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404" r:id="rId3"/>
    <p:sldId id="257" r:id="rId4"/>
    <p:sldId id="330" r:id="rId5"/>
    <p:sldId id="518" r:id="rId6"/>
    <p:sldId id="459" r:id="rId7"/>
    <p:sldId id="460" r:id="rId8"/>
    <p:sldId id="461" r:id="rId9"/>
    <p:sldId id="331" r:id="rId10"/>
    <p:sldId id="269" r:id="rId12"/>
    <p:sldId id="332" r:id="rId13"/>
    <p:sldId id="273" r:id="rId14"/>
    <p:sldId id="274" r:id="rId15"/>
    <p:sldId id="333" r:id="rId16"/>
    <p:sldId id="283" r:id="rId17"/>
    <p:sldId id="334" r:id="rId18"/>
    <p:sldId id="285" r:id="rId19"/>
    <p:sldId id="286" r:id="rId20"/>
    <p:sldId id="399" r:id="rId21"/>
    <p:sldId id="287" r:id="rId22"/>
    <p:sldId id="400" r:id="rId23"/>
    <p:sldId id="288" r:id="rId24"/>
    <p:sldId id="401" r:id="rId25"/>
    <p:sldId id="402" r:id="rId26"/>
    <p:sldId id="289" r:id="rId27"/>
    <p:sldId id="327" r:id="rId28"/>
    <p:sldId id="336" r:id="rId29"/>
    <p:sldId id="300" r:id="rId30"/>
    <p:sldId id="301" r:id="rId31"/>
    <p:sldId id="302" r:id="rId32"/>
    <p:sldId id="508" r:id="rId33"/>
    <p:sldId id="509" r:id="rId34"/>
    <p:sldId id="510" r:id="rId35"/>
    <p:sldId id="338" r:id="rId36"/>
    <p:sldId id="308" r:id="rId37"/>
    <p:sldId id="519" r:id="rId38"/>
    <p:sldId id="520" r:id="rId39"/>
    <p:sldId id="521" r:id="rId40"/>
    <p:sldId id="522" r:id="rId41"/>
    <p:sldId id="554" r:id="rId42"/>
    <p:sldId id="556" r:id="rId43"/>
    <p:sldId id="325"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3"/>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1.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jpeg"/><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3.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0.xml"/><Relationship Id="rId2" Type="http://schemas.openxmlformats.org/officeDocument/2006/relationships/tags" Target="../tags/tag79.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9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6.xml"/><Relationship Id="rId2" Type="http://schemas.openxmlformats.org/officeDocument/2006/relationships/tags" Target="../tags/tag95.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5.xml"/><Relationship Id="rId2" Type="http://schemas.openxmlformats.org/officeDocument/2006/relationships/tags" Target="../tags/tag104.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4.xml"/><Relationship Id="rId2" Type="http://schemas.openxmlformats.org/officeDocument/2006/relationships/tags" Target="../tags/tag113.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8.png"/><Relationship Id="rId6" Type="http://schemas.openxmlformats.org/officeDocument/2006/relationships/tags" Target="../tags/tag126.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125.xml"/><Relationship Id="rId2" Type="http://schemas.openxmlformats.org/officeDocument/2006/relationships/tags" Target="../tags/tag124.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15.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4.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0.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6.png"/><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6.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4.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4" hasCustomPrompt="1"/>
            <p:custDataLst>
              <p:tags r:id="rId8"/>
            </p:custDataLst>
          </p:nvPr>
        </p:nvSpPr>
        <p:spPr>
          <a:xfrm>
            <a:off x="761999" y="3686175"/>
            <a:ext cx="5563331" cy="515621"/>
          </a:xfrm>
        </p:spPr>
        <p:txBody>
          <a:bodyPr vert="horz" wrap="square" lIns="9144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
        <p:nvSpPr>
          <p:cNvPr id="2" name="标题 1"/>
          <p:cNvSpPr>
            <a:spLocks noGrp="1"/>
          </p:cNvSpPr>
          <p:nvPr>
            <p:ph type="ctrTitle" idx="13" hasCustomPrompt="1"/>
            <p:custDataLst>
              <p:tags r:id="rId9"/>
            </p:custDataLst>
          </p:nvPr>
        </p:nvSpPr>
        <p:spPr>
          <a:xfrm>
            <a:off x="762001" y="2324100"/>
            <a:ext cx="5562599" cy="1303021"/>
          </a:xfrm>
        </p:spPr>
        <p:txBody>
          <a:bodyPr vert="horz" wrap="square" lIns="91440" tIns="45720" rIns="91440" bIns="45720" anchor="b"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682332"/>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611299"/>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1072662" y="3771900"/>
            <a:ext cx="4388356" cy="530543"/>
          </a:xfrm>
        </p:spPr>
        <p:txBody>
          <a:bodyPr vert="horz" wrap="square" lIns="91440" tIns="45720" rIns="91440" bIns="45720" anchor="t" anchorCtr="0">
            <a:normAutofit/>
          </a:bodyPr>
          <a:lstStyle>
            <a:lvl1pPr marL="0" marR="0" indent="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dirty="0"/>
              <a:t>单击此处编辑文本</a:t>
            </a:r>
            <a:endParaRPr lang="zh-CN" altLang="en-US" dirty="0"/>
          </a:p>
        </p:txBody>
      </p:sp>
      <p:sp>
        <p:nvSpPr>
          <p:cNvPr id="2" name="标题 1"/>
          <p:cNvSpPr>
            <a:spLocks noGrp="1"/>
          </p:cNvSpPr>
          <p:nvPr>
            <p:ph type="title" idx="13" hasCustomPrompt="1"/>
            <p:custDataLst>
              <p:tags r:id="rId9"/>
            </p:custDataLst>
          </p:nvPr>
        </p:nvSpPr>
        <p:spPr>
          <a:xfrm>
            <a:off x="888982" y="2555558"/>
            <a:ext cx="4572036" cy="1172210"/>
          </a:xfrm>
        </p:spPr>
        <p:txBody>
          <a:bodyPr vert="horz" wrap="square" lIns="91440" tIns="45720" rIns="91440" bIns="45720" anchor="b"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720090" cy="682332"/>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0" y="0"/>
            <a:ext cx="720090" cy="682332"/>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11299"/>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email"/>
          <a:stretch>
            <a:fillRect/>
          </a:stretch>
        </p:blipFill>
        <p:spPr>
          <a:xfrm>
            <a:off x="11471910" y="0"/>
            <a:ext cx="720090" cy="682332"/>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682332"/>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11299"/>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682332"/>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11299"/>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email"/>
          <a:stretch>
            <a:fillRect/>
          </a:stretch>
        </p:blipFill>
        <p:spPr>
          <a:xfrm>
            <a:off x="11471910" y="6175668"/>
            <a:ext cx="720090" cy="682332"/>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246700"/>
            <a:ext cx="720090" cy="611299"/>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10571797" y="5322752"/>
            <a:ext cx="1620202" cy="1535248"/>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482576"/>
            <a:ext cx="1620202" cy="1375424"/>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682332"/>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4064000" y="5716016"/>
            <a:ext cx="4064000" cy="1141984"/>
          </a:xfrm>
          <a:prstGeom prst="rect">
            <a:avLst/>
          </a:prstGeom>
        </p:spPr>
      </p:pic>
      <p:pic>
        <p:nvPicPr>
          <p:cNvPr id="7" name="图片 6"/>
          <p:cNvPicPr/>
          <p:nvPr userDrawn="1">
            <p:custDataLst>
              <p:tags r:id="rId5"/>
            </p:custDataLst>
          </p:nvPr>
        </p:nvPicPr>
        <p:blipFill>
          <a:blip r:embed="rId6" r:link="rId7" cstate="email"/>
          <a:stretch>
            <a:fillRect/>
          </a:stretch>
        </p:blipFill>
        <p:spPr>
          <a:xfrm>
            <a:off x="4064000" y="0"/>
            <a:ext cx="4064000" cy="1141984"/>
          </a:xfrm>
          <a:prstGeom prst="rect">
            <a:avLst/>
          </a:prstGeom>
        </p:spPr>
      </p:pic>
      <p:sp>
        <p:nvSpPr>
          <p:cNvPr id="4" name="日期占位符 3"/>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11"/>
            </p:custDataLst>
          </p:nvPr>
        </p:nvSpPr>
        <p:spPr>
          <a:xfrm>
            <a:off x="3552825" y="3634740"/>
            <a:ext cx="5086350" cy="795020"/>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3200" b="0" spc="3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682332"/>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email"/>
          <a:stretch>
            <a:fillRect/>
          </a:stretch>
        </p:blipFill>
        <p:spPr>
          <a:xfrm>
            <a:off x="0" y="0"/>
            <a:ext cx="720090" cy="682332"/>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8579555" y="1397000"/>
            <a:ext cx="3612445" cy="4064000"/>
          </a:xfrm>
          <a:prstGeom prst="rect">
            <a:avLst/>
          </a:prstGeom>
        </p:spPr>
      </p:pic>
      <p:sp>
        <p:nvSpPr>
          <p:cNvPr id="2" name="标题 1"/>
          <p:cNvSpPr>
            <a:spLocks noGrp="1"/>
          </p:cNvSpPr>
          <p:nvPr>
            <p:ph type="title"/>
            <p:custDataLst>
              <p:tags r:id="rId5"/>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682332"/>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682332"/>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611299"/>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37.xml"/><Relationship Id="rId23" Type="http://schemas.openxmlformats.org/officeDocument/2006/relationships/tags" Target="../tags/tag136.xml"/><Relationship Id="rId22" Type="http://schemas.openxmlformats.org/officeDocument/2006/relationships/tags" Target="../tags/tag135.xml"/><Relationship Id="rId21" Type="http://schemas.openxmlformats.org/officeDocument/2006/relationships/tags" Target="../tags/tag134.xml"/><Relationship Id="rId20" Type="http://schemas.openxmlformats.org/officeDocument/2006/relationships/tags" Target="../tags/tag133.xml"/><Relationship Id="rId2" Type="http://schemas.openxmlformats.org/officeDocument/2006/relationships/slideLayout" Target="../slideLayouts/slideLayout2.xml"/><Relationship Id="rId19" Type="http://schemas.openxmlformats.org/officeDocument/2006/relationships/tags" Target="../tags/tag132.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9.xml"/><Relationship Id="rId1" Type="http://schemas.openxmlformats.org/officeDocument/2006/relationships/tags" Target="../tags/tag138.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0.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1.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4.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8.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9.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0.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1" Type="http://schemas.openxmlformats.org/officeDocument/2006/relationships/slideLayout" Target="../slideLayouts/slideLayout12.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1.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2.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3.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4.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7.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0.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1.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2.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3.xml"/><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4.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5.xml"/><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8.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1.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2.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3.xml"/><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4.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1.xml"/><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5.xml"/><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6.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3.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4.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4.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3"/>
            <p:custDataLst>
              <p:tags r:id="rId1"/>
            </p:custDataLst>
          </p:nvPr>
        </p:nvSpPr>
        <p:spPr>
          <a:xfrm>
            <a:off x="1132205" y="866775"/>
            <a:ext cx="9927590" cy="1303020"/>
          </a:xfrm>
        </p:spPr>
        <p:txBody>
          <a:bodyPr/>
          <a:lstStyle/>
          <a:p>
            <a:pPr algn="ctr"/>
            <a:r>
              <a:rPr lang="zh-CN" altLang="en-US" sz="4800" b="1" dirty="0">
                <a:sym typeface="Arial" panose="020B0604020202020204" pitchFamily="34" charset="0"/>
              </a:rPr>
              <a:t>科研诚信、科技伦理管理</a:t>
            </a:r>
            <a:endParaRPr lang="zh-CN" altLang="en-US" sz="4800" b="1" dirty="0">
              <a:sym typeface="Arial" panose="020B0604020202020204" pitchFamily="34" charset="0"/>
            </a:endParaRPr>
          </a:p>
        </p:txBody>
      </p:sp>
      <p:sp>
        <p:nvSpPr>
          <p:cNvPr id="3" name="文本框 2"/>
          <p:cNvSpPr txBox="1"/>
          <p:nvPr/>
        </p:nvSpPr>
        <p:spPr>
          <a:xfrm>
            <a:off x="5133340" y="4378960"/>
            <a:ext cx="1925320" cy="368300"/>
          </a:xfrm>
          <a:prstGeom prst="rect">
            <a:avLst/>
          </a:prstGeom>
          <a:noFill/>
        </p:spPr>
        <p:txBody>
          <a:bodyPr wrap="square" rtlCol="0">
            <a:spAutoFit/>
          </a:bodyPr>
          <a:p>
            <a:r>
              <a:rPr lang="zh-CN" altLang="en-US"/>
              <a:t>主讲人：赵</a:t>
            </a:r>
            <a:r>
              <a:rPr lang="en-US" altLang="zh-CN"/>
              <a:t>  </a:t>
            </a:r>
            <a:r>
              <a:rPr lang="zh-CN" altLang="en-US"/>
              <a:t>鹏</a:t>
            </a:r>
            <a:endParaRPr lang="zh-CN" altLang="en-US"/>
          </a:p>
        </p:txBody>
      </p:sp>
    </p:spTree>
    <p:custDataLst>
      <p:tags r:id="rId2"/>
    </p:custDataLst>
  </p:cSld>
  <p:clrMapOvr>
    <a:masterClrMapping/>
  </p:clrMapOvr>
  <p:transition advTm="3000"/>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a:xfrm>
            <a:off x="582930" y="770255"/>
            <a:ext cx="7701280" cy="882015"/>
          </a:xfrm>
        </p:spPr>
        <p:txBody>
          <a:bodyPr/>
          <a:lstStyle/>
          <a:p>
            <a:pPr algn="l">
              <a:buClrTx/>
              <a:buSzTx/>
            </a:pPr>
            <a:r>
              <a:rPr lang="zh-CN" altLang="en-US" dirty="0"/>
              <a:t>三、</a:t>
            </a:r>
            <a:r>
              <a:rPr>
                <a:sym typeface="+mn-ea"/>
              </a:rPr>
              <a:t>科研失信行为</a:t>
            </a:r>
            <a:endParaRPr lang="zh-CN" altLang="en-US" dirty="0"/>
          </a:p>
        </p:txBody>
      </p:sp>
    </p:spTree>
    <p:custDataLst>
      <p:tags r:id="rId3"/>
    </p:custDataLst>
  </p:cSld>
  <p:clrMapOvr>
    <a:masterClrMapping/>
  </p:clrMapOvr>
  <p:transition advTm="3000"/>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15925" y="268605"/>
            <a:ext cx="10574020" cy="5908040"/>
          </a:xfrm>
          <a:prstGeom prst="rect">
            <a:avLst/>
          </a:prstGeom>
          <a:noFill/>
          <a:ln w="9525">
            <a:noFill/>
          </a:ln>
        </p:spPr>
        <p:txBody>
          <a:bodyPr wrap="square">
            <a:spAutoFit/>
          </a:bodyPr>
          <a:p>
            <a:pPr indent="0" fontAlgn="auto">
              <a:lnSpc>
                <a:spcPct val="150000"/>
              </a:lnSpc>
            </a:pPr>
            <a:r>
              <a:rPr lang="en-US" altLang="zh-CN" b="1">
                <a:solidFill>
                  <a:srgbClr val="FF0000"/>
                </a:solidFill>
                <a:latin typeface="微软雅黑" panose="020B0503020204020204" charset="-122"/>
                <a:ea typeface="微软雅黑" panose="020B0503020204020204" charset="-122"/>
                <a:cs typeface="微软雅黑" panose="020B0503020204020204" charset="-122"/>
              </a:rPr>
              <a:t>      </a:t>
            </a:r>
            <a:r>
              <a:rPr lang="zh-CN" b="1" u="sng">
                <a:solidFill>
                  <a:srgbClr val="FF0000"/>
                </a:solidFill>
                <a:latin typeface="微软雅黑" panose="020B0503020204020204" charset="-122"/>
                <a:ea typeface="微软雅黑" panose="020B0503020204020204" charset="-122"/>
                <a:cs typeface="微软雅黑" panose="020B0503020204020204" charset="-122"/>
              </a:rPr>
              <a:t>科学技术活动实施单位</a:t>
            </a:r>
            <a:r>
              <a:rPr lang="zh-CN" b="1">
                <a:latin typeface="微软雅黑" panose="020B0503020204020204" charset="-122"/>
                <a:ea typeface="微软雅黑" panose="020B0503020204020204" charset="-122"/>
                <a:cs typeface="微软雅黑" panose="020B0503020204020204" charset="-122"/>
              </a:rPr>
              <a:t>的违规行为包括以下情形：</a:t>
            </a:r>
            <a:r>
              <a:rPr lang="zh-CN" b="0">
                <a:latin typeface="微软雅黑" panose="020B0503020204020204" charset="-122"/>
                <a:ea typeface="微软雅黑" panose="020B0503020204020204" charset="-122"/>
                <a:cs typeface="微软雅黑" panose="020B0503020204020204" charset="-122"/>
              </a:rPr>
              <a:t>（一）在科学技术活动的申报、评审、实施、验收、监督检查和评估评价等活动中提供虚假材料，组织</a:t>
            </a:r>
            <a:r>
              <a:rPr lang="en-US" b="0">
                <a:latin typeface="微软雅黑" panose="020B0503020204020204" charset="-122"/>
                <a:ea typeface="微软雅黑" panose="020B0503020204020204" charset="-122"/>
                <a:cs typeface="微软雅黑" panose="020B0503020204020204" charset="-122"/>
              </a:rPr>
              <a:t>“</a:t>
            </a:r>
            <a:r>
              <a:rPr lang="zh-CN" b="0">
                <a:latin typeface="微软雅黑" panose="020B0503020204020204" charset="-122"/>
                <a:ea typeface="微软雅黑" panose="020B0503020204020204" charset="-122"/>
                <a:cs typeface="微软雅黑" panose="020B0503020204020204" charset="-122"/>
              </a:rPr>
              <a:t>打招呼</a:t>
            </a:r>
            <a:r>
              <a:rPr lang="en-US" b="0">
                <a:latin typeface="微软雅黑" panose="020B0503020204020204" charset="-122"/>
                <a:ea typeface="微软雅黑" panose="020B0503020204020204" charset="-122"/>
                <a:cs typeface="微软雅黑" panose="020B0503020204020204" charset="-122"/>
              </a:rPr>
              <a:t>”“</a:t>
            </a:r>
            <a:r>
              <a:rPr lang="zh-CN" b="0">
                <a:latin typeface="微软雅黑" panose="020B0503020204020204" charset="-122"/>
                <a:ea typeface="微软雅黑" panose="020B0503020204020204" charset="-122"/>
                <a:cs typeface="微软雅黑" panose="020B0503020204020204" charset="-122"/>
              </a:rPr>
              <a:t>走关系</a:t>
            </a:r>
            <a:r>
              <a:rPr lang="en-US" b="0">
                <a:latin typeface="微软雅黑" panose="020B0503020204020204" charset="-122"/>
                <a:ea typeface="微软雅黑" panose="020B0503020204020204" charset="-122"/>
                <a:cs typeface="微软雅黑" panose="020B0503020204020204" charset="-122"/>
              </a:rPr>
              <a:t>”</a:t>
            </a:r>
            <a:r>
              <a:rPr lang="zh-CN" b="0">
                <a:latin typeface="微软雅黑" panose="020B0503020204020204" charset="-122"/>
                <a:ea typeface="微软雅黑" panose="020B0503020204020204" charset="-122"/>
                <a:cs typeface="微软雅黑" panose="020B0503020204020204" charset="-122"/>
              </a:rPr>
              <a:t>等请托行为；（二）管理失职，造成负面影响或财政资金损失；（三）无正当理由不履行科学技术活动管理合同约定的主要义务；（四）隐瞒、迁就、包庇、纵容或参与本单位人员的违法违规活动；（五）未经批准，违规转包、分包科研任务；（六）截留、挤占、挪用、套取、转移、私分财政科研资金；（七）不配合监督检查或评估评价工作，不整改、虚假整改或整改未达到要求；（八）不按规定上缴应收回的财政科研结余资金；（九）未按规定进行科技伦理审查并监督执行；（十）开展危害国家安全、损害社会公共利益、危害人体健康的科学技术活动；（十一）违反国家科学技术活动保密相关规定；（十二）法律、行政法规、部门规章或规范性文件规定的其他相关违规行为。</a:t>
            </a: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73355" y="90170"/>
            <a:ext cx="11697970" cy="6739255"/>
          </a:xfrm>
          <a:prstGeom prst="rect">
            <a:avLst/>
          </a:prstGeom>
          <a:noFill/>
          <a:ln w="9525">
            <a:noFill/>
          </a:ln>
        </p:spPr>
        <p:txBody>
          <a:bodyPr wrap="square">
            <a:spAutoFit/>
          </a:bodyPr>
          <a:p>
            <a:pPr indent="0" fontAlgn="auto">
              <a:lnSpc>
                <a:spcPct val="150000"/>
              </a:lnSpc>
            </a:pPr>
            <a:r>
              <a:rPr lang="en-US" altLang="zh-CN" b="1">
                <a:solidFill>
                  <a:srgbClr val="FF0000"/>
                </a:solidFill>
                <a:latin typeface="微软雅黑" panose="020B0503020204020204" charset="-122"/>
                <a:ea typeface="微软雅黑" panose="020B0503020204020204" charset="-122"/>
                <a:cs typeface="微软雅黑" panose="020B0503020204020204" charset="-122"/>
              </a:rPr>
              <a:t>      </a:t>
            </a:r>
            <a:r>
              <a:rPr lang="zh-CN" b="1" u="sng">
                <a:solidFill>
                  <a:srgbClr val="FF0000"/>
                </a:solidFill>
                <a:latin typeface="微软雅黑" panose="020B0503020204020204" charset="-122"/>
                <a:ea typeface="微软雅黑" panose="020B0503020204020204" charset="-122"/>
                <a:cs typeface="微软雅黑" panose="020B0503020204020204" charset="-122"/>
              </a:rPr>
              <a:t>科学技术人员</a:t>
            </a:r>
            <a:r>
              <a:rPr lang="zh-CN" b="1">
                <a:latin typeface="微软雅黑" panose="020B0503020204020204" charset="-122"/>
                <a:ea typeface="微软雅黑" panose="020B0503020204020204" charset="-122"/>
                <a:cs typeface="微软雅黑" panose="020B0503020204020204" charset="-122"/>
              </a:rPr>
              <a:t>的违规行为包括以下情形：</a:t>
            </a:r>
            <a:r>
              <a:rPr lang="zh-CN" b="0">
                <a:latin typeface="微软雅黑" panose="020B0503020204020204" charset="-122"/>
                <a:ea typeface="微软雅黑" panose="020B0503020204020204" charset="-122"/>
                <a:cs typeface="微软雅黑" panose="020B0503020204020204" charset="-122"/>
              </a:rPr>
              <a:t>（一）在科学技术活动的申报、评审、实施、验收、监督检查和评估评价等活动中提供虚假材料，实施</a:t>
            </a:r>
            <a:r>
              <a:rPr lang="en-US" b="0">
                <a:latin typeface="微软雅黑" panose="020B0503020204020204" charset="-122"/>
                <a:ea typeface="微软雅黑" panose="020B0503020204020204" charset="-122"/>
                <a:cs typeface="微软雅黑" panose="020B0503020204020204" charset="-122"/>
              </a:rPr>
              <a:t>“</a:t>
            </a:r>
            <a:r>
              <a:rPr lang="zh-CN" b="0">
                <a:latin typeface="微软雅黑" panose="020B0503020204020204" charset="-122"/>
                <a:ea typeface="微软雅黑" panose="020B0503020204020204" charset="-122"/>
                <a:cs typeface="微软雅黑" panose="020B0503020204020204" charset="-122"/>
              </a:rPr>
              <a:t>打招呼</a:t>
            </a:r>
            <a:r>
              <a:rPr lang="en-US" b="0">
                <a:latin typeface="微软雅黑" panose="020B0503020204020204" charset="-122"/>
                <a:ea typeface="微软雅黑" panose="020B0503020204020204" charset="-122"/>
                <a:cs typeface="微软雅黑" panose="020B0503020204020204" charset="-122"/>
              </a:rPr>
              <a:t>”“</a:t>
            </a:r>
            <a:r>
              <a:rPr lang="zh-CN" b="0">
                <a:latin typeface="微软雅黑" panose="020B0503020204020204" charset="-122"/>
                <a:ea typeface="微软雅黑" panose="020B0503020204020204" charset="-122"/>
                <a:cs typeface="微软雅黑" panose="020B0503020204020204" charset="-122"/>
              </a:rPr>
              <a:t>走关系</a:t>
            </a:r>
            <a:r>
              <a:rPr lang="en-US" b="0">
                <a:latin typeface="微软雅黑" panose="020B0503020204020204" charset="-122"/>
                <a:ea typeface="微软雅黑" panose="020B0503020204020204" charset="-122"/>
                <a:cs typeface="微软雅黑" panose="020B0503020204020204" charset="-122"/>
              </a:rPr>
              <a:t>”</a:t>
            </a:r>
            <a:r>
              <a:rPr lang="zh-CN" b="0">
                <a:latin typeface="微软雅黑" panose="020B0503020204020204" charset="-122"/>
                <a:ea typeface="微软雅黑" panose="020B0503020204020204" charset="-122"/>
                <a:cs typeface="微软雅黑" panose="020B0503020204020204" charset="-122"/>
              </a:rPr>
              <a:t>等请托行为；（二）故意夸大研究基础、学术价值或科技成果的技术价值、社会经济效益，隐瞒技术风险，造成负面影响或财政资金损失；（三）人才计划入选者、重大科研项目负责人在聘期内或项目执行期内擅自变更工作单位，造成负面影响或财政资金损失；（四）故意拖延或拒不履行科学技术活动管理合同约定的主要义务；（五）随意降低目标任务和约定要求，以项目实施周期外或不相关成果充抵交差；（六）抄袭、剽窃、侵占、篡改他人科学技术成果，编造科学技术成果，侵犯他人知识产权等；（七）虚报、冒领、挪用、套取财政科研资金；（八）不配合监督检查或评估评价工作，不整改、虚假整改或整改未达到要求；（九）违反科技伦理规范；（十）开展危害国家安全、损害社会公共利益、危害人体健康的科学技术活动；（十一）违反国家科学技术活动保密相关规定；（十二）法律、行政法规、部门规章或规范性文件规定的其他相关违规行为。</a:t>
            </a: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a:xfrm>
            <a:off x="582930" y="770255"/>
            <a:ext cx="7480935" cy="882015"/>
          </a:xfrm>
        </p:spPr>
        <p:txBody>
          <a:bodyPr/>
          <a:lstStyle/>
          <a:p>
            <a:pPr algn="l">
              <a:buClrTx/>
              <a:buSzTx/>
            </a:pPr>
            <a:r>
              <a:rPr lang="zh-CN" altLang="en-US" dirty="0"/>
              <a:t>四、</a:t>
            </a:r>
            <a:r>
              <a:rPr>
                <a:sym typeface="+mn-ea"/>
              </a:rPr>
              <a:t>失信行为处理措施</a:t>
            </a:r>
            <a:endParaRPr lang="zh-CN" altLang="en-US" dirty="0"/>
          </a:p>
        </p:txBody>
      </p:sp>
    </p:spTree>
    <p:custDataLst>
      <p:tags r:id="rId3"/>
    </p:custDataLst>
  </p:cSld>
  <p:clrMapOvr>
    <a:masterClrMapping/>
  </p:clrMapOvr>
  <p:transition advTm="3000"/>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328295" y="335915"/>
            <a:ext cx="11406505" cy="6185535"/>
          </a:xfrm>
          <a:prstGeom prst="rect">
            <a:avLst/>
          </a:prstGeom>
          <a:noFill/>
          <a:ln w="9525">
            <a:noFill/>
          </a:ln>
        </p:spPr>
        <p:txBody>
          <a:bodyPr wrap="square">
            <a:spAutoFit/>
          </a:bodyPr>
          <a:p>
            <a:pPr indent="401320"/>
            <a:r>
              <a:rPr lang="zh-CN" b="0">
                <a:latin typeface="微软雅黑" panose="020B0503020204020204" charset="-122"/>
                <a:ea typeface="微软雅黑" panose="020B0503020204020204" charset="-122"/>
              </a:rPr>
              <a:t>处理措施的种类：　　（一）科研诚信诫勉谈话；　　（二）一定范围内公开通报；　　（三）暂停科技计划（专项、基金等）项目等财政性资金支持的科技活动，限期整改；　　（四）终止或撤销利用科研失信行为获得的科技计划（专项、基金等）项目等财政性资金支持的科技活动，追回结余资金，追回已拨财政资金；　　（五）一定期限禁止承担或参与科技计划（专项、基金等）项目等财政性资金支持的科技活动；　　（六）撤销利用科研失信行为获得的相关学术奖励、荣誉等并追回奖金，撤销利用科研失信行为获得的职务职称；　　（七）一定期限取消申请或申报科技奖励、科技人才称号和职务职称晋升等资格；　　（八）取消已获得的院士等高层次专家称号，学会、协会、研究会等学术团体以及学术、学位委员会等学术工作机构的委员或成员资格；　　（九）一定期限取消作为提名或推荐人、被提名或被推荐人、评审专家等资格；　　（十）一定期限减招、暂停招收研究生直至取消研究生导师资格；　　（十一）暂缓授予学位；　　（十二）不授予学位或撤销学位；　　（十三）记入科研诚信严重失信行为数据库；　　（十四）其他处理。　　上述处理措施可合并使用。给予前款第五、七、九、十项处理的，应同时给予前款第十三项处理。被处理人是党员或公职人员的，还应根据《中国共产党纪律处分条例》《中华人民共和国公职人员政务处分法》等规定，由有管辖权的机构给予处理或处分；其他适用组织处理或处分的，由有管辖权的机构依规依纪依法给予处理或处分。构成犯罪的，依法追究刑事责任。</a:t>
            </a:r>
            <a:endParaRPr lang="zh-CN" altLang="en-US" b="0">
              <a:latin typeface="微软雅黑" panose="020B0503020204020204" charset="-122"/>
              <a:ea typeface="微软雅黑" panose="020B0503020204020204" charset="-122"/>
            </a:endParaRPr>
          </a:p>
        </p:txBody>
      </p:sp>
    </p:spTree>
    <p:custDataLst>
      <p:tags r:id="rId2"/>
    </p:custDataLst>
  </p:cSld>
  <p:clrMapOvr>
    <a:masterClrMapping/>
  </p:clrMapOvr>
  <p:transition advTm="3000"/>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a:xfrm>
            <a:off x="582930" y="770255"/>
            <a:ext cx="8150225" cy="882015"/>
          </a:xfrm>
        </p:spPr>
        <p:txBody>
          <a:bodyPr/>
          <a:lstStyle/>
          <a:p>
            <a:pPr algn="l">
              <a:buClrTx/>
              <a:buSzTx/>
            </a:pPr>
            <a:r>
              <a:rPr lang="zh-CN" altLang="en-US" dirty="0"/>
              <a:t>五、</a:t>
            </a:r>
            <a:r>
              <a:rPr>
                <a:sym typeface="+mn-ea"/>
              </a:rPr>
              <a:t>科研失信联合惩戒</a:t>
            </a:r>
            <a:endParaRPr lang="zh-CN" altLang="en-US" dirty="0"/>
          </a:p>
        </p:txBody>
      </p:sp>
    </p:spTree>
    <p:custDataLst>
      <p:tags r:id="rId3"/>
    </p:custDataLst>
  </p:cSld>
  <p:clrMapOvr>
    <a:masterClrMapping/>
  </p:clrMapOvr>
  <p:transition advTm="3000"/>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93395" y="1007110"/>
            <a:ext cx="11205210" cy="3969385"/>
          </a:xfrm>
          <a:prstGeom prst="rect">
            <a:avLst/>
          </a:prstGeom>
          <a:noFill/>
          <a:ln w="9525">
            <a:noFill/>
          </a:ln>
        </p:spPr>
        <p:txBody>
          <a:bodyPr wrap="square">
            <a:spAutoFit/>
          </a:bodyPr>
          <a:p>
            <a:pPr indent="0" fontAlgn="auto">
              <a:lnSpc>
                <a:spcPct val="200000"/>
              </a:lnSpc>
            </a:pPr>
            <a:r>
              <a:rPr lang="zh-CN" b="0">
                <a:latin typeface="微软雅黑" panose="020B0503020204020204" charset="-122"/>
                <a:ea typeface="微软雅黑" panose="020B0503020204020204" charset="-122"/>
                <a:cs typeface="微软雅黑" panose="020B0503020204020204" charset="-122"/>
              </a:rPr>
              <a:t>（来源：《印发</a:t>
            </a:r>
            <a:r>
              <a:rPr lang="en-US" b="0">
                <a:latin typeface="微软雅黑" panose="020B0503020204020204" charset="-122"/>
                <a:ea typeface="微软雅黑" panose="020B0503020204020204" charset="-122"/>
                <a:cs typeface="微软雅黑" panose="020B0503020204020204" charset="-122"/>
              </a:rPr>
              <a:t>&lt;</a:t>
            </a:r>
            <a:r>
              <a:rPr lang="zh-CN" b="0">
                <a:latin typeface="微软雅黑" panose="020B0503020204020204" charset="-122"/>
                <a:ea typeface="微软雅黑" panose="020B0503020204020204" charset="-122"/>
                <a:cs typeface="微软雅黑" panose="020B0503020204020204" charset="-122"/>
              </a:rPr>
              <a:t>关于对科研领域相关失信责任主体实施联合惩戒的合作备忘录</a:t>
            </a:r>
            <a:r>
              <a:rPr lang="en-US" b="0">
                <a:latin typeface="微软雅黑" panose="020B0503020204020204" charset="-122"/>
                <a:ea typeface="微软雅黑" panose="020B0503020204020204" charset="-122"/>
                <a:cs typeface="微软雅黑" panose="020B0503020204020204" charset="-122"/>
              </a:rPr>
              <a:t>&gt;</a:t>
            </a:r>
            <a:r>
              <a:rPr lang="zh-CN" b="0">
                <a:latin typeface="微软雅黑" panose="020B0503020204020204" charset="-122"/>
                <a:ea typeface="微软雅黑" panose="020B0503020204020204" charset="-122"/>
                <a:cs typeface="微软雅黑" panose="020B0503020204020204" charset="-122"/>
              </a:rPr>
              <a:t>的通知》</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b="0">
                <a:latin typeface="微软雅黑" panose="020B0503020204020204" charset="-122"/>
                <a:ea typeface="微软雅黑" panose="020B0503020204020204" charset="-122"/>
                <a:cs typeface="微软雅黑" panose="020B0503020204020204" charset="-122"/>
              </a:rPr>
              <a:t>【发改财金〔2018〕1600号】）</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一、联合惩戒对象</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联合惩戒对象为在科研领域存在严重失信行为，列入科研诚信严重失信行为记录名单的相关责任主体，包括科技计划（专项、基金等）及项目的承担人员、评估人员、评审专家，科研服务人员和科学技术奖候选人、获奖人、提名人等自然人，项目承担单位、项目管理专业机构、中介服务机构、科学技术奖提名单位、全国学会等法人机构。</a:t>
            </a: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347980" y="603250"/>
            <a:ext cx="11174730" cy="4523105"/>
          </a:xfrm>
          <a:prstGeom prst="rect">
            <a:avLst/>
          </a:prstGeom>
          <a:noFill/>
          <a:ln w="9525">
            <a:noFill/>
          </a:ln>
        </p:spPr>
        <p:txBody>
          <a:bodyPr wrap="square">
            <a:spAutoFit/>
          </a:bodyPr>
          <a:p>
            <a:pPr indent="0" fontAlgn="auto">
              <a:lnSpc>
                <a:spcPct val="200000"/>
              </a:lnSpc>
            </a:pPr>
            <a:r>
              <a:rPr lang="zh-CN" b="0">
                <a:latin typeface="微软雅黑" panose="020B0503020204020204" charset="-122"/>
                <a:ea typeface="微软雅黑" panose="020B0503020204020204" charset="-122"/>
                <a:cs typeface="微软雅黑" panose="020B0503020204020204" charset="-122"/>
              </a:rPr>
              <a:t>二、联合惩戒措施</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依据相关责任主体失信行为严重程度，对其采取以下一项或多项惩戒措施：</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（一）科研诚信建设联席会议成员单位采取的惩戒措施1．</a:t>
            </a:r>
            <a:r>
              <a:rPr lang="zh-CN" b="0">
                <a:solidFill>
                  <a:srgbClr val="FF0000"/>
                </a:solidFill>
                <a:latin typeface="微软雅黑" panose="020B0503020204020204" charset="-122"/>
                <a:ea typeface="微软雅黑" panose="020B0503020204020204" charset="-122"/>
                <a:cs typeface="微软雅黑" panose="020B0503020204020204" charset="-122"/>
              </a:rPr>
              <a:t>限制或取消一定期限申报或承担国家科技计划（专项、基金等）的资格。</a:t>
            </a:r>
            <a:r>
              <a:rPr lang="en-US" b="0">
                <a:solidFill>
                  <a:srgbClr val="FF0000"/>
                </a:solidFill>
                <a:latin typeface="微软雅黑" panose="020B0503020204020204" charset="-122"/>
                <a:ea typeface="微软雅黑" panose="020B0503020204020204" charset="-122"/>
                <a:cs typeface="微软雅黑" panose="020B0503020204020204" charset="-122"/>
              </a:rPr>
              <a:t> </a:t>
            </a:r>
            <a:r>
              <a:rPr lang="zh-CN" b="0">
                <a:solidFill>
                  <a:srgbClr val="FF0000"/>
                </a:solidFill>
                <a:latin typeface="微软雅黑" panose="020B0503020204020204" charset="-122"/>
                <a:ea typeface="微软雅黑" panose="020B0503020204020204" charset="-122"/>
                <a:cs typeface="微软雅黑" panose="020B0503020204020204" charset="-122"/>
              </a:rPr>
              <a:t>2．依法撤销国家科学技术奖奖励，追回奖金、证书。3．暂停或取消国家科学技术奖提名人资格。4．一定期限内或终身取消国家科学技术奖被提名资格。</a:t>
            </a:r>
            <a:endParaRPr lang="zh-CN" b="0">
              <a:solidFill>
                <a:srgbClr val="FF0000"/>
              </a:solidFill>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b="0">
                <a:latin typeface="微软雅黑" panose="020B0503020204020204" charset="-122"/>
                <a:ea typeface="微软雅黑" panose="020B0503020204020204" charset="-122"/>
                <a:cs typeface="微软雅黑" panose="020B0503020204020204" charset="-122"/>
              </a:rPr>
              <a:t>5．作为高新技术企业认定管理工作监督检查和备案等相关工作的重点监管对象。</a:t>
            </a:r>
            <a:r>
              <a:rPr lang="en-US" b="0">
                <a:latin typeface="微软雅黑" panose="020B0503020204020204" charset="-122"/>
                <a:ea typeface="微软雅黑" panose="020B0503020204020204" charset="-122"/>
                <a:cs typeface="微软雅黑" panose="020B0503020204020204" charset="-122"/>
              </a:rPr>
              <a:t> </a:t>
            </a:r>
            <a:endParaRPr lang="en-US"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347980" y="273685"/>
            <a:ext cx="11174730" cy="6185535"/>
          </a:xfrm>
          <a:prstGeom prst="rect">
            <a:avLst/>
          </a:prstGeom>
          <a:noFill/>
          <a:ln w="9525">
            <a:noFill/>
          </a:ln>
        </p:spPr>
        <p:txBody>
          <a:bodyPr wrap="square">
            <a:spAutoFit/>
          </a:bodyPr>
          <a:p>
            <a:pPr indent="0" fontAlgn="auto">
              <a:lnSpc>
                <a:spcPct val="200000"/>
              </a:lnSpc>
            </a:pPr>
            <a:r>
              <a:rPr lang="zh-CN" b="0">
                <a:latin typeface="微软雅黑" panose="020B0503020204020204" charset="-122"/>
                <a:ea typeface="微软雅黑" panose="020B0503020204020204" charset="-122"/>
                <a:cs typeface="微软雅黑" panose="020B0503020204020204" charset="-122"/>
              </a:rPr>
              <a:t>6．撤销其行为发生年科技型中小企业入库登记编号，并在服务平台上公告。</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7．</a:t>
            </a:r>
            <a:r>
              <a:rPr lang="zh-CN" b="0">
                <a:solidFill>
                  <a:srgbClr val="FF0000"/>
                </a:solidFill>
                <a:latin typeface="微软雅黑" panose="020B0503020204020204" charset="-122"/>
                <a:ea typeface="微软雅黑" panose="020B0503020204020204" charset="-122"/>
                <a:cs typeface="微软雅黑" panose="020B0503020204020204" charset="-122"/>
              </a:rPr>
              <a:t>在科技计划（专项、基金等）项目立项、评审专家遴选、职称</a:t>
            </a:r>
            <a:r>
              <a:rPr lang="en-US" b="0">
                <a:solidFill>
                  <a:srgbClr val="FF0000"/>
                </a:solidFill>
                <a:latin typeface="微软雅黑" panose="020B0503020204020204" charset="-122"/>
                <a:ea typeface="微软雅黑" panose="020B0503020204020204" charset="-122"/>
                <a:cs typeface="微软雅黑" panose="020B0503020204020204" charset="-122"/>
              </a:rPr>
              <a:t> </a:t>
            </a:r>
            <a:r>
              <a:rPr lang="zh-CN" b="0">
                <a:solidFill>
                  <a:srgbClr val="FF0000"/>
                </a:solidFill>
                <a:latin typeface="微软雅黑" panose="020B0503020204020204" charset="-122"/>
                <a:ea typeface="微软雅黑" panose="020B0503020204020204" charset="-122"/>
                <a:cs typeface="微软雅黑" panose="020B0503020204020204" charset="-122"/>
              </a:rPr>
              <a:t>评定、职务晋升、项目管理专业机构选定、科技奖励评审、间接费用核定、结余资金留用及创新基地与人才遴选、考核评估等工作中，将失信信息作为重要参考依据。 8．列为重点监管对象，增加在国家科技计划（专项、基金等）实施中的监督检查频次</a:t>
            </a:r>
            <a:r>
              <a:rPr lang="zh-CN" b="0">
                <a:latin typeface="微软雅黑" panose="020B0503020204020204" charset="-122"/>
                <a:ea typeface="微软雅黑" panose="020B0503020204020204" charset="-122"/>
                <a:cs typeface="微软雅黑" panose="020B0503020204020204" charset="-122"/>
              </a:rPr>
              <a:t>。</a:t>
            </a:r>
            <a:r>
              <a:rPr lang="en-US"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9．</a:t>
            </a:r>
            <a:r>
              <a:rPr lang="zh-CN" b="0">
                <a:solidFill>
                  <a:srgbClr val="FF0000"/>
                </a:solidFill>
                <a:latin typeface="微软雅黑" panose="020B0503020204020204" charset="-122"/>
                <a:ea typeface="微软雅黑" panose="020B0503020204020204" charset="-122"/>
                <a:cs typeface="微软雅黑" panose="020B0503020204020204" charset="-122"/>
              </a:rPr>
              <a:t>撤销学会领导职务，取消会员资格。（实施单位：科技部、最高法院、最高检察院、中央军委装备发展部、中央军委科学技术委员会、国家发展改革委、教育部、工业和信息化部、公安部、财政部、人力资源社会保障部、农业农村部、卫生健康委、市场监管总局、广电总局、中科院、社科院、工程院、自然科学基金会、中国科协）</a:t>
            </a:r>
            <a:r>
              <a:rPr lang="en-US" b="0">
                <a:solidFill>
                  <a:srgbClr val="FF0000"/>
                </a:solidFill>
                <a:latin typeface="微软雅黑" panose="020B0503020204020204" charset="-122"/>
                <a:ea typeface="微软雅黑" panose="020B0503020204020204" charset="-122"/>
                <a:cs typeface="微软雅黑" panose="020B0503020204020204" charset="-122"/>
              </a:rPr>
              <a:t> </a:t>
            </a:r>
            <a:r>
              <a:rPr lang="zh-CN" b="0">
                <a:solidFill>
                  <a:srgbClr val="FF0000"/>
                </a:solidFill>
                <a:latin typeface="微软雅黑" panose="020B0503020204020204" charset="-122"/>
                <a:ea typeface="微软雅黑" panose="020B0503020204020204" charset="-122"/>
                <a:cs typeface="微软雅黑" panose="020B0503020204020204" charset="-122"/>
              </a:rPr>
              <a:t>（二）跨部门联合惩戒措施</a:t>
            </a:r>
            <a:r>
              <a:rPr lang="en-US" b="0">
                <a:solidFill>
                  <a:srgbClr val="FF0000"/>
                </a:solidFill>
                <a:latin typeface="微软雅黑" panose="020B0503020204020204" charset="-122"/>
                <a:ea typeface="微软雅黑" panose="020B0503020204020204" charset="-122"/>
                <a:cs typeface="微软雅黑" panose="020B0503020204020204" charset="-122"/>
              </a:rPr>
              <a:t> </a:t>
            </a:r>
            <a:r>
              <a:rPr lang="zh-CN" b="0">
                <a:solidFill>
                  <a:srgbClr val="FF0000"/>
                </a:solidFill>
                <a:latin typeface="微软雅黑" panose="020B0503020204020204" charset="-122"/>
                <a:ea typeface="微软雅黑" panose="020B0503020204020204" charset="-122"/>
                <a:cs typeface="微软雅黑" panose="020B0503020204020204" charset="-122"/>
              </a:rPr>
              <a:t>10．一定期限内或终身取消中国科学院、中国工程院院士提名（推荐）资格、院士被提名（推荐）资格。（实施单位：中科院、工程院、中国科协）</a:t>
            </a:r>
            <a:r>
              <a:rPr lang="en-US" b="0">
                <a:latin typeface="微软雅黑" panose="020B0503020204020204" charset="-122"/>
                <a:ea typeface="微软雅黑" panose="020B0503020204020204" charset="-122"/>
                <a:cs typeface="微软雅黑" panose="020B0503020204020204" charset="-122"/>
              </a:rPr>
              <a:t> </a:t>
            </a:r>
            <a:endParaRPr lang="en-US"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391795" y="594360"/>
            <a:ext cx="11214100" cy="5631180"/>
          </a:xfrm>
          <a:prstGeom prst="rect">
            <a:avLst/>
          </a:prstGeom>
          <a:noFill/>
          <a:ln w="9525">
            <a:noFill/>
          </a:ln>
        </p:spPr>
        <p:txBody>
          <a:bodyPr wrap="square">
            <a:spAutoFit/>
          </a:bodyPr>
          <a:p>
            <a:pPr indent="0" fontAlgn="auto">
              <a:lnSpc>
                <a:spcPct val="200000"/>
              </a:lnSpc>
            </a:pPr>
            <a:r>
              <a:rPr lang="zh-CN" b="0">
                <a:latin typeface="微软雅黑" panose="020B0503020204020204" charset="-122"/>
                <a:ea typeface="微软雅黑" panose="020B0503020204020204" charset="-122"/>
                <a:cs typeface="微软雅黑" panose="020B0503020204020204" charset="-122"/>
              </a:rPr>
              <a:t>1</a:t>
            </a:r>
            <a:r>
              <a:rPr lang="en-US" altLang="zh-CN"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a:t>
            </a:r>
            <a:r>
              <a:rPr lang="zh-CN" b="0">
                <a:solidFill>
                  <a:srgbClr val="FF0000"/>
                </a:solidFill>
                <a:latin typeface="微软雅黑" panose="020B0503020204020204" charset="-122"/>
                <a:ea typeface="微软雅黑" panose="020B0503020204020204" charset="-122"/>
                <a:cs typeface="微软雅黑" panose="020B0503020204020204" charset="-122"/>
              </a:rPr>
              <a:t>按程序及时撤销相关荣誉称号，取消参加评优评先资格。</a:t>
            </a:r>
            <a:r>
              <a:rPr lang="zh-CN" b="0">
                <a:latin typeface="微软雅黑" panose="020B0503020204020204" charset="-122"/>
                <a:ea typeface="微软雅黑" panose="020B0503020204020204" charset="-122"/>
                <a:cs typeface="微软雅黑" panose="020B0503020204020204" charset="-122"/>
              </a:rPr>
              <a:t>（实施单位：中央宣传部、中央文明办、人力资源社会保障部、全国总工会、共青团中央、全国妇联、中国科协）</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2．</a:t>
            </a:r>
            <a:r>
              <a:rPr lang="zh-CN" b="0">
                <a:solidFill>
                  <a:srgbClr val="FF0000"/>
                </a:solidFill>
                <a:latin typeface="微软雅黑" panose="020B0503020204020204" charset="-122"/>
                <a:ea typeface="微软雅黑" panose="020B0503020204020204" charset="-122"/>
                <a:cs typeface="微软雅黑" panose="020B0503020204020204" charset="-122"/>
              </a:rPr>
              <a:t>依法限制招录（聘）为公务员或事业单位工作人员。</a:t>
            </a:r>
            <a:r>
              <a:rPr lang="zh-CN" b="0">
                <a:latin typeface="微软雅黑" panose="020B0503020204020204" charset="-122"/>
                <a:ea typeface="微软雅黑" panose="020B0503020204020204" charset="-122"/>
                <a:cs typeface="微软雅黑" panose="020B0503020204020204" charset="-122"/>
              </a:rPr>
              <a:t>（实施单位：中央组织部、人力资源社会保障部等有关部门）</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3．</a:t>
            </a:r>
            <a:r>
              <a:rPr lang="zh-CN" b="0">
                <a:solidFill>
                  <a:srgbClr val="FF0000"/>
                </a:solidFill>
                <a:latin typeface="微软雅黑" panose="020B0503020204020204" charset="-122"/>
                <a:ea typeface="微软雅黑" panose="020B0503020204020204" charset="-122"/>
                <a:cs typeface="微软雅黑" panose="020B0503020204020204" charset="-122"/>
              </a:rPr>
              <a:t>失信责任主体是个人的，依法限制登记为事业单位法定代表人。失信责任主体是机构的，该机构法定代表人依法限制登记为事业单位法定代表人。</a:t>
            </a:r>
            <a:r>
              <a:rPr lang="zh-CN" b="0">
                <a:latin typeface="微软雅黑" panose="020B0503020204020204" charset="-122"/>
                <a:ea typeface="微软雅黑" panose="020B0503020204020204" charset="-122"/>
                <a:cs typeface="微软雅黑" panose="020B0503020204020204" charset="-122"/>
              </a:rPr>
              <a:t>（实施单位：中央编办）</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4．暂停审批其新的重大项目申报，核减、停止拨付或收回政府补贴资金。（实施单位：国家发展改革委、财政部、人力资源社会保障部、国资委）</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5．将失信信息作为证券公司、保险公司、基金管理公司、期货公司的董事、监事和高级管理人员及分支机构负责人任职审批或备案的参考。（实施单位：证监会、银保监会）</a:t>
            </a: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505960" y="1017270"/>
            <a:ext cx="5080000" cy="368300"/>
          </a:xfrm>
          <a:prstGeom prst="rect">
            <a:avLst/>
          </a:prstGeom>
          <a:noFill/>
          <a:ln w="9525">
            <a:noFill/>
          </a:ln>
        </p:spPr>
        <p:txBody>
          <a:bodyPr>
            <a:spAutoFit/>
          </a:bodyPr>
          <a:p>
            <a:r>
              <a:rPr lang="zh-CN" b="0">
                <a:latin typeface="微软雅黑" panose="020B0503020204020204" charset="-122"/>
                <a:ea typeface="微软雅黑" panose="020B0503020204020204" charset="-122"/>
              </a:rPr>
              <a:t>一、</a:t>
            </a:r>
            <a:r>
              <a:rPr>
                <a:sym typeface="+mn-ea"/>
              </a:rPr>
              <a:t>科研诚信</a:t>
            </a:r>
            <a:r>
              <a:rPr lang="zh-CN">
                <a:sym typeface="+mn-ea"/>
              </a:rPr>
              <a:t>规章制度</a:t>
            </a:r>
            <a:endParaRPr lang="zh-CN" altLang="en-US" b="0">
              <a:latin typeface="微软雅黑" panose="020B0503020204020204" charset="-122"/>
              <a:ea typeface="微软雅黑" panose="020B0503020204020204" charset="-122"/>
            </a:endParaRPr>
          </a:p>
        </p:txBody>
      </p:sp>
      <p:sp>
        <p:nvSpPr>
          <p:cNvPr id="2" name="文本框 1"/>
          <p:cNvSpPr txBox="1"/>
          <p:nvPr/>
        </p:nvSpPr>
        <p:spPr>
          <a:xfrm>
            <a:off x="4506595" y="1628140"/>
            <a:ext cx="5080000" cy="368300"/>
          </a:xfrm>
          <a:prstGeom prst="rect">
            <a:avLst/>
          </a:prstGeom>
          <a:noFill/>
          <a:ln w="9525">
            <a:noFill/>
          </a:ln>
        </p:spPr>
        <p:txBody>
          <a:bodyPr>
            <a:spAutoFit/>
          </a:bodyPr>
          <a:p>
            <a:r>
              <a:rPr lang="zh-CN" b="0">
                <a:latin typeface="微软雅黑" panose="020B0503020204020204" charset="-122"/>
                <a:ea typeface="微软雅黑" panose="020B0503020204020204" charset="-122"/>
              </a:rPr>
              <a:t>二、</a:t>
            </a:r>
            <a:r>
              <a:rPr lang="zh-CN" altLang="en-US" dirty="0">
                <a:sym typeface="+mn-ea"/>
              </a:rPr>
              <a:t>科技活动违规行为五大类</a:t>
            </a:r>
            <a:r>
              <a:rPr>
                <a:sym typeface="+mn-ea"/>
              </a:rPr>
              <a:t>责任主体</a:t>
            </a:r>
            <a:endParaRPr lang="zh-CN" altLang="en-US" b="0">
              <a:latin typeface="微软雅黑" panose="020B0503020204020204" charset="-122"/>
              <a:ea typeface="微软雅黑" panose="020B0503020204020204" charset="-122"/>
            </a:endParaRPr>
          </a:p>
        </p:txBody>
      </p:sp>
      <p:sp>
        <p:nvSpPr>
          <p:cNvPr id="3" name="文本框 2"/>
          <p:cNvSpPr txBox="1"/>
          <p:nvPr/>
        </p:nvSpPr>
        <p:spPr>
          <a:xfrm>
            <a:off x="4507230" y="2239010"/>
            <a:ext cx="5080000" cy="368300"/>
          </a:xfrm>
          <a:prstGeom prst="rect">
            <a:avLst/>
          </a:prstGeom>
          <a:noFill/>
          <a:ln w="9525">
            <a:noFill/>
          </a:ln>
        </p:spPr>
        <p:txBody>
          <a:bodyPr>
            <a:spAutoFit/>
          </a:bodyPr>
          <a:p>
            <a:r>
              <a:rPr lang="zh-CN" b="0">
                <a:latin typeface="微软雅黑" panose="020B0503020204020204" charset="-122"/>
                <a:ea typeface="微软雅黑" panose="020B0503020204020204" charset="-122"/>
              </a:rPr>
              <a:t>三、</a:t>
            </a:r>
            <a:r>
              <a:rPr>
                <a:sym typeface="+mn-ea"/>
              </a:rPr>
              <a:t>科研失信行为</a:t>
            </a:r>
            <a:endParaRPr lang="zh-CN" altLang="en-US" b="0">
              <a:latin typeface="微软雅黑" panose="020B0503020204020204" charset="-122"/>
              <a:ea typeface="微软雅黑" panose="020B0503020204020204" charset="-122"/>
            </a:endParaRPr>
          </a:p>
        </p:txBody>
      </p:sp>
      <p:sp>
        <p:nvSpPr>
          <p:cNvPr id="4" name="文本框 3"/>
          <p:cNvSpPr txBox="1"/>
          <p:nvPr/>
        </p:nvSpPr>
        <p:spPr>
          <a:xfrm>
            <a:off x="4507865" y="2849880"/>
            <a:ext cx="5080000" cy="368300"/>
          </a:xfrm>
          <a:prstGeom prst="rect">
            <a:avLst/>
          </a:prstGeom>
          <a:noFill/>
          <a:ln w="9525">
            <a:noFill/>
          </a:ln>
        </p:spPr>
        <p:txBody>
          <a:bodyPr>
            <a:spAutoFit/>
          </a:bodyPr>
          <a:p>
            <a:r>
              <a:rPr lang="zh-CN" b="0">
                <a:latin typeface="微软雅黑" panose="020B0503020204020204" charset="-122"/>
                <a:ea typeface="微软雅黑" panose="020B0503020204020204" charset="-122"/>
              </a:rPr>
              <a:t>四、</a:t>
            </a:r>
            <a:r>
              <a:rPr>
                <a:sym typeface="+mn-ea"/>
              </a:rPr>
              <a:t>失信行为处理措施</a:t>
            </a:r>
            <a:endParaRPr lang="zh-CN" altLang="en-US" b="0">
              <a:latin typeface="微软雅黑" panose="020B0503020204020204" charset="-122"/>
              <a:ea typeface="微软雅黑" panose="020B0503020204020204" charset="-122"/>
            </a:endParaRPr>
          </a:p>
        </p:txBody>
      </p:sp>
      <p:sp>
        <p:nvSpPr>
          <p:cNvPr id="5" name="文本框 4"/>
          <p:cNvSpPr txBox="1"/>
          <p:nvPr/>
        </p:nvSpPr>
        <p:spPr>
          <a:xfrm>
            <a:off x="4508500" y="3460750"/>
            <a:ext cx="5080000" cy="368300"/>
          </a:xfrm>
          <a:prstGeom prst="rect">
            <a:avLst/>
          </a:prstGeom>
          <a:noFill/>
          <a:ln w="9525">
            <a:noFill/>
          </a:ln>
        </p:spPr>
        <p:txBody>
          <a:bodyPr>
            <a:spAutoFit/>
          </a:bodyPr>
          <a:p>
            <a:r>
              <a:rPr lang="zh-CN" b="0">
                <a:latin typeface="微软雅黑" panose="020B0503020204020204" charset="-122"/>
                <a:ea typeface="微软雅黑" panose="020B0503020204020204" charset="-122"/>
              </a:rPr>
              <a:t>五、</a:t>
            </a:r>
            <a:r>
              <a:rPr>
                <a:sym typeface="+mn-ea"/>
              </a:rPr>
              <a:t>科研失信联合惩戒</a:t>
            </a:r>
            <a:endParaRPr lang="zh-CN" altLang="en-US" b="0">
              <a:latin typeface="微软雅黑" panose="020B0503020204020204" charset="-122"/>
              <a:ea typeface="微软雅黑" panose="020B0503020204020204" charset="-122"/>
            </a:endParaRPr>
          </a:p>
        </p:txBody>
      </p:sp>
      <p:sp>
        <p:nvSpPr>
          <p:cNvPr id="6" name="文本框 5"/>
          <p:cNvSpPr txBox="1"/>
          <p:nvPr/>
        </p:nvSpPr>
        <p:spPr>
          <a:xfrm>
            <a:off x="4509135" y="4071620"/>
            <a:ext cx="5080000" cy="368300"/>
          </a:xfrm>
          <a:prstGeom prst="rect">
            <a:avLst/>
          </a:prstGeom>
          <a:noFill/>
          <a:ln w="9525">
            <a:noFill/>
          </a:ln>
        </p:spPr>
        <p:txBody>
          <a:bodyPr>
            <a:spAutoFit/>
          </a:bodyPr>
          <a:p>
            <a:r>
              <a:rPr lang="zh-CN" b="0">
                <a:latin typeface="微软雅黑" panose="020B0503020204020204" charset="-122"/>
                <a:ea typeface="微软雅黑" panose="020B0503020204020204" charset="-122"/>
              </a:rPr>
              <a:t>六、</a:t>
            </a:r>
            <a:r>
              <a:rPr>
                <a:sym typeface="+mn-ea"/>
              </a:rPr>
              <a:t>处理原则</a:t>
            </a:r>
            <a:endParaRPr lang="zh-CN" altLang="en-US" b="0">
              <a:latin typeface="微软雅黑" panose="020B0503020204020204" charset="-122"/>
              <a:ea typeface="微软雅黑" panose="020B0503020204020204" charset="-122"/>
            </a:endParaRPr>
          </a:p>
        </p:txBody>
      </p:sp>
      <p:sp>
        <p:nvSpPr>
          <p:cNvPr id="7" name="文本框 6"/>
          <p:cNvSpPr txBox="1"/>
          <p:nvPr/>
        </p:nvSpPr>
        <p:spPr>
          <a:xfrm>
            <a:off x="4509770" y="4682490"/>
            <a:ext cx="5080000" cy="368300"/>
          </a:xfrm>
          <a:prstGeom prst="rect">
            <a:avLst/>
          </a:prstGeom>
          <a:noFill/>
          <a:ln w="9525">
            <a:noFill/>
          </a:ln>
        </p:spPr>
        <p:txBody>
          <a:bodyPr>
            <a:spAutoFit/>
          </a:bodyPr>
          <a:p>
            <a:r>
              <a:rPr lang="zh-CN" b="0">
                <a:latin typeface="微软雅黑" panose="020B0503020204020204" charset="-122"/>
                <a:ea typeface="微软雅黑" panose="020B0503020204020204" charset="-122"/>
              </a:rPr>
              <a:t>七、</a:t>
            </a:r>
            <a:r>
              <a:rPr>
                <a:sym typeface="+mn-ea"/>
              </a:rPr>
              <a:t>对各单位加强科研诚信建议</a:t>
            </a:r>
            <a:endParaRPr lang="zh-CN" altLang="en-US" b="0">
              <a:latin typeface="微软雅黑" panose="020B0503020204020204" charset="-122"/>
              <a:ea typeface="微软雅黑" panose="020B0503020204020204" charset="-122"/>
            </a:endParaRPr>
          </a:p>
        </p:txBody>
      </p:sp>
      <p:sp>
        <p:nvSpPr>
          <p:cNvPr id="8" name="文本框 7"/>
          <p:cNvSpPr txBox="1"/>
          <p:nvPr/>
        </p:nvSpPr>
        <p:spPr>
          <a:xfrm>
            <a:off x="4510405" y="5293360"/>
            <a:ext cx="5080000" cy="368300"/>
          </a:xfrm>
          <a:prstGeom prst="rect">
            <a:avLst/>
          </a:prstGeom>
          <a:noFill/>
          <a:ln w="9525">
            <a:noFill/>
          </a:ln>
        </p:spPr>
        <p:txBody>
          <a:bodyPr>
            <a:spAutoFit/>
          </a:bodyPr>
          <a:p>
            <a:r>
              <a:rPr lang="zh-CN" b="0">
                <a:latin typeface="微软雅黑" panose="020B0503020204020204" charset="-122"/>
                <a:ea typeface="微软雅黑" panose="020B0503020204020204" charset="-122"/>
              </a:rPr>
              <a:t>八、</a:t>
            </a:r>
            <a:r>
              <a:rPr lang="zh-CN">
                <a:sym typeface="+mn-ea"/>
              </a:rPr>
              <a:t>科技伦理相关要求</a:t>
            </a:r>
            <a:endParaRPr lang="zh-CN" altLang="en-US" b="0">
              <a:latin typeface="微软雅黑" panose="020B0503020204020204" charset="-122"/>
              <a:ea typeface="微软雅黑" panose="020B0503020204020204" charset="-122"/>
            </a:endParaRPr>
          </a:p>
        </p:txBody>
      </p:sp>
      <p:sp>
        <p:nvSpPr>
          <p:cNvPr id="82" name="任意多边形: 形状 81"/>
          <p:cNvSpPr/>
          <p:nvPr>
            <p:custDataLst>
              <p:tags r:id="rId2"/>
            </p:custDataLst>
          </p:nvPr>
        </p:nvSpPr>
        <p:spPr>
          <a:xfrm flipV="1">
            <a:off x="0" y="3728811"/>
            <a:ext cx="1400629" cy="2191657"/>
          </a:xfrm>
          <a:custGeom>
            <a:avLst/>
            <a:gdLst>
              <a:gd name="connsiteX0" fmla="*/ 0 w 1400629"/>
              <a:gd name="connsiteY0" fmla="*/ 2191657 h 2191657"/>
              <a:gd name="connsiteX1" fmla="*/ 533390 w 1400629"/>
              <a:gd name="connsiteY1" fmla="*/ 2191657 h 2191657"/>
              <a:gd name="connsiteX2" fmla="*/ 1400629 w 1400629"/>
              <a:gd name="connsiteY2" fmla="*/ 0 h 2191657"/>
              <a:gd name="connsiteX3" fmla="*/ 0 w 1400629"/>
              <a:gd name="connsiteY3" fmla="*/ 0 h 2191657"/>
            </a:gdLst>
            <a:ahLst/>
            <a:cxnLst>
              <a:cxn ang="0">
                <a:pos x="connsiteX0" y="connsiteY0"/>
              </a:cxn>
              <a:cxn ang="0">
                <a:pos x="connsiteX1" y="connsiteY1"/>
              </a:cxn>
              <a:cxn ang="0">
                <a:pos x="connsiteX2" y="connsiteY2"/>
              </a:cxn>
              <a:cxn ang="0">
                <a:pos x="connsiteX3" y="connsiteY3"/>
              </a:cxn>
            </a:cxnLst>
            <a:rect l="l" t="t" r="r" b="b"/>
            <a:pathLst>
              <a:path w="1400629" h="2191657">
                <a:moveTo>
                  <a:pt x="0" y="2191657"/>
                </a:moveTo>
                <a:lnTo>
                  <a:pt x="533390" y="2191657"/>
                </a:lnTo>
                <a:lnTo>
                  <a:pt x="1400629" y="0"/>
                </a:lnTo>
                <a:lnTo>
                  <a:pt x="0"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9" name="任意多边形: 形状 78"/>
          <p:cNvSpPr/>
          <p:nvPr>
            <p:custDataLst>
              <p:tags r:id="rId3"/>
            </p:custDataLst>
          </p:nvPr>
        </p:nvSpPr>
        <p:spPr>
          <a:xfrm flipV="1">
            <a:off x="10740574" y="0"/>
            <a:ext cx="1451427" cy="3667998"/>
          </a:xfrm>
          <a:custGeom>
            <a:avLst/>
            <a:gdLst>
              <a:gd name="connsiteX0" fmla="*/ 0 w 1451427"/>
              <a:gd name="connsiteY0" fmla="*/ 3667998 h 3667998"/>
              <a:gd name="connsiteX1" fmla="*/ 1451427 w 1451427"/>
              <a:gd name="connsiteY1" fmla="*/ 3667998 h 3667998"/>
              <a:gd name="connsiteX2" fmla="*/ 1451427 w 1451427"/>
              <a:gd name="connsiteY2" fmla="*/ 0 h 3667998"/>
            </a:gdLst>
            <a:ahLst/>
            <a:cxnLst>
              <a:cxn ang="0">
                <a:pos x="connsiteX0" y="connsiteY0"/>
              </a:cxn>
              <a:cxn ang="0">
                <a:pos x="connsiteX1" y="connsiteY1"/>
              </a:cxn>
              <a:cxn ang="0">
                <a:pos x="connsiteX2" y="connsiteY2"/>
              </a:cxn>
            </a:cxnLst>
            <a:rect l="l" t="t" r="r" b="b"/>
            <a:pathLst>
              <a:path w="1451427" h="3667998">
                <a:moveTo>
                  <a:pt x="0" y="3667998"/>
                </a:moveTo>
                <a:lnTo>
                  <a:pt x="1451427" y="3667998"/>
                </a:lnTo>
                <a:lnTo>
                  <a:pt x="1451427"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1" name="文本框 10"/>
          <p:cNvSpPr txBox="1"/>
          <p:nvPr>
            <p:custDataLst>
              <p:tags r:id="rId4"/>
            </p:custDataLst>
          </p:nvPr>
        </p:nvSpPr>
        <p:spPr>
          <a:xfrm>
            <a:off x="1597025" y="1854074"/>
            <a:ext cx="1920875" cy="2554545"/>
          </a:xfrm>
          <a:prstGeom prst="rect">
            <a:avLst/>
          </a:prstGeom>
          <a:noFill/>
        </p:spPr>
        <p:txBody>
          <a:bodyPr wrap="square" rtlCol="0">
            <a:spAutoFit/>
          </a:bodyPr>
          <a:p>
            <a:pPr algn="ctr"/>
            <a:r>
              <a:rPr lang="zh-CN" altLang="en-US" sz="8000" spc="300" dirty="0">
                <a:solidFill>
                  <a:schemeClr val="tx1">
                    <a:lumMod val="85000"/>
                    <a:lumOff val="15000"/>
                  </a:schemeClr>
                </a:solidFill>
                <a:latin typeface="庞门正道标题体" panose="02010600030101010101" pitchFamily="2" charset="-122"/>
                <a:ea typeface="庞门正道标题体" panose="02010600030101010101" pitchFamily="2" charset="-122"/>
              </a:rPr>
              <a:t>目录</a:t>
            </a:r>
            <a:endParaRPr lang="zh-CN" altLang="en-US" sz="8000" spc="300" dirty="0">
              <a:solidFill>
                <a:schemeClr val="tx1">
                  <a:lumMod val="85000"/>
                  <a:lumOff val="15000"/>
                </a:schemeClr>
              </a:solidFill>
              <a:latin typeface="庞门正道标题体" panose="02010600030101010101" pitchFamily="2" charset="-122"/>
              <a:ea typeface="庞门正道标题体" panose="02010600030101010101" pitchFamily="2" charset="-122"/>
            </a:endParaRPr>
          </a:p>
        </p:txBody>
      </p:sp>
      <p:grpSp>
        <p:nvGrpSpPr>
          <p:cNvPr id="14" name="组合 13"/>
          <p:cNvGrpSpPr/>
          <p:nvPr/>
        </p:nvGrpSpPr>
        <p:grpSpPr>
          <a:xfrm>
            <a:off x="4087495" y="1652270"/>
            <a:ext cx="368300" cy="339090"/>
            <a:chOff x="6272" y="569"/>
            <a:chExt cx="580" cy="534"/>
          </a:xfrm>
        </p:grpSpPr>
        <p:sp>
          <p:nvSpPr>
            <p:cNvPr id="12" name="椭圆 11"/>
            <p:cNvSpPr/>
            <p:nvPr/>
          </p:nvSpPr>
          <p:spPr>
            <a:xfrm>
              <a:off x="6272" y="569"/>
              <a:ext cx="580" cy="534"/>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椭圆 12"/>
            <p:cNvSpPr/>
            <p:nvPr>
              <p:custDataLst>
                <p:tags r:id="rId5"/>
              </p:custDataLst>
            </p:nvPr>
          </p:nvSpPr>
          <p:spPr>
            <a:xfrm>
              <a:off x="6372" y="669"/>
              <a:ext cx="380" cy="334"/>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15" name="组合 14"/>
          <p:cNvGrpSpPr/>
          <p:nvPr/>
        </p:nvGrpSpPr>
        <p:grpSpPr>
          <a:xfrm>
            <a:off x="4087495" y="3482340"/>
            <a:ext cx="368300" cy="339090"/>
            <a:chOff x="6272" y="569"/>
            <a:chExt cx="580" cy="534"/>
          </a:xfrm>
        </p:grpSpPr>
        <p:sp>
          <p:nvSpPr>
            <p:cNvPr id="16" name="椭圆 15"/>
            <p:cNvSpPr/>
            <p:nvPr>
              <p:custDataLst>
                <p:tags r:id="rId6"/>
              </p:custDataLst>
            </p:nvPr>
          </p:nvSpPr>
          <p:spPr>
            <a:xfrm>
              <a:off x="6272" y="569"/>
              <a:ext cx="580" cy="534"/>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椭圆 16"/>
            <p:cNvSpPr/>
            <p:nvPr>
              <p:custDataLst>
                <p:tags r:id="rId7"/>
              </p:custDataLst>
            </p:nvPr>
          </p:nvSpPr>
          <p:spPr>
            <a:xfrm>
              <a:off x="6372" y="669"/>
              <a:ext cx="380" cy="334"/>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18" name="组合 17"/>
          <p:cNvGrpSpPr/>
          <p:nvPr/>
        </p:nvGrpSpPr>
        <p:grpSpPr>
          <a:xfrm>
            <a:off x="4087495" y="2304415"/>
            <a:ext cx="368300" cy="339090"/>
            <a:chOff x="6272" y="569"/>
            <a:chExt cx="580" cy="534"/>
          </a:xfrm>
        </p:grpSpPr>
        <p:sp>
          <p:nvSpPr>
            <p:cNvPr id="19" name="椭圆 18"/>
            <p:cNvSpPr/>
            <p:nvPr>
              <p:custDataLst>
                <p:tags r:id="rId8"/>
              </p:custDataLst>
            </p:nvPr>
          </p:nvSpPr>
          <p:spPr>
            <a:xfrm>
              <a:off x="6272" y="569"/>
              <a:ext cx="580" cy="534"/>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椭圆 19"/>
            <p:cNvSpPr/>
            <p:nvPr>
              <p:custDataLst>
                <p:tags r:id="rId9"/>
              </p:custDataLst>
            </p:nvPr>
          </p:nvSpPr>
          <p:spPr>
            <a:xfrm>
              <a:off x="6372" y="669"/>
              <a:ext cx="380" cy="334"/>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21" name="组合 20"/>
          <p:cNvGrpSpPr/>
          <p:nvPr/>
        </p:nvGrpSpPr>
        <p:grpSpPr>
          <a:xfrm>
            <a:off x="4087495" y="4723765"/>
            <a:ext cx="368300" cy="339090"/>
            <a:chOff x="6272" y="569"/>
            <a:chExt cx="580" cy="534"/>
          </a:xfrm>
        </p:grpSpPr>
        <p:sp>
          <p:nvSpPr>
            <p:cNvPr id="22" name="椭圆 21"/>
            <p:cNvSpPr/>
            <p:nvPr>
              <p:custDataLst>
                <p:tags r:id="rId10"/>
              </p:custDataLst>
            </p:nvPr>
          </p:nvSpPr>
          <p:spPr>
            <a:xfrm>
              <a:off x="6272" y="569"/>
              <a:ext cx="580" cy="534"/>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椭圆 22"/>
            <p:cNvSpPr/>
            <p:nvPr>
              <p:custDataLst>
                <p:tags r:id="rId11"/>
              </p:custDataLst>
            </p:nvPr>
          </p:nvSpPr>
          <p:spPr>
            <a:xfrm>
              <a:off x="6372" y="669"/>
              <a:ext cx="380" cy="334"/>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24" name="组合 23"/>
          <p:cNvGrpSpPr/>
          <p:nvPr/>
        </p:nvGrpSpPr>
        <p:grpSpPr>
          <a:xfrm>
            <a:off x="4087495" y="2903220"/>
            <a:ext cx="368300" cy="339090"/>
            <a:chOff x="6272" y="569"/>
            <a:chExt cx="580" cy="534"/>
          </a:xfrm>
        </p:grpSpPr>
        <p:sp>
          <p:nvSpPr>
            <p:cNvPr id="25" name="椭圆 24"/>
            <p:cNvSpPr/>
            <p:nvPr>
              <p:custDataLst>
                <p:tags r:id="rId12"/>
              </p:custDataLst>
            </p:nvPr>
          </p:nvSpPr>
          <p:spPr>
            <a:xfrm>
              <a:off x="6272" y="569"/>
              <a:ext cx="580" cy="534"/>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椭圆 25"/>
            <p:cNvSpPr/>
            <p:nvPr>
              <p:custDataLst>
                <p:tags r:id="rId13"/>
              </p:custDataLst>
            </p:nvPr>
          </p:nvSpPr>
          <p:spPr>
            <a:xfrm>
              <a:off x="6372" y="669"/>
              <a:ext cx="380" cy="334"/>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27" name="组合 26"/>
          <p:cNvGrpSpPr/>
          <p:nvPr/>
        </p:nvGrpSpPr>
        <p:grpSpPr>
          <a:xfrm>
            <a:off x="4087495" y="5321300"/>
            <a:ext cx="368300" cy="339090"/>
            <a:chOff x="6272" y="569"/>
            <a:chExt cx="580" cy="534"/>
          </a:xfrm>
        </p:grpSpPr>
        <p:sp>
          <p:nvSpPr>
            <p:cNvPr id="28" name="椭圆 27"/>
            <p:cNvSpPr/>
            <p:nvPr>
              <p:custDataLst>
                <p:tags r:id="rId14"/>
              </p:custDataLst>
            </p:nvPr>
          </p:nvSpPr>
          <p:spPr>
            <a:xfrm>
              <a:off x="6272" y="569"/>
              <a:ext cx="580" cy="534"/>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15"/>
              </p:custDataLst>
            </p:nvPr>
          </p:nvSpPr>
          <p:spPr>
            <a:xfrm>
              <a:off x="6372" y="669"/>
              <a:ext cx="380" cy="334"/>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36" name="组合 35"/>
          <p:cNvGrpSpPr/>
          <p:nvPr/>
        </p:nvGrpSpPr>
        <p:grpSpPr>
          <a:xfrm>
            <a:off x="4087495" y="4098290"/>
            <a:ext cx="368300" cy="339090"/>
            <a:chOff x="6272" y="569"/>
            <a:chExt cx="580" cy="534"/>
          </a:xfrm>
        </p:grpSpPr>
        <p:sp>
          <p:nvSpPr>
            <p:cNvPr id="37" name="椭圆 36"/>
            <p:cNvSpPr/>
            <p:nvPr>
              <p:custDataLst>
                <p:tags r:id="rId16"/>
              </p:custDataLst>
            </p:nvPr>
          </p:nvSpPr>
          <p:spPr>
            <a:xfrm>
              <a:off x="6272" y="569"/>
              <a:ext cx="580" cy="534"/>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8" name="椭圆 37"/>
            <p:cNvSpPr/>
            <p:nvPr>
              <p:custDataLst>
                <p:tags r:id="rId17"/>
              </p:custDataLst>
            </p:nvPr>
          </p:nvSpPr>
          <p:spPr>
            <a:xfrm>
              <a:off x="6372" y="669"/>
              <a:ext cx="380" cy="334"/>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39" name="组合 38"/>
          <p:cNvGrpSpPr/>
          <p:nvPr/>
        </p:nvGrpSpPr>
        <p:grpSpPr>
          <a:xfrm>
            <a:off x="4087495" y="1026795"/>
            <a:ext cx="368300" cy="339090"/>
            <a:chOff x="6272" y="569"/>
            <a:chExt cx="580" cy="534"/>
          </a:xfrm>
        </p:grpSpPr>
        <p:sp>
          <p:nvSpPr>
            <p:cNvPr id="40" name="椭圆 39"/>
            <p:cNvSpPr/>
            <p:nvPr>
              <p:custDataLst>
                <p:tags r:id="rId18"/>
              </p:custDataLst>
            </p:nvPr>
          </p:nvSpPr>
          <p:spPr>
            <a:xfrm>
              <a:off x="6272" y="569"/>
              <a:ext cx="580" cy="534"/>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1" name="椭圆 40"/>
            <p:cNvSpPr/>
            <p:nvPr>
              <p:custDataLst>
                <p:tags r:id="rId19"/>
              </p:custDataLst>
            </p:nvPr>
          </p:nvSpPr>
          <p:spPr>
            <a:xfrm>
              <a:off x="6372" y="669"/>
              <a:ext cx="380" cy="334"/>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ustDataLst>
      <p:tags r:id="rId20"/>
    </p:custData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to="0" calcmode="lin" valueType="num">
                                      <p:cBhvr>
                                        <p:cTn id="7" dur="500" decel="100000" fill="hold">
                                          <p:stCondLst>
                                            <p:cond delay="0"/>
                                          </p:stCondLst>
                                        </p:cTn>
                                        <p:tgtEl>
                                          <p:spTgt spid="11"/>
                                        </p:tgtEl>
                                        <p:attrNameLst>
                                          <p:attrName>ppt_x</p:attrName>
                                        </p:attrNameLst>
                                      </p:cBhvr>
                                      <p:tavLst>
                                        <p:tav tm="0">
                                          <p:val>
                                            <p:strVal val="ppt_x-0.02"/>
                                          </p:val>
                                        </p:tav>
                                        <p:tav tm="100000">
                                          <p:val>
                                            <p:strVal val="#ppt_x"/>
                                          </p:val>
                                        </p:tav>
                                      </p:tavLst>
                                    </p:anim>
                                    <p:animEffect transition="in" filter="fade">
                                      <p:cBhvr>
                                        <p:cTn id="8" dur="500">
                                          <p:stCondLst>
                                            <p:cond delay="0"/>
                                          </p:stCondLst>
                                        </p:cTn>
                                        <p:tgtEl>
                                          <p:spTgt spid="11"/>
                                        </p:tgtEl>
                                      </p:cBhvr>
                                    </p:animEffect>
                                    <p:animScale>
                                      <p:cBhvr>
                                        <p:cTn id="9" dur="500" decel="100000" fill="hold">
                                          <p:stCondLst>
                                            <p:cond delay="0"/>
                                          </p:stCondLst>
                                        </p:cTn>
                                        <p:tgtEl>
                                          <p:spTgt spid="11"/>
                                        </p:tgtEl>
                                      </p:cBhvr>
                                      <p:by x="100000" y="100000"/>
                                      <p:from x="110000" y="110000"/>
                                      <p:to x="100000" y="100000"/>
                                    </p:animScale>
                                  </p:childTnLst>
                                </p:cTn>
                              </p:par>
                              <p:par>
                                <p:cTn id="10" presetID="10" presetClass="entr" presetSubtype="0" fill="hold" grpId="1" nodeType="with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to="0" calcmode="lin" valueType="num">
                                      <p:cBhvr>
                                        <p:cTn id="12" dur="500" decel="100000" fill="hold">
                                          <p:stCondLst>
                                            <p:cond delay="0"/>
                                          </p:stCondLst>
                                        </p:cTn>
                                        <p:tgtEl>
                                          <p:spTgt spid="11"/>
                                        </p:tgtEl>
                                        <p:attrNameLst>
                                          <p:attrName>ppt_x</p:attrName>
                                        </p:attrNameLst>
                                      </p:cBhvr>
                                      <p:tavLst>
                                        <p:tav tm="0">
                                          <p:val>
                                            <p:strVal val="ppt_x-0.02"/>
                                          </p:val>
                                        </p:tav>
                                        <p:tav tm="100000">
                                          <p:val>
                                            <p:strVal val="#ppt_x"/>
                                          </p:val>
                                        </p:tav>
                                      </p:tavLst>
                                    </p:anim>
                                    <p:animEffect transition="in" filter="fade">
                                      <p:cBhvr>
                                        <p:cTn id="13" dur="500">
                                          <p:stCondLst>
                                            <p:cond delay="0"/>
                                          </p:stCondLst>
                                        </p:cTn>
                                        <p:tgtEl>
                                          <p:spTgt spid="11"/>
                                        </p:tgtEl>
                                      </p:cBhvr>
                                    </p:animEffect>
                                    <p:animScale>
                                      <p:cBhvr>
                                        <p:cTn id="14" dur="500" decel="100000" fill="hold">
                                          <p:stCondLst>
                                            <p:cond delay="0"/>
                                          </p:stCondLst>
                                        </p:cTn>
                                        <p:tgtEl>
                                          <p:spTgt spid="11"/>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391795" y="890905"/>
            <a:ext cx="11214100" cy="3969385"/>
          </a:xfrm>
          <a:prstGeom prst="rect">
            <a:avLst/>
          </a:prstGeom>
          <a:noFill/>
          <a:ln w="9525">
            <a:noFill/>
          </a:ln>
        </p:spPr>
        <p:txBody>
          <a:bodyPr wrap="square">
            <a:spAutoFit/>
          </a:bodyPr>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6．将失信信息作为证券公司、保险公司、基金管理公司及期货公司的设立及股权或实际控制人变更审批或备案，私募投资基金管理人登记、重大事项变更以及基金备案的参考。（实施单位：证监会、银保监会）</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7．将失信信息作为加强对境内上市公司实行股权激励计划或相关人员成为股权激励对象事中事后监管的参考。（实施单位：国资委、财政部、证监会）</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8．强化税收管理，提高监督检查频次。（实施单位：税务总局）</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9．将失信责任主体的失信情况作为纳税信用评价的重要外部参考。（实施单位：税务总局）</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2</a:t>
            </a:r>
            <a:r>
              <a:rPr lang="zh-CN" b="0">
                <a:latin typeface="微软雅黑" panose="020B0503020204020204" charset="-122"/>
                <a:ea typeface="微软雅黑" panose="020B0503020204020204" charset="-122"/>
                <a:cs typeface="微软雅黑" panose="020B0503020204020204" charset="-122"/>
              </a:rPr>
              <a:t>0．对严重失信责任主体，限制其取得认证机构资质；限制其获得认证证书。（实施单位：市场监管总局）</a:t>
            </a: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15925" y="980440"/>
            <a:ext cx="11360150" cy="5077460"/>
          </a:xfrm>
          <a:prstGeom prst="rect">
            <a:avLst/>
          </a:prstGeom>
          <a:noFill/>
          <a:ln w="9525">
            <a:noFill/>
          </a:ln>
        </p:spPr>
        <p:txBody>
          <a:bodyPr wrap="square">
            <a:spAutoFit/>
          </a:bodyPr>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2</a:t>
            </a:r>
            <a:r>
              <a:rPr lang="zh-CN" b="0">
                <a:latin typeface="微软雅黑" panose="020B0503020204020204" charset="-122"/>
                <a:ea typeface="微软雅黑" panose="020B0503020204020204" charset="-122"/>
                <a:cs typeface="微软雅黑" panose="020B0503020204020204" charset="-122"/>
              </a:rPr>
              <a:t>1．对失信责任主体进出口货物实施严密监管，在办理相关海关业务时，加强单证审核、布控查验、加工贸易担保征收、后续稽查或统计监督核查。（实施单位：海关总署）2</a:t>
            </a:r>
            <a:r>
              <a:rPr lang="en-US" altLang="zh-CN" b="0">
                <a:latin typeface="微软雅黑" panose="020B0503020204020204" charset="-122"/>
                <a:ea typeface="微软雅黑" panose="020B0503020204020204" charset="-122"/>
                <a:cs typeface="微软雅黑" panose="020B0503020204020204" charset="-122"/>
              </a:rPr>
              <a:t>2</a:t>
            </a:r>
            <a:r>
              <a:rPr lang="zh-CN" b="0">
                <a:latin typeface="微软雅黑" panose="020B0503020204020204" charset="-122"/>
                <a:ea typeface="微软雅黑" panose="020B0503020204020204" charset="-122"/>
                <a:cs typeface="微软雅黑" panose="020B0503020204020204" charset="-122"/>
              </a:rPr>
              <a:t>．对失信责任主体申请适用海关认证企业管理的，不予通过认证。已经成为认证企业的，按照规定下调企业信用等级。（实施单位：海关总署）</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2</a:t>
            </a:r>
            <a:r>
              <a:rPr lang="zh-CN" b="0">
                <a:latin typeface="微软雅黑" panose="020B0503020204020204" charset="-122"/>
                <a:ea typeface="微软雅黑" panose="020B0503020204020204" charset="-122"/>
                <a:cs typeface="微软雅黑" panose="020B0503020204020204" charset="-122"/>
              </a:rPr>
              <a:t>3．依法限制参与依法必须招标的工程建设项目招投标活动。（实施单位：国家发展改革委、工业和信息化部、住房城乡建设部、交通运输部、水利部、商务部、市场监管总局、民航局、铁路总公司）</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2</a:t>
            </a:r>
            <a:r>
              <a:rPr lang="zh-CN" b="0">
                <a:latin typeface="微软雅黑" panose="020B0503020204020204" charset="-122"/>
                <a:ea typeface="微软雅黑" panose="020B0503020204020204" charset="-122"/>
                <a:cs typeface="微软雅黑" panose="020B0503020204020204" charset="-122"/>
              </a:rPr>
              <a:t>4．依法限制参与基础设施和公用事业特许经营。（实施单位：国家发展改革委、财政部、住房城乡建设部、交通运输部、水利部）</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2</a:t>
            </a:r>
            <a:r>
              <a:rPr lang="zh-CN" b="0">
                <a:latin typeface="微软雅黑" panose="020B0503020204020204" charset="-122"/>
                <a:ea typeface="微软雅黑" panose="020B0503020204020204" charset="-122"/>
                <a:cs typeface="微软雅黑" panose="020B0503020204020204" charset="-122"/>
              </a:rPr>
              <a:t>5．依法限制享受投资等领域优惠政策。（实施单位：国家发展改革委等有关单位）</a:t>
            </a: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15925" y="883285"/>
            <a:ext cx="11360150" cy="4523105"/>
          </a:xfrm>
          <a:prstGeom prst="rect">
            <a:avLst/>
          </a:prstGeom>
          <a:noFill/>
          <a:ln w="9525">
            <a:noFill/>
          </a:ln>
        </p:spPr>
        <p:txBody>
          <a:bodyPr wrap="square">
            <a:spAutoFit/>
          </a:bodyPr>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26</a:t>
            </a:r>
            <a:r>
              <a:rPr lang="zh-CN" b="0">
                <a:latin typeface="微软雅黑" panose="020B0503020204020204" charset="-122"/>
                <a:ea typeface="微软雅黑" panose="020B0503020204020204" charset="-122"/>
                <a:cs typeface="微软雅黑" panose="020B0503020204020204" charset="-122"/>
              </a:rPr>
              <a:t>．依法限制新网站开办；在申请经营性互联网信息服务时，将失信信息作为审核相关许可的重要参考。（实施单位：工业和信息化部）</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2</a:t>
            </a:r>
            <a:r>
              <a:rPr lang="zh-CN" b="0">
                <a:latin typeface="微软雅黑" panose="020B0503020204020204" charset="-122"/>
                <a:ea typeface="微软雅黑" panose="020B0503020204020204" charset="-122"/>
                <a:cs typeface="微软雅黑" panose="020B0503020204020204" charset="-122"/>
              </a:rPr>
              <a:t>7．依法限制其作为供应商参与政府采购活动；依法限制其作为装备承制单位参与武器装备采购。（实施单位：财政部、中央军委装备发展部）</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2</a:t>
            </a:r>
            <a:r>
              <a:rPr lang="zh-CN" b="0">
                <a:latin typeface="微软雅黑" panose="020B0503020204020204" charset="-122"/>
                <a:ea typeface="微软雅黑" panose="020B0503020204020204" charset="-122"/>
                <a:cs typeface="微软雅黑" panose="020B0503020204020204" charset="-122"/>
              </a:rPr>
              <a:t>8．依法限制取得政府供应土地。（实施单位：自然资源部）</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2</a:t>
            </a:r>
            <a:r>
              <a:rPr lang="zh-CN" b="0">
                <a:latin typeface="微软雅黑" panose="020B0503020204020204" charset="-122"/>
                <a:ea typeface="微软雅黑" panose="020B0503020204020204" charset="-122"/>
                <a:cs typeface="微软雅黑" panose="020B0503020204020204" charset="-122"/>
              </a:rPr>
              <a:t>9．依法限制取得生产许可证。（实施单位：市场监管总局）</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3</a:t>
            </a:r>
            <a:r>
              <a:rPr lang="zh-CN" b="0">
                <a:latin typeface="微软雅黑" panose="020B0503020204020204" charset="-122"/>
                <a:ea typeface="微软雅黑" panose="020B0503020204020204" charset="-122"/>
                <a:cs typeface="微软雅黑" panose="020B0503020204020204" charset="-122"/>
              </a:rPr>
              <a:t>0．依法限制取得建筑开发规划选址许可、新增建设项目规划许可、水土保持方案许可和设施验收许可、施工许可等。（实施单位：住房城乡建设部、水利部）</a:t>
            </a:r>
            <a:r>
              <a:rPr lang="en-US" b="0">
                <a:latin typeface="微软雅黑" panose="020B0503020204020204" charset="-122"/>
                <a:ea typeface="微软雅黑" panose="020B0503020204020204" charset="-122"/>
                <a:cs typeface="微软雅黑" panose="020B0503020204020204" charset="-122"/>
              </a:rPr>
              <a:t> </a:t>
            </a:r>
            <a:endParaRPr lang="en-US"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211455" y="1045845"/>
            <a:ext cx="11583035" cy="4523105"/>
          </a:xfrm>
          <a:prstGeom prst="rect">
            <a:avLst/>
          </a:prstGeom>
          <a:noFill/>
          <a:ln w="9525">
            <a:noFill/>
          </a:ln>
        </p:spPr>
        <p:txBody>
          <a:bodyPr wrap="square">
            <a:spAutoFit/>
          </a:bodyPr>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3</a:t>
            </a:r>
            <a:r>
              <a:rPr lang="zh-CN" b="0">
                <a:latin typeface="微软雅黑" panose="020B0503020204020204" charset="-122"/>
                <a:ea typeface="微软雅黑" panose="020B0503020204020204" charset="-122"/>
                <a:cs typeface="微软雅黑" panose="020B0503020204020204" charset="-122"/>
              </a:rPr>
              <a:t>1．依法限制发起设立或参股金融机构。（实施单位：银保监会、证监会）</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3</a:t>
            </a:r>
            <a:r>
              <a:rPr lang="zh-CN" b="0">
                <a:latin typeface="微软雅黑" panose="020B0503020204020204" charset="-122"/>
                <a:ea typeface="微软雅黑" panose="020B0503020204020204" charset="-122"/>
                <a:cs typeface="微软雅黑" panose="020B0503020204020204" charset="-122"/>
              </a:rPr>
              <a:t>2．依法限制发起设立或参股小额贷款公司、融资担保公司、创业投资公司、互联网融资平台等机构。（实施单位：中央网信办、地方政府确定的相关监管机构）</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3</a:t>
            </a:r>
            <a:r>
              <a:rPr lang="zh-CN" b="0">
                <a:latin typeface="微软雅黑" panose="020B0503020204020204" charset="-122"/>
                <a:ea typeface="微软雅黑" panose="020B0503020204020204" charset="-122"/>
                <a:cs typeface="微软雅黑" panose="020B0503020204020204" charset="-122"/>
              </a:rPr>
              <a:t>3．将失信机构及其相关失信人员信息作为银行评级授信、信贷融资、管理和退出的重要参考依据。（实施单位：人民银行、银保监会）</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3</a:t>
            </a:r>
            <a:r>
              <a:rPr lang="zh-CN" b="0">
                <a:latin typeface="微软雅黑" panose="020B0503020204020204" charset="-122"/>
                <a:ea typeface="微软雅黑" panose="020B0503020204020204" charset="-122"/>
                <a:cs typeface="微软雅黑" panose="020B0503020204020204" charset="-122"/>
              </a:rPr>
              <a:t>4．依法对申请发行企业债券不予受理。（实施单位：国家发展改革委）</a:t>
            </a:r>
            <a:r>
              <a:rPr lang="en-US" b="0">
                <a:latin typeface="微软雅黑" panose="020B0503020204020204" charset="-122"/>
                <a:ea typeface="微软雅黑" panose="020B0503020204020204" charset="-122"/>
                <a:cs typeface="微软雅黑" panose="020B0503020204020204" charset="-122"/>
              </a:rPr>
              <a:t> </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b="0">
                <a:latin typeface="微软雅黑" panose="020B0503020204020204" charset="-122"/>
                <a:ea typeface="微软雅黑" panose="020B0503020204020204" charset="-122"/>
                <a:cs typeface="微软雅黑" panose="020B0503020204020204" charset="-122"/>
              </a:rPr>
              <a:t>3</a:t>
            </a:r>
            <a:r>
              <a:rPr lang="zh-CN" b="0">
                <a:latin typeface="微软雅黑" panose="020B0503020204020204" charset="-122"/>
                <a:ea typeface="微软雅黑" panose="020B0503020204020204" charset="-122"/>
                <a:cs typeface="微软雅黑" panose="020B0503020204020204" charset="-122"/>
              </a:rPr>
              <a:t>5．将失信信息作为发行公司债券的重要参考，依法从严审核；在注册非金融债券融资工具时加强管理，并按照注册发行有关工作要求，强化信息披露，加强投资人保护机制管理，防范有关风险。（实施单位：人民银行）</a:t>
            </a:r>
            <a:r>
              <a:rPr lang="en-US" b="0">
                <a:latin typeface="微软雅黑" panose="020B0503020204020204" charset="-122"/>
                <a:ea typeface="微软雅黑" panose="020B0503020204020204" charset="-122"/>
                <a:cs typeface="微软雅黑" panose="020B0503020204020204" charset="-122"/>
              </a:rPr>
              <a:t> </a:t>
            </a:r>
            <a:endParaRPr lang="en-US"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82880" y="560070"/>
            <a:ext cx="11583035" cy="3538220"/>
          </a:xfrm>
          <a:prstGeom prst="rect">
            <a:avLst/>
          </a:prstGeom>
          <a:noFill/>
          <a:ln w="9525">
            <a:noFill/>
          </a:ln>
        </p:spPr>
        <p:txBody>
          <a:bodyPr wrap="square">
            <a:spAutoFit/>
          </a:bodyPr>
          <a:p>
            <a:pPr indent="0" fontAlgn="auto">
              <a:lnSpc>
                <a:spcPct val="200000"/>
              </a:lnSpc>
            </a:pPr>
            <a:r>
              <a:rPr lang="en-US" altLang="zh-CN"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6．将失信信息纳入金融信用信息基础数据库。（实施单位：人民银行）</a:t>
            </a:r>
            <a:r>
              <a:rPr lang="en-US" sz="1600" b="0">
                <a:latin typeface="微软雅黑" panose="020B0503020204020204" charset="-122"/>
                <a:ea typeface="微软雅黑" panose="020B0503020204020204" charset="-122"/>
                <a:cs typeface="微软雅黑" panose="020B0503020204020204" charset="-122"/>
              </a:rPr>
              <a:t> </a:t>
            </a:r>
            <a:endParaRPr lang="zh-CN" sz="1600"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7．将失信信息作为公开发行公司信用类债券核准或注册的参考，依法从严审核；在注册非金融债券融资工具时加强管理，并按照注册发行有关工作要求，强化信息披露，加强投资人保护机制管理，防范有关风险。（实施单位：证监会）</a:t>
            </a:r>
            <a:r>
              <a:rPr lang="en-US" sz="1600" b="0">
                <a:latin typeface="微软雅黑" panose="020B0503020204020204" charset="-122"/>
                <a:ea typeface="微软雅黑" panose="020B0503020204020204" charset="-122"/>
                <a:cs typeface="微软雅黑" panose="020B0503020204020204" charset="-122"/>
              </a:rPr>
              <a:t> </a:t>
            </a:r>
            <a:endParaRPr lang="zh-CN" sz="1600"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8．在股票发行审核及在全国中小企业股份转让系统挂牌公开转让审核中，将失信信息作为参考。（实施单位：证监会）</a:t>
            </a:r>
            <a:endParaRPr lang="zh-CN" sz="1600"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9．对相关失信责任主体在证券、基金、期货从业资格申请中予以从严审核，对已成为证券、基金、期货从业人员的相关主体予以重点关注。（实施单位：证监会）</a:t>
            </a:r>
            <a:r>
              <a:rPr lang="en-US" sz="1600" b="0">
                <a:latin typeface="微软雅黑" panose="020B0503020204020204" charset="-122"/>
                <a:ea typeface="微软雅黑" panose="020B0503020204020204" charset="-122"/>
                <a:cs typeface="微软雅黑" panose="020B0503020204020204" charset="-122"/>
              </a:rPr>
              <a:t> </a:t>
            </a:r>
            <a:endParaRPr lang="zh-CN" sz="1600"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sz="1600" b="0">
                <a:latin typeface="微软雅黑" panose="020B0503020204020204" charset="-122"/>
                <a:ea typeface="微软雅黑" panose="020B0503020204020204" charset="-122"/>
                <a:cs typeface="微软雅黑" panose="020B0503020204020204" charset="-122"/>
              </a:rPr>
              <a:t>4</a:t>
            </a:r>
            <a:r>
              <a:rPr lang="zh-CN" sz="1600" b="0">
                <a:latin typeface="微软雅黑" panose="020B0503020204020204" charset="-122"/>
                <a:ea typeface="微软雅黑" panose="020B0503020204020204" charset="-122"/>
                <a:cs typeface="微软雅黑" panose="020B0503020204020204" charset="-122"/>
              </a:rPr>
              <a:t>0．对相关失信责任主体在上市公司或者非上市公众公司收购的事中事后监管中予以重点关注。（实施单位：证监会）</a:t>
            </a:r>
            <a:endParaRPr lang="zh-CN" altLang="en-US" sz="1600" b="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182880" y="3955415"/>
            <a:ext cx="11911965" cy="2061210"/>
          </a:xfrm>
          <a:prstGeom prst="rect">
            <a:avLst/>
          </a:prstGeom>
          <a:noFill/>
          <a:ln w="9525">
            <a:noFill/>
          </a:ln>
        </p:spPr>
        <p:txBody>
          <a:bodyPr wrap="square">
            <a:spAutoFit/>
          </a:bodyPr>
          <a:p>
            <a:pPr indent="0" fontAlgn="auto">
              <a:lnSpc>
                <a:spcPct val="200000"/>
              </a:lnSpc>
            </a:pPr>
            <a:r>
              <a:rPr lang="en-US" altLang="zh-CN" sz="1600" b="0">
                <a:latin typeface="微软雅黑" panose="020B0503020204020204" charset="-122"/>
                <a:ea typeface="微软雅黑" panose="020B0503020204020204" charset="-122"/>
                <a:cs typeface="微软雅黑" panose="020B0503020204020204" charset="-122"/>
              </a:rPr>
              <a:t>4</a:t>
            </a:r>
            <a:r>
              <a:rPr lang="zh-CN" sz="1600" b="0">
                <a:latin typeface="微软雅黑" panose="020B0503020204020204" charset="-122"/>
                <a:ea typeface="微软雅黑" panose="020B0503020204020204" charset="-122"/>
                <a:cs typeface="微软雅黑" panose="020B0503020204020204" charset="-122"/>
              </a:rPr>
              <a:t>1．将失信信息作为非上市公众公司重大资产重组审核的参考。（实施单位：证监会）</a:t>
            </a:r>
            <a:r>
              <a:rPr lang="en-US" sz="1600" b="0">
                <a:latin typeface="微软雅黑" panose="020B0503020204020204" charset="-122"/>
                <a:ea typeface="微软雅黑" panose="020B0503020204020204" charset="-122"/>
                <a:cs typeface="微软雅黑" panose="020B0503020204020204" charset="-122"/>
              </a:rPr>
              <a:t> </a:t>
            </a:r>
            <a:endParaRPr lang="zh-CN" sz="1600"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sz="1600" b="0">
                <a:latin typeface="微软雅黑" panose="020B0503020204020204" charset="-122"/>
                <a:ea typeface="微软雅黑" panose="020B0503020204020204" charset="-122"/>
                <a:cs typeface="微软雅黑" panose="020B0503020204020204" charset="-122"/>
              </a:rPr>
              <a:t>4</a:t>
            </a:r>
            <a:r>
              <a:rPr lang="zh-CN" sz="1600" b="0">
                <a:latin typeface="微软雅黑" panose="020B0503020204020204" charset="-122"/>
                <a:ea typeface="微软雅黑" panose="020B0503020204020204" charset="-122"/>
                <a:cs typeface="微软雅黑" panose="020B0503020204020204" charset="-122"/>
              </a:rPr>
              <a:t>2．将其失信信息作为独立基金销售机构审批时的参考。（实施单位：证监会）</a:t>
            </a:r>
            <a:r>
              <a:rPr lang="en-US" sz="1600" b="0">
                <a:latin typeface="微软雅黑" panose="020B0503020204020204" charset="-122"/>
                <a:ea typeface="微软雅黑" panose="020B0503020204020204" charset="-122"/>
                <a:cs typeface="微软雅黑" panose="020B0503020204020204" charset="-122"/>
              </a:rPr>
              <a:t> </a:t>
            </a:r>
            <a:endParaRPr lang="zh-CN" sz="1600"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en-US" altLang="zh-CN" sz="1600" b="0">
                <a:latin typeface="微软雅黑" panose="020B0503020204020204" charset="-122"/>
                <a:ea typeface="微软雅黑" panose="020B0503020204020204" charset="-122"/>
                <a:cs typeface="微软雅黑" panose="020B0503020204020204" charset="-122"/>
              </a:rPr>
              <a:t>4</a:t>
            </a:r>
            <a:r>
              <a:rPr lang="zh-CN" sz="1600" b="0">
                <a:latin typeface="微软雅黑" panose="020B0503020204020204" charset="-122"/>
                <a:ea typeface="微软雅黑" panose="020B0503020204020204" charset="-122"/>
                <a:cs typeface="微软雅黑" panose="020B0503020204020204" charset="-122"/>
              </a:rPr>
              <a:t>3．对其依法采取责令改正、暂停相关业务、停业整顿、关闭网站、吊销相关业务许可证或者吊销营业执照等措施。（实施单位：公安部、市场监管总局、中央网信办）</a:t>
            </a:r>
            <a:endParaRPr lang="zh-CN" altLang="en-US" sz="1600" b="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transition advTm="3000"/>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502920" y="451485"/>
            <a:ext cx="10757535" cy="3969385"/>
          </a:xfrm>
          <a:prstGeom prst="rect">
            <a:avLst/>
          </a:prstGeom>
          <a:noFill/>
          <a:ln w="9525">
            <a:noFill/>
          </a:ln>
        </p:spPr>
        <p:txBody>
          <a:bodyPr wrap="square">
            <a:spAutoFit/>
          </a:bodyPr>
          <a:p>
            <a:pPr indent="401320" fontAlgn="auto">
              <a:lnSpc>
                <a:spcPct val="200000"/>
              </a:lnSpc>
            </a:pPr>
            <a:r>
              <a:rPr lang="zh-CN" b="0">
                <a:latin typeface="微软雅黑" panose="020B0503020204020204" charset="-122"/>
                <a:ea typeface="微软雅黑" panose="020B0503020204020204" charset="-122"/>
                <a:cs typeface="微软雅黑" panose="020B0503020204020204" charset="-122"/>
              </a:rPr>
              <a:t>三、联合惩戒实施方式</a:t>
            </a:r>
            <a:r>
              <a:rPr lang="en-US" b="0">
                <a:latin typeface="微软雅黑" panose="020B0503020204020204" charset="-122"/>
                <a:ea typeface="微软雅黑" panose="020B0503020204020204" charset="-122"/>
                <a:cs typeface="微软雅黑" panose="020B0503020204020204" charset="-122"/>
              </a:rPr>
              <a:t> </a:t>
            </a:r>
            <a:endParaRPr lang="en-US" b="0">
              <a:latin typeface="微软雅黑" panose="020B0503020204020204" charset="-122"/>
              <a:ea typeface="微软雅黑" panose="020B0503020204020204" charset="-122"/>
              <a:cs typeface="微软雅黑" panose="020B0503020204020204" charset="-122"/>
            </a:endParaRPr>
          </a:p>
          <a:p>
            <a:pPr indent="401320" fontAlgn="auto">
              <a:lnSpc>
                <a:spcPct val="200000"/>
              </a:lnSpc>
            </a:pPr>
            <a:r>
              <a:rPr lang="zh-CN" b="0">
                <a:latin typeface="微软雅黑" panose="020B0503020204020204" charset="-122"/>
                <a:ea typeface="微软雅黑" panose="020B0503020204020204" charset="-122"/>
                <a:cs typeface="微软雅黑" panose="020B0503020204020204" charset="-122"/>
              </a:rPr>
              <a:t>（一）科技部通过全国信用信息共享平台定期向签署本备忘录的相关部门提供科研领域联合惩戒对象的相关信息。同时，在“信用中国”网站、科技部政府网站、国家企业信用信息公示系统等向社会公布。其他部门和单位通过全国信用信息共享平台联合奖惩子系统获取科研领域联合惩戒对象信息，按照本备忘录约定内容，依法依规实施惩戒。 </a:t>
            </a:r>
            <a:endParaRPr lang="zh-CN" b="0">
              <a:latin typeface="微软雅黑" panose="020B0503020204020204" charset="-122"/>
              <a:ea typeface="微软雅黑" panose="020B0503020204020204" charset="-122"/>
              <a:cs typeface="微软雅黑" panose="020B0503020204020204" charset="-122"/>
            </a:endParaRPr>
          </a:p>
          <a:p>
            <a:pPr indent="401320" fontAlgn="auto">
              <a:lnSpc>
                <a:spcPct val="200000"/>
              </a:lnSpc>
            </a:pPr>
            <a:r>
              <a:rPr lang="zh-CN" b="0">
                <a:latin typeface="微软雅黑" panose="020B0503020204020204" charset="-122"/>
                <a:ea typeface="微软雅黑" panose="020B0503020204020204" charset="-122"/>
                <a:cs typeface="微软雅黑" panose="020B0503020204020204" charset="-122"/>
              </a:rPr>
              <a:t>（二）建立惩戒效果定期通报机制，根据实际情况相关部门可定期将联合惩戒措施的实施情况通过全国信用信息共享平台联合奖惩子系统反馈至国家发展改革委和科技部。</a:t>
            </a: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lstStyle/>
          <a:p>
            <a:pPr algn="l">
              <a:buClrTx/>
              <a:buSzTx/>
            </a:pPr>
            <a:r>
              <a:rPr lang="zh-CN" altLang="en-US" dirty="0"/>
              <a:t>六、</a:t>
            </a:r>
            <a:r>
              <a:rPr>
                <a:sym typeface="+mn-ea"/>
              </a:rPr>
              <a:t>处理原则</a:t>
            </a:r>
            <a:endParaRPr lang="zh-CN" altLang="en-US" dirty="0"/>
          </a:p>
        </p:txBody>
      </p:sp>
    </p:spTree>
    <p:custDataLst>
      <p:tags r:id="rId3"/>
    </p:custDataLst>
  </p:cSld>
  <p:clrMapOvr>
    <a:masterClrMapping/>
  </p:clrMapOvr>
  <p:transition advTm="3000"/>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016000" y="1002030"/>
            <a:ext cx="10254615" cy="3969385"/>
          </a:xfrm>
          <a:prstGeom prst="rect">
            <a:avLst/>
          </a:prstGeom>
          <a:noFill/>
          <a:ln w="9525">
            <a:noFill/>
          </a:ln>
        </p:spPr>
        <p:txBody>
          <a:bodyPr wrap="square">
            <a:spAutoFit/>
          </a:bodyPr>
          <a:p>
            <a:pPr indent="401320" fontAlgn="auto">
              <a:lnSpc>
                <a:spcPct val="200000"/>
              </a:lnSpc>
            </a:pPr>
            <a:r>
              <a:rPr lang="zh-CN" b="1">
                <a:latin typeface="微软雅黑" panose="020B0503020204020204" charset="-122"/>
                <a:ea typeface="微软雅黑" panose="020B0503020204020204" charset="-122"/>
              </a:rPr>
              <a:t>对科研失信行为情节轻重的判定应考虑以下因素：</a:t>
            </a:r>
            <a:r>
              <a:rPr lang="zh-CN" b="0">
                <a:latin typeface="微软雅黑" panose="020B0503020204020204" charset="-122"/>
                <a:ea typeface="微软雅黑" panose="020B0503020204020204" charset="-122"/>
              </a:rPr>
              <a:t>　　（一）行为偏离科技界公认行为准则的程度；　　（二）是否有造假、欺骗，销毁、藏匿证据，干扰、妨碍调查或打击、报复举报人的行为；　　（三）行为造成不良影响的程度；　　（四）行为是首次发生还是屡次发生；　　（五）行为人对调查处理的态度；　　（六）其他需要考虑的因素。</a:t>
            </a:r>
            <a:endParaRPr lang="zh-CN" altLang="en-US" b="0">
              <a:latin typeface="微软雅黑" panose="020B0503020204020204" charset="-122"/>
              <a:ea typeface="微软雅黑" panose="020B0503020204020204" charset="-122"/>
            </a:endParaRPr>
          </a:p>
        </p:txBody>
      </p:sp>
    </p:spTree>
    <p:custDataLst>
      <p:tags r:id="rId2"/>
    </p:custDataLst>
  </p:cSld>
  <p:clrMapOvr>
    <a:masterClrMapping/>
  </p:clrMapOvr>
  <p:transition advTm="3000"/>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016000" y="1259205"/>
            <a:ext cx="10420350" cy="3415030"/>
          </a:xfrm>
          <a:prstGeom prst="rect">
            <a:avLst/>
          </a:prstGeom>
          <a:noFill/>
          <a:ln w="9525">
            <a:noFill/>
          </a:ln>
        </p:spPr>
        <p:txBody>
          <a:bodyPr wrap="square">
            <a:spAutoFit/>
          </a:bodyPr>
          <a:p>
            <a:pPr indent="0" fontAlgn="auto">
              <a:lnSpc>
                <a:spcPct val="200000"/>
              </a:lnSpc>
            </a:pPr>
            <a:r>
              <a:rPr lang="zh-CN" b="1">
                <a:latin typeface="微软雅黑" panose="020B0503020204020204" charset="-122"/>
                <a:ea typeface="微软雅黑" panose="020B0503020204020204" charset="-122"/>
              </a:rPr>
              <a:t>有下列情形之一的，可从轻处理：</a:t>
            </a:r>
            <a:r>
              <a:rPr lang="zh-CN" b="0">
                <a:latin typeface="微软雅黑" panose="020B0503020204020204" charset="-122"/>
                <a:ea typeface="微软雅黑" panose="020B0503020204020204" charset="-122"/>
              </a:rPr>
              <a:t>　　（一）有证据显示属于过失行为且未造成重大影响的；　　（二）过错程度较轻且能积极配合调查的；　　（三）在调查处理前主动纠正错误，挽回损失或有效阻止危害结果发生的；　　（四）在调查中主动承认错误，并公开承诺严格遵守科研诚信要求、不再实施科研失信行为的。　　论文作者在被举报前主动撤稿且未造成较大负面影响的，可从轻或免予处理。</a:t>
            </a:r>
            <a:endParaRPr lang="zh-CN" altLang="en-US" b="0">
              <a:latin typeface="微软雅黑" panose="020B0503020204020204" charset="-122"/>
              <a:ea typeface="微软雅黑" panose="020B0503020204020204" charset="-122"/>
            </a:endParaRPr>
          </a:p>
        </p:txBody>
      </p:sp>
    </p:spTree>
    <p:custDataLst>
      <p:tags r:id="rId2"/>
    </p:custDataLst>
  </p:cSld>
  <p:clrMapOvr>
    <a:masterClrMapping/>
  </p:clrMapOvr>
  <p:transition advTm="3000"/>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210945" y="800735"/>
            <a:ext cx="9799955" cy="4523105"/>
          </a:xfrm>
          <a:prstGeom prst="rect">
            <a:avLst/>
          </a:prstGeom>
          <a:noFill/>
          <a:ln w="9525">
            <a:noFill/>
          </a:ln>
        </p:spPr>
        <p:txBody>
          <a:bodyPr wrap="square">
            <a:spAutoFit/>
          </a:bodyPr>
          <a:p>
            <a:pPr indent="0" fontAlgn="auto">
              <a:lnSpc>
                <a:spcPct val="200000"/>
              </a:lnSpc>
            </a:pPr>
            <a:r>
              <a:rPr lang="zh-CN" b="1">
                <a:latin typeface="微软雅黑" panose="020B0503020204020204" charset="-122"/>
                <a:ea typeface="微软雅黑" panose="020B0503020204020204" charset="-122"/>
              </a:rPr>
              <a:t>有下列情形之一的，应从重处理：</a:t>
            </a:r>
            <a:r>
              <a:rPr lang="zh-CN" b="0">
                <a:latin typeface="微软雅黑" panose="020B0503020204020204" charset="-122"/>
                <a:ea typeface="微软雅黑" panose="020B0503020204020204" charset="-122"/>
              </a:rPr>
              <a:t>　　（一）伪造、篡改、隐匿、销毁证据的；　　（二）阻挠他人提供证据，或干扰、妨碍调查核实的；　　（三）打击、报复举报人、证人、调查人员的；　　（四）存在利益输送或利益交换的；　　（五）有组织地实施科研失信行为的；　　（六）多次实施科研失信行为或同时存在多种科研失信行为的；　　（七）证据确凿、事实清楚而拒不承认错误的。</a:t>
            </a:r>
            <a:endParaRPr lang="zh-CN" altLang="en-US" b="0">
              <a:latin typeface="微软雅黑" panose="020B0503020204020204" charset="-122"/>
              <a:ea typeface="微软雅黑" panose="020B0503020204020204" charset="-122"/>
            </a:endParaRPr>
          </a:p>
        </p:txBody>
      </p:sp>
    </p:spTree>
    <p:custDataLst>
      <p:tags r:id="rId2"/>
    </p:custDataLst>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a:xfrm>
            <a:off x="582930" y="770255"/>
            <a:ext cx="7609205" cy="882015"/>
          </a:xfrm>
        </p:spPr>
        <p:txBody>
          <a:bodyPr/>
          <a:lstStyle/>
          <a:p>
            <a:pPr algn="l">
              <a:buClrTx/>
              <a:buSzTx/>
            </a:pPr>
            <a:r>
              <a:rPr lang="zh-CN" altLang="en-US" dirty="0"/>
              <a:t>一、</a:t>
            </a:r>
            <a:r>
              <a:rPr>
                <a:sym typeface="+mn-ea"/>
              </a:rPr>
              <a:t>科研诚信</a:t>
            </a:r>
            <a:r>
              <a:rPr lang="zh-CN">
                <a:sym typeface="+mn-ea"/>
              </a:rPr>
              <a:t>规章制度</a:t>
            </a:r>
            <a:endParaRPr lang="zh-CN">
              <a:sym typeface="+mn-ea"/>
            </a:endParaRPr>
          </a:p>
        </p:txBody>
      </p:sp>
    </p:spTree>
    <p:custDataLst>
      <p:tags r:id="rId3"/>
    </p:custDataLst>
  </p:cSld>
  <p:clrMapOvr>
    <a:masterClrMapping/>
  </p:clrMapOvr>
  <p:transition advTm="3000"/>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778635" y="1028700"/>
            <a:ext cx="8508365" cy="3907790"/>
          </a:xfrm>
          <a:prstGeom prst="rect">
            <a:avLst/>
          </a:prstGeom>
          <a:noFill/>
          <a:ln w="9525">
            <a:noFill/>
          </a:ln>
        </p:spPr>
        <p:txBody>
          <a:bodyPr wrap="square">
            <a:spAutoFit/>
          </a:bodyPr>
          <a:p>
            <a:pPr indent="0"/>
            <a:r>
              <a:rPr lang="zh-CN" altLang="en-US" sz="1600" b="1">
                <a:solidFill>
                  <a:srgbClr val="000000"/>
                </a:solidFill>
                <a:latin typeface="微软雅黑" panose="020B0503020204020204" charset="-122"/>
                <a:cs typeface="Calibri" panose="020F0502020204030204" charset="0"/>
              </a:rPr>
              <a:t>《科研诚信严重失信行为数据库管理办法</a:t>
            </a:r>
            <a:r>
              <a:rPr lang="en-US" sz="1600" b="1">
                <a:solidFill>
                  <a:srgbClr val="000000"/>
                </a:solidFill>
                <a:latin typeface="微软雅黑" panose="020B0503020204020204" charset="-122"/>
                <a:cs typeface="Calibri" panose="020F0502020204030204" charset="0"/>
              </a:rPr>
              <a:t> </a:t>
            </a:r>
            <a:r>
              <a:rPr lang="zh-CN" altLang="en-US" sz="1600" b="1">
                <a:solidFill>
                  <a:srgbClr val="000000"/>
                </a:solidFill>
                <a:latin typeface="微软雅黑" panose="020B0503020204020204" charset="-122"/>
                <a:cs typeface="Calibri" panose="020F0502020204030204" charset="0"/>
              </a:rPr>
              <a:t>》科技部</a:t>
            </a:r>
            <a:r>
              <a:rPr lang="en-US" altLang="zh-CN" sz="1600" b="1">
                <a:solidFill>
                  <a:srgbClr val="000000"/>
                </a:solidFill>
                <a:latin typeface="微软雅黑" panose="020B0503020204020204" charset="-122"/>
                <a:cs typeface="Calibri" panose="020F0502020204030204" charset="0"/>
              </a:rPr>
              <a:t>2023</a:t>
            </a:r>
            <a:r>
              <a:rPr lang="zh-CN" altLang="en-US" sz="1600" b="1">
                <a:solidFill>
                  <a:srgbClr val="000000"/>
                </a:solidFill>
                <a:latin typeface="微软雅黑" panose="020B0503020204020204" charset="-122"/>
                <a:cs typeface="Calibri" panose="020F0502020204030204" charset="0"/>
              </a:rPr>
              <a:t>年</a:t>
            </a:r>
            <a:endParaRPr lang="en-US" sz="1600" b="1">
              <a:solidFill>
                <a:srgbClr val="000000"/>
              </a:solidFill>
              <a:latin typeface="微软雅黑" panose="020B0503020204020204" charset="-122"/>
              <a:cs typeface="Calibri" panose="020F0502020204030204" charset="0"/>
            </a:endParaRPr>
          </a:p>
          <a:p>
            <a:pPr indent="0"/>
            <a:endParaRPr lang="en-US" sz="1600" b="1">
              <a:solidFill>
                <a:srgbClr val="000000"/>
              </a:solidFill>
              <a:latin typeface="微软雅黑" panose="020B0503020204020204" charset="-122"/>
              <a:cs typeface="Calibri" panose="020F0502020204030204" charset="0"/>
            </a:endParaRPr>
          </a:p>
          <a:p>
            <a:pPr indent="0" fontAlgn="auto">
              <a:lnSpc>
                <a:spcPct val="200000"/>
              </a:lnSpc>
            </a:pPr>
            <a:r>
              <a:rPr lang="zh-CN" b="0">
                <a:solidFill>
                  <a:srgbClr val="000000"/>
                </a:solidFill>
                <a:latin typeface="+mn-ea"/>
              </a:rPr>
              <a:t>      由具有处理权限的部门和机构作出一定期限禁止承担或者参与财政性资金支持的科学技术活动以及一定期限取消相关资格处理的，将记录的科研失信行为数据和处理决定书、调查报告汇交自治区科技厅。</a:t>
            </a:r>
            <a:endParaRPr lang="zh-CN" b="0">
              <a:solidFill>
                <a:srgbClr val="000000"/>
              </a:solidFill>
              <a:latin typeface="+mn-ea"/>
            </a:endParaRPr>
          </a:p>
          <a:p>
            <a:pPr indent="0" fontAlgn="auto">
              <a:lnSpc>
                <a:spcPct val="200000"/>
              </a:lnSpc>
            </a:pPr>
            <a:r>
              <a:rPr lang="zh-CN" altLang="en-US">
                <a:latin typeface="+mn-ea"/>
              </a:rPr>
              <a:t>     自治区科技厅对汇交的科研失信行为数据进行把关。对要素不齐全的，应当及时告知并要求补正；对符合要求的，上传到国家科研诚信管理信息数据库。</a:t>
            </a:r>
            <a:endParaRPr lang="zh-CN" altLang="en-US">
              <a:latin typeface="+mn-ea"/>
            </a:endParaRPr>
          </a:p>
          <a:p>
            <a:pPr indent="0" fontAlgn="auto">
              <a:lnSpc>
                <a:spcPct val="200000"/>
              </a:lnSpc>
            </a:pPr>
            <a:r>
              <a:rPr lang="zh-CN" altLang="en-US">
                <a:latin typeface="+mn-ea"/>
              </a:rPr>
              <a:t>     </a:t>
            </a:r>
            <a:endParaRPr lang="zh-CN" altLang="en-US">
              <a:latin typeface="+mn-ea"/>
            </a:endParaRPr>
          </a:p>
        </p:txBody>
      </p:sp>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295400" y="1582420"/>
            <a:ext cx="8881745" cy="4523105"/>
          </a:xfrm>
          <a:prstGeom prst="rect">
            <a:avLst/>
          </a:prstGeom>
          <a:noFill/>
        </p:spPr>
        <p:txBody>
          <a:bodyPr wrap="square" rtlCol="0" anchor="t">
            <a:spAutoFit/>
          </a:bodyPr>
          <a:p>
            <a:pPr fontAlgn="auto">
              <a:lnSpc>
                <a:spcPct val="200000"/>
              </a:lnSpc>
            </a:pPr>
            <a:r>
              <a:rPr lang="en-US" altLang="zh-CN">
                <a:latin typeface="+mn-ea"/>
                <a:sym typeface="+mn-ea"/>
              </a:rPr>
              <a:t>      </a:t>
            </a:r>
            <a:r>
              <a:rPr lang="zh-CN" altLang="en-US">
                <a:latin typeface="+mn-ea"/>
                <a:sym typeface="+mn-ea"/>
              </a:rPr>
              <a:t>科研失信行为数据所依据的处理决定被撤销或者宣告无效的，由作出处理决定的部门按照程序及时向自治区科技厅提交相关资料，申请移出国家科研诚信严重失信行为数据库。处理决定依规变更的，按原程序重新汇交。处理决定期限届满的，自动移出国家科研诚信严重失信行为数据库。</a:t>
            </a:r>
            <a:endParaRPr lang="zh-CN" altLang="en-US"/>
          </a:p>
          <a:p>
            <a:pPr fontAlgn="auto">
              <a:lnSpc>
                <a:spcPct val="200000"/>
              </a:lnSpc>
            </a:pPr>
            <a:r>
              <a:rPr lang="zh-CN" altLang="en-US"/>
              <a:t>    有关部门和各类机构在科技计划（专项、基金等）项目立项、荣誉推荐（提名）、科技奖励、评审专家遴选等各类科技活动批准前，应当开展科研诚信状况审核。</a:t>
            </a:r>
            <a:endParaRPr lang="zh-CN" altLang="en-US"/>
          </a:p>
          <a:p>
            <a:endParaRPr lang="zh-CN" altLang="en-US"/>
          </a:p>
          <a:p>
            <a:endParaRPr lang="zh-CN" altLang="en-US"/>
          </a:p>
          <a:p>
            <a:endParaRPr lang="zh-CN" altLang="en-US"/>
          </a:p>
          <a:p>
            <a:endParaRPr lang="zh-CN" altLang="en-US"/>
          </a:p>
        </p:txBody>
      </p:sp>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905635" y="962660"/>
            <a:ext cx="8449310" cy="5077460"/>
          </a:xfrm>
          <a:prstGeom prst="rect">
            <a:avLst/>
          </a:prstGeom>
          <a:noFill/>
          <a:ln w="9525">
            <a:noFill/>
          </a:ln>
        </p:spPr>
        <p:txBody>
          <a:bodyPr wrap="square">
            <a:spAutoFit/>
          </a:bodyPr>
          <a:p>
            <a:pPr indent="406400" fontAlgn="auto">
              <a:lnSpc>
                <a:spcPct val="200000"/>
              </a:lnSpc>
            </a:pPr>
            <a:r>
              <a:rPr lang="zh-CN" b="0">
                <a:solidFill>
                  <a:srgbClr val="000000"/>
                </a:solidFill>
                <a:latin typeface="+mn-ea"/>
              </a:rPr>
              <a:t>有下列行为之一的，由具有处理权限的部门进行批评教育，责令改正；情节严重的，对直接负责的主管人员和责任人员依法依规给予处分；构成犯罪的，依法依规追究刑事责任；（一）未按照要求记录、汇交科研诚信失信行为数据的；（二）以虚假、篡改、提供虚假材料等方式违规记入、移出、删除科研诚信失信行为数据的；（三）违规越权查询科研诚信失信行为数据的；（四）非法获取或提供、泄露、买卖科研诚信严重失信行为数据的；（五）违反相关规定的其他情形。</a:t>
            </a:r>
            <a:endParaRPr lang="zh-CN" altLang="en-US" b="0">
              <a:solidFill>
                <a:srgbClr val="000000"/>
              </a:solidFill>
              <a:latin typeface="+mn-ea"/>
            </a:endParaRPr>
          </a:p>
        </p:txBody>
      </p:sp>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a:xfrm>
            <a:off x="565785" y="803910"/>
            <a:ext cx="7736205" cy="882015"/>
          </a:xfrm>
        </p:spPr>
        <p:txBody>
          <a:bodyPr/>
          <a:lstStyle/>
          <a:p>
            <a:pPr algn="l">
              <a:buClrTx/>
              <a:buSzTx/>
            </a:pPr>
            <a:r>
              <a:rPr lang="zh-CN" altLang="en-US" dirty="0"/>
              <a:t>七、</a:t>
            </a:r>
            <a:r>
              <a:rPr>
                <a:sym typeface="+mn-ea"/>
              </a:rPr>
              <a:t>对各单位加强科研诚信建议</a:t>
            </a:r>
            <a:endParaRPr lang="zh-CN" altLang="en-US" dirty="0"/>
          </a:p>
        </p:txBody>
      </p:sp>
    </p:spTree>
    <p:custDataLst>
      <p:tags r:id="rId3"/>
    </p:custDataLst>
  </p:cSld>
  <p:clrMapOvr>
    <a:masterClrMapping/>
  </p:clrMapOvr>
  <p:transition advTm="3000"/>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493395" y="1564640"/>
            <a:ext cx="11087735" cy="3415030"/>
          </a:xfrm>
          <a:prstGeom prst="rect">
            <a:avLst/>
          </a:prstGeom>
          <a:noFill/>
          <a:ln w="9525">
            <a:noFill/>
          </a:ln>
        </p:spPr>
        <p:txBody>
          <a:bodyPr wrap="square">
            <a:spAutoFit/>
          </a:bodyPr>
          <a:p>
            <a:pPr indent="406400" fontAlgn="auto">
              <a:lnSpc>
                <a:spcPct val="200000"/>
              </a:lnSpc>
            </a:pPr>
            <a:r>
              <a:rPr lang="zh-CN" b="0">
                <a:latin typeface="微软雅黑" panose="020B0503020204020204" charset="-122"/>
                <a:ea typeface="微软雅黑" panose="020B0503020204020204" charset="-122"/>
              </a:rPr>
              <a:t>高等学校、科研机构、医疗卫生机构、企业、社会组织等是科研失信行为调查处理第一责任主体。</a:t>
            </a:r>
            <a:endParaRPr lang="zh-CN" b="0">
              <a:latin typeface="微软雅黑" panose="020B0503020204020204" charset="-122"/>
              <a:ea typeface="微软雅黑" panose="020B0503020204020204" charset="-122"/>
            </a:endParaRPr>
          </a:p>
          <a:p>
            <a:pPr indent="406400" fontAlgn="auto">
              <a:lnSpc>
                <a:spcPct val="200000"/>
              </a:lnSpc>
            </a:pPr>
            <a:r>
              <a:rPr lang="en-US" altLang="zh-CN" b="0">
                <a:latin typeface="微软雅黑" panose="020B0503020204020204" charset="-122"/>
                <a:ea typeface="微软雅黑" panose="020B0503020204020204" charset="-122"/>
              </a:rPr>
              <a:t>1</a:t>
            </a:r>
            <a:r>
              <a:rPr lang="zh-CN" altLang="en-US" b="0">
                <a:latin typeface="微软雅黑" panose="020B0503020204020204" charset="-122"/>
                <a:ea typeface="微软雅黑" panose="020B0503020204020204" charset="-122"/>
              </a:rPr>
              <a:t>、</a:t>
            </a:r>
            <a:r>
              <a:rPr lang="zh-CN">
                <a:latin typeface="微软雅黑" panose="020B0503020204020204" charset="-122"/>
                <a:ea typeface="微软雅黑" panose="020B0503020204020204" charset="-122"/>
                <a:sym typeface="+mn-ea"/>
              </a:rPr>
              <a:t>建立科研诚信管理制度并加强监管。建立健全调查处理工作相关的配套制度，细化受理举报、科研失信行为认定标准、调查处理程序和操作规程等，明确单位科研诚信负责人和内部机构职责分工，保障工作经费等。并发挥聘用合同（劳动合同）、科研诚信承诺书和研究数据管理政策等在保障调查程序正当性方面的作用。</a:t>
            </a:r>
            <a:endParaRPr lang="zh-CN" altLang="en-US" b="0">
              <a:latin typeface="微软雅黑" panose="020B0503020204020204" charset="-122"/>
              <a:ea typeface="微软雅黑" panose="020B0503020204020204" charset="-122"/>
            </a:endParaRPr>
          </a:p>
          <a:p>
            <a:pPr indent="406400" fontAlgn="auto">
              <a:lnSpc>
                <a:spcPct val="200000"/>
              </a:lnSpc>
            </a:pPr>
            <a:r>
              <a:rPr lang="en-US" altLang="zh-CN">
                <a:latin typeface="微软雅黑" panose="020B0503020204020204" charset="-122"/>
                <a:ea typeface="微软雅黑" panose="020B0503020204020204" charset="-122"/>
                <a:sym typeface="+mn-ea"/>
              </a:rPr>
              <a:t>2</a:t>
            </a:r>
            <a:r>
              <a:rPr lang="zh-CN" altLang="en-US">
                <a:latin typeface="微软雅黑" panose="020B0503020204020204" charset="-122"/>
                <a:ea typeface="微软雅黑" panose="020B0503020204020204" charset="-122"/>
                <a:sym typeface="+mn-ea"/>
              </a:rPr>
              <a:t>、预防为主、惩戒为辅。</a:t>
            </a:r>
            <a:r>
              <a:rPr lang="zh-CN" b="0">
                <a:latin typeface="微软雅黑" panose="020B0503020204020204" charset="-122"/>
                <a:ea typeface="微软雅黑" panose="020B0503020204020204" charset="-122"/>
              </a:rPr>
              <a:t>加大对相关科技人员的培训指导力度，抓早抓小，防范于未然。</a:t>
            </a:r>
            <a:endParaRPr lang="zh-CN" altLang="en-US" b="0">
              <a:latin typeface="微软雅黑" panose="020B0503020204020204" charset="-122"/>
              <a:ea typeface="微软雅黑" panose="020B0503020204020204" charset="-122"/>
            </a:endParaRPr>
          </a:p>
        </p:txBody>
      </p:sp>
    </p:spTree>
    <p:custDataLst>
      <p:tags r:id="rId2"/>
    </p:custDataLst>
  </p:cSld>
  <p:clrMapOvr>
    <a:masterClrMapping/>
  </p:clrMapOvr>
  <p:transition advTm="3000"/>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a:xfrm>
            <a:off x="565785" y="803910"/>
            <a:ext cx="7736205" cy="882015"/>
          </a:xfrm>
        </p:spPr>
        <p:txBody>
          <a:bodyPr/>
          <a:lstStyle/>
          <a:p>
            <a:pPr algn="l">
              <a:buClrTx/>
              <a:buSzTx/>
            </a:pPr>
            <a:r>
              <a:rPr lang="zh-CN" altLang="en-US" dirty="0"/>
              <a:t>八、</a:t>
            </a:r>
            <a:r>
              <a:rPr lang="zh-CN">
                <a:sym typeface="+mn-ea"/>
              </a:rPr>
              <a:t>科技伦理相关要求</a:t>
            </a:r>
            <a:endParaRPr lang="zh-CN">
              <a:sym typeface="+mn-ea"/>
            </a:endParaRPr>
          </a:p>
        </p:txBody>
      </p:sp>
    </p:spTree>
    <p:custDataLst>
      <p:tags r:id="rId3"/>
    </p:custDataLst>
  </p:cSld>
  <p:clrMapOvr>
    <a:masterClrMapping/>
  </p:clrMapOvr>
  <p:transition advTm="3000"/>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551815" y="520065"/>
            <a:ext cx="11087735" cy="5631180"/>
          </a:xfrm>
          <a:prstGeom prst="rect">
            <a:avLst/>
          </a:prstGeom>
          <a:noFill/>
          <a:ln w="9525">
            <a:noFill/>
          </a:ln>
        </p:spPr>
        <p:txBody>
          <a:bodyPr wrap="square">
            <a:spAutoFit/>
          </a:bodyPr>
          <a:p>
            <a:pPr indent="406400" fontAlgn="auto">
              <a:lnSpc>
                <a:spcPct val="200000"/>
              </a:lnSpc>
            </a:pPr>
            <a:r>
              <a:rPr lang="zh-CN" b="1">
                <a:latin typeface="方正楷体_GBK" panose="02000000000000000000" charset="-122"/>
                <a:ea typeface="方正楷体_GBK" panose="02000000000000000000" charset="-122"/>
                <a:cs typeface="方正楷体_GBK" panose="02000000000000000000" charset="-122"/>
              </a:rPr>
              <a:t>科技伦理审查办法（试行）（国科发监〔2023〕167号）</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微软雅黑" panose="020B0503020204020204" charset="-122"/>
                <a:ea typeface="微软雅黑" panose="020B0503020204020204" charset="-122"/>
              </a:rPr>
              <a:t>开展以下科技活动应依照本办法进行科技伦理审查：</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微软雅黑" panose="020B0503020204020204" charset="-122"/>
                <a:ea typeface="微软雅黑" panose="020B0503020204020204" charset="-122"/>
              </a:rPr>
              <a:t>（一）涉及以人为研究参与者的科技活动，包括以人为测试、调查、观察等研究活动的对象，以及利用人类生物样本、个人信息数据等的科技活动；</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微软雅黑" panose="020B0503020204020204" charset="-122"/>
                <a:ea typeface="微软雅黑" panose="020B0503020204020204" charset="-122"/>
              </a:rPr>
              <a:t>（二）涉及实验动物的科技活动；</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微软雅黑" panose="020B0503020204020204" charset="-122"/>
                <a:ea typeface="微软雅黑" panose="020B0503020204020204" charset="-122"/>
              </a:rPr>
              <a:t>（三）不直接涉及人或实验动物，但可能在生命健康、生态环境、公共秩序、可持续发展等方面带来伦理风险挑战的科技活动；</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微软雅黑" panose="020B0503020204020204" charset="-122"/>
                <a:ea typeface="微软雅黑" panose="020B0503020204020204" charset="-122"/>
              </a:rPr>
              <a:t>（四）依据法律、行政法规和国家有关规定需进行科技伦理审查的其他科技活动。</a:t>
            </a:r>
            <a:endParaRPr lang="zh-CN" b="0">
              <a:latin typeface="微软雅黑" panose="020B0503020204020204" charset="-122"/>
              <a:ea typeface="微软雅黑" panose="020B0503020204020204" charset="-122"/>
            </a:endParaRPr>
          </a:p>
          <a:p>
            <a:pPr indent="406400" fontAlgn="auto">
              <a:lnSpc>
                <a:spcPct val="200000"/>
              </a:lnSpc>
            </a:pPr>
            <a:r>
              <a:rPr lang="zh-CN" b="1">
                <a:solidFill>
                  <a:srgbClr val="FF0000"/>
                </a:solidFill>
                <a:latin typeface="微软雅黑" panose="020B0503020204020204" charset="-122"/>
                <a:ea typeface="微软雅黑" panose="020B0503020204020204" charset="-122"/>
              </a:rPr>
              <a:t>按照</a:t>
            </a:r>
            <a:r>
              <a:rPr lang="en-US" altLang="zh-CN" b="1">
                <a:solidFill>
                  <a:srgbClr val="FF0000"/>
                </a:solidFill>
                <a:latin typeface="微软雅黑" panose="020B0503020204020204" charset="-122"/>
                <a:ea typeface="微软雅黑" panose="020B0503020204020204" charset="-122"/>
              </a:rPr>
              <a:t>2024</a:t>
            </a:r>
            <a:r>
              <a:rPr lang="zh-CN" altLang="en-US" b="1">
                <a:solidFill>
                  <a:srgbClr val="FF0000"/>
                </a:solidFill>
                <a:latin typeface="微软雅黑" panose="020B0503020204020204" charset="-122"/>
                <a:ea typeface="微软雅黑" panose="020B0503020204020204" charset="-122"/>
              </a:rPr>
              <a:t>年自治区科技计划项目申报</a:t>
            </a:r>
            <a:r>
              <a:rPr lang="zh-CN" b="1">
                <a:solidFill>
                  <a:srgbClr val="FF0000"/>
                </a:solidFill>
                <a:latin typeface="微软雅黑" panose="020B0503020204020204" charset="-122"/>
                <a:ea typeface="微软雅黑" panose="020B0503020204020204" charset="-122"/>
              </a:rPr>
              <a:t>指南要求，开展相关科技活动的单位应在项目</a:t>
            </a:r>
            <a:r>
              <a:rPr lang="zh-CN" b="1">
                <a:solidFill>
                  <a:srgbClr val="FF0000"/>
                </a:solidFill>
                <a:latin typeface="微软雅黑" panose="020B0503020204020204" charset="-122"/>
                <a:ea typeface="微软雅黑" panose="020B0503020204020204" charset="-122"/>
                <a:sym typeface="+mn-ea"/>
              </a:rPr>
              <a:t>申报</a:t>
            </a:r>
            <a:r>
              <a:rPr lang="zh-CN" b="1">
                <a:solidFill>
                  <a:srgbClr val="FF0000"/>
                </a:solidFill>
                <a:latin typeface="微软雅黑" panose="020B0503020204020204" charset="-122"/>
                <a:ea typeface="微软雅黑" panose="020B0503020204020204" charset="-122"/>
              </a:rPr>
              <a:t>阶段将科技伦理审查报告作为附件提交。</a:t>
            </a:r>
            <a:endParaRPr lang="zh-CN" b="1">
              <a:solidFill>
                <a:srgbClr val="FF0000"/>
              </a:solidFill>
              <a:latin typeface="微软雅黑" panose="020B0503020204020204" charset="-122"/>
              <a:ea typeface="微软雅黑" panose="020B0503020204020204" charset="-122"/>
            </a:endParaRPr>
          </a:p>
        </p:txBody>
      </p:sp>
    </p:spTree>
    <p:custDataLst>
      <p:tags r:id="rId2"/>
    </p:custDataLst>
  </p:cSld>
  <p:clrMapOvr>
    <a:masterClrMapping/>
  </p:clrMapOvr>
  <p:transition advTm="3000"/>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551815" y="759460"/>
            <a:ext cx="11087735" cy="4154170"/>
          </a:xfrm>
          <a:prstGeom prst="rect">
            <a:avLst/>
          </a:prstGeom>
          <a:noFill/>
          <a:ln w="9525">
            <a:noFill/>
          </a:ln>
        </p:spPr>
        <p:txBody>
          <a:bodyPr wrap="square">
            <a:spAutoFit/>
          </a:bodyPr>
          <a:p>
            <a:pPr indent="0" algn="ctr" fontAlgn="auto">
              <a:lnSpc>
                <a:spcPct val="200000"/>
              </a:lnSpc>
            </a:pPr>
            <a:r>
              <a:rPr lang="zh-CN" sz="2400" b="0">
                <a:latin typeface="方正黑体_GBK" panose="02000000000000000000" charset="-122"/>
                <a:ea typeface="方正黑体_GBK" panose="02000000000000000000" charset="-122"/>
              </a:rPr>
              <a:t>责任主体</a:t>
            </a:r>
            <a:endParaRPr lang="zh-CN" b="0">
              <a:latin typeface="微软雅黑" panose="020B0503020204020204" charset="-122"/>
              <a:ea typeface="微软雅黑" panose="020B0503020204020204" charset="-122"/>
            </a:endParaRPr>
          </a:p>
          <a:p>
            <a:pPr indent="457200" fontAlgn="auto">
              <a:lnSpc>
                <a:spcPct val="200000"/>
              </a:lnSpc>
              <a:extLst>
                <a:ext uri="{35155182-B16C-46BC-9424-99874614C6A1}">
                  <wpsdc:indentchars xmlns:wpsdc="http://www.wps.cn/officeDocument/2017/drawingmlCustomData" val="200" checksum="59296752"/>
                </a:ext>
              </a:extLst>
            </a:pPr>
            <a:r>
              <a:rPr lang="zh-CN" b="0">
                <a:latin typeface="微软雅黑" panose="020B0503020204020204" charset="-122"/>
                <a:ea typeface="微软雅黑" panose="020B0503020204020204" charset="-122"/>
              </a:rPr>
              <a:t>高等学校、科研机构、医疗卫生机构、企业等是本单位科技伦理审查管理的责任主体。从事生命科学、医学、人工智能等科技活动的单位，研究内容涉及科技伦理敏感领域的，应设立科技伦理（审查）委员会。其他有科技伦理审查需求的单位可根据实际情况设立科技伦理（审查）委员会。</a:t>
            </a:r>
            <a:endParaRPr lang="zh-CN" b="0">
              <a:latin typeface="微软雅黑" panose="020B0503020204020204" charset="-122"/>
              <a:ea typeface="微软雅黑" panose="020B0503020204020204" charset="-122"/>
            </a:endParaRPr>
          </a:p>
          <a:p>
            <a:pPr indent="457200" fontAlgn="auto">
              <a:lnSpc>
                <a:spcPct val="200000"/>
              </a:lnSpc>
              <a:extLst>
                <a:ext uri="{35155182-B16C-46BC-9424-99874614C6A1}">
                  <wpsdc:indentchars xmlns:wpsdc="http://www.wps.cn/officeDocument/2017/drawingmlCustomData" val="200" checksum="59296752"/>
                </a:ext>
              </a:extLst>
            </a:pPr>
            <a:endParaRPr lang="zh-CN" b="0">
              <a:latin typeface="微软雅黑" panose="020B0503020204020204" charset="-122"/>
              <a:ea typeface="微软雅黑" panose="020B0503020204020204" charset="-122"/>
            </a:endParaRPr>
          </a:p>
          <a:p>
            <a:pPr indent="457200" fontAlgn="auto">
              <a:lnSpc>
                <a:spcPct val="200000"/>
              </a:lnSpc>
              <a:extLst>
                <a:ext uri="{35155182-B16C-46BC-9424-99874614C6A1}">
                  <wpsdc:indentchars xmlns:wpsdc="http://www.wps.cn/officeDocument/2017/drawingmlCustomData" val="200" checksum="59296752"/>
                </a:ext>
              </a:extLst>
            </a:pPr>
            <a:r>
              <a:rPr lang="zh-CN" b="0">
                <a:latin typeface="微软雅黑" panose="020B0503020204020204" charset="-122"/>
                <a:ea typeface="微软雅黑" panose="020B0503020204020204" charset="-122"/>
              </a:rPr>
              <a:t>单位科技伦理（审查）委员会无法胜任审查工作要求或者单位未设立科技伦理（审查）委员会以及无单位人员开展科技活动的，应书面委托其他满足要求的科技伦理（审查）委员会开展伦理审查。</a:t>
            </a:r>
            <a:endParaRPr lang="zh-CN" b="0">
              <a:latin typeface="微软雅黑" panose="020B0503020204020204" charset="-122"/>
              <a:ea typeface="微软雅黑" panose="020B0503020204020204" charset="-122"/>
            </a:endParaRPr>
          </a:p>
        </p:txBody>
      </p:sp>
    </p:spTree>
    <p:custDataLst>
      <p:tags r:id="rId2"/>
    </p:custDataLst>
  </p:cSld>
  <p:clrMapOvr>
    <a:masterClrMapping/>
  </p:clrMapOvr>
  <p:transition advTm="3000"/>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551815" y="890270"/>
            <a:ext cx="11087735" cy="5631180"/>
          </a:xfrm>
          <a:prstGeom prst="rect">
            <a:avLst/>
          </a:prstGeom>
          <a:noFill/>
          <a:ln w="9525">
            <a:noFill/>
          </a:ln>
        </p:spPr>
        <p:txBody>
          <a:bodyPr wrap="square">
            <a:spAutoFit/>
          </a:bodyPr>
          <a:p>
            <a:pPr indent="406400" fontAlgn="auto">
              <a:lnSpc>
                <a:spcPct val="200000"/>
              </a:lnSpc>
            </a:pPr>
            <a:r>
              <a:rPr lang="zh-CN">
                <a:latin typeface="方正黑体_GBK" panose="02000000000000000000" charset="-122"/>
                <a:ea typeface="方正黑体_GBK" panose="02000000000000000000" charset="-122"/>
              </a:rPr>
              <a:t>伦理审查分为：一般程序、简易程序、</a:t>
            </a:r>
            <a:r>
              <a:rPr lang="zh-CN">
                <a:latin typeface="方正黑体_GBK" panose="02000000000000000000" charset="-122"/>
                <a:ea typeface="方正黑体_GBK" panose="02000000000000000000" charset="-122"/>
                <a:sym typeface="+mn-ea"/>
              </a:rPr>
              <a:t>应急程序、</a:t>
            </a:r>
            <a:r>
              <a:rPr lang="zh-CN">
                <a:latin typeface="方正黑体_GBK" panose="02000000000000000000" charset="-122"/>
                <a:ea typeface="方正黑体_GBK" panose="02000000000000000000" charset="-122"/>
              </a:rPr>
              <a:t>专家复核程序。</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方正楷体_GBK" panose="02000000000000000000" charset="-122"/>
                <a:ea typeface="方正楷体_GBK" panose="02000000000000000000" charset="-122"/>
              </a:rPr>
              <a:t>简易程序审查：</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微软雅黑" panose="020B0503020204020204" charset="-122"/>
                <a:ea typeface="微软雅黑" panose="020B0503020204020204" charset="-122"/>
              </a:rPr>
              <a:t>（一）科技活动伦理风险发生的可能性和程度不高于最低风险；</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微软雅黑" panose="020B0503020204020204" charset="-122"/>
                <a:ea typeface="微软雅黑" panose="020B0503020204020204" charset="-122"/>
              </a:rPr>
              <a:t>（二）对已批准科技活动方案作较小修改且不影响风险受益比；</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微软雅黑" panose="020B0503020204020204" charset="-122"/>
                <a:ea typeface="微软雅黑" panose="020B0503020204020204" charset="-122"/>
              </a:rPr>
              <a:t>（三）前期无重大调整的科技活动的跟踪审查。</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微软雅黑" panose="020B0503020204020204" charset="-122"/>
                <a:ea typeface="微软雅黑" panose="020B0503020204020204" charset="-122"/>
              </a:rPr>
              <a:t>科技伦理（审查）委员会应制定适用简易程序审查的工作规程。</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方正楷体_GBK" panose="02000000000000000000" charset="-122"/>
                <a:ea typeface="方正楷体_GBK" panose="02000000000000000000" charset="-122"/>
              </a:rPr>
              <a:t>应急程序审查：</a:t>
            </a:r>
            <a:endParaRPr lang="zh-CN" b="0">
              <a:latin typeface="微软雅黑" panose="020B0503020204020204" charset="-122"/>
              <a:ea typeface="微软雅黑" panose="020B0503020204020204" charset="-122"/>
            </a:endParaRPr>
          </a:p>
          <a:p>
            <a:pPr indent="406400" fontAlgn="auto">
              <a:lnSpc>
                <a:spcPct val="200000"/>
              </a:lnSpc>
            </a:pPr>
            <a:r>
              <a:rPr lang="zh-CN" b="0">
                <a:latin typeface="微软雅黑" panose="020B0503020204020204" charset="-122"/>
                <a:ea typeface="微软雅黑" panose="020B0503020204020204" charset="-122"/>
              </a:rPr>
              <a:t>科技伦理（审查）委员会根据科技活动紧急程度等实行分级管理，可设立科技伦理审查快速通道，及时开展应急审查。应急审查一般在72小时内完成。对于适用专家复核程序的科技活动，专家复核时间一并计入应急审查时间。</a:t>
            </a:r>
            <a:endParaRPr lang="zh-CN" b="0">
              <a:latin typeface="微软雅黑" panose="020B0503020204020204" charset="-122"/>
              <a:ea typeface="微软雅黑" panose="020B0503020204020204" charset="-122"/>
            </a:endParaRPr>
          </a:p>
        </p:txBody>
      </p:sp>
    </p:spTree>
    <p:custDataLst>
      <p:tags r:id="rId2"/>
    </p:custDataLst>
  </p:cSld>
  <p:clrMapOvr>
    <a:masterClrMapping/>
  </p:clrMapOvr>
  <p:transition advTm="3000"/>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552450" y="107315"/>
            <a:ext cx="11087735" cy="6800850"/>
          </a:xfrm>
          <a:prstGeom prst="rect">
            <a:avLst/>
          </a:prstGeom>
          <a:noFill/>
          <a:ln w="9525">
            <a:noFill/>
          </a:ln>
        </p:spPr>
        <p:txBody>
          <a:bodyPr wrap="square">
            <a:spAutoFit/>
          </a:bodyPr>
          <a:p>
            <a:pPr indent="406400" fontAlgn="auto">
              <a:lnSpc>
                <a:spcPct val="200000"/>
              </a:lnSpc>
            </a:pPr>
            <a:r>
              <a:rPr lang="zh-CN" b="0">
                <a:latin typeface="方正楷体_GBK" panose="02000000000000000000" charset="-122"/>
                <a:ea typeface="方正楷体_GBK" panose="02000000000000000000" charset="-122"/>
              </a:rPr>
              <a:t>专家复核程序审查：</a:t>
            </a:r>
            <a:endParaRPr lang="zh-CN" b="0">
              <a:latin typeface="微软雅黑" panose="020B0503020204020204" charset="-122"/>
              <a:ea typeface="微软雅黑" panose="020B0503020204020204" charset="-122"/>
            </a:endParaRPr>
          </a:p>
          <a:p>
            <a:pPr indent="406400" fontAlgn="auto">
              <a:lnSpc>
                <a:spcPts val="4000"/>
              </a:lnSpc>
            </a:pPr>
            <a:r>
              <a:rPr lang="zh-CN" b="0">
                <a:latin typeface="微软雅黑" panose="020B0503020204020204" charset="-122"/>
                <a:ea typeface="微软雅黑" panose="020B0503020204020204" charset="-122"/>
              </a:rPr>
              <a:t>开展纳入清单管理的科技活动的，通过科技伦理（审查）委员会的初步审查后，由本单位报请所在地方或相关行业主管部门组织开展专家复核。多个单位参与的，由牵头单位汇总并向所在地方或相关行业主管部门申请专家复核。</a:t>
            </a:r>
            <a:endParaRPr lang="zh-CN" b="0">
              <a:latin typeface="微软雅黑" panose="020B0503020204020204" charset="-122"/>
              <a:ea typeface="微软雅黑" panose="020B0503020204020204" charset="-122"/>
            </a:endParaRPr>
          </a:p>
          <a:p>
            <a:pPr indent="406400" algn="ctr" fontAlgn="auto">
              <a:lnSpc>
                <a:spcPts val="4000"/>
              </a:lnSpc>
            </a:pPr>
            <a:r>
              <a:rPr lang="zh-CN" b="0">
                <a:latin typeface="方正黑体_GBK" panose="02000000000000000000" charset="-122"/>
                <a:ea typeface="方正黑体_GBK" panose="02000000000000000000" charset="-122"/>
              </a:rPr>
              <a:t>需要开展伦理审查复核的科技活动清单</a:t>
            </a:r>
            <a:endParaRPr lang="zh-CN" b="0">
              <a:latin typeface="微软雅黑" panose="020B0503020204020204" charset="-122"/>
              <a:ea typeface="微软雅黑" panose="020B0503020204020204" charset="-122"/>
            </a:endParaRPr>
          </a:p>
          <a:p>
            <a:pPr indent="406400" fontAlgn="auto">
              <a:lnSpc>
                <a:spcPts val="4000"/>
              </a:lnSpc>
            </a:pPr>
            <a:r>
              <a:rPr lang="zh-CN" b="0">
                <a:latin typeface="微软雅黑" panose="020B0503020204020204" charset="-122"/>
                <a:ea typeface="微软雅黑" panose="020B0503020204020204" charset="-122"/>
              </a:rPr>
              <a:t>1. 对人类生命健康、价值理念、生态环境等具有重大影响的新物种合成研究。</a:t>
            </a:r>
            <a:endParaRPr lang="zh-CN" b="0">
              <a:latin typeface="微软雅黑" panose="020B0503020204020204" charset="-122"/>
              <a:ea typeface="微软雅黑" panose="020B0503020204020204" charset="-122"/>
            </a:endParaRPr>
          </a:p>
          <a:p>
            <a:pPr indent="406400" fontAlgn="auto">
              <a:lnSpc>
                <a:spcPts val="4000"/>
              </a:lnSpc>
            </a:pPr>
            <a:r>
              <a:rPr lang="zh-CN" b="0">
                <a:latin typeface="微软雅黑" panose="020B0503020204020204" charset="-122"/>
                <a:ea typeface="微软雅黑" panose="020B0503020204020204" charset="-122"/>
              </a:rPr>
              <a:t>2. 将人干细胞导入动物胚胎或胎儿并进一步在动物子宫中孕育成个体的相关研究。</a:t>
            </a:r>
            <a:endParaRPr lang="zh-CN" b="0">
              <a:latin typeface="微软雅黑" panose="020B0503020204020204" charset="-122"/>
              <a:ea typeface="微软雅黑" panose="020B0503020204020204" charset="-122"/>
            </a:endParaRPr>
          </a:p>
          <a:p>
            <a:pPr indent="406400" fontAlgn="auto">
              <a:lnSpc>
                <a:spcPts val="4000"/>
              </a:lnSpc>
            </a:pPr>
            <a:r>
              <a:rPr lang="zh-CN" b="0">
                <a:latin typeface="微软雅黑" panose="020B0503020204020204" charset="-122"/>
                <a:ea typeface="微软雅黑" panose="020B0503020204020204" charset="-122"/>
              </a:rPr>
              <a:t>3. 改变人类生殖细胞、受精卵和着床前胚胎细胞核遗传物质或遗传规律的基础研究。</a:t>
            </a:r>
            <a:endParaRPr lang="zh-CN" b="0">
              <a:latin typeface="微软雅黑" panose="020B0503020204020204" charset="-122"/>
              <a:ea typeface="微软雅黑" panose="020B0503020204020204" charset="-122"/>
            </a:endParaRPr>
          </a:p>
          <a:p>
            <a:pPr indent="406400" fontAlgn="auto">
              <a:lnSpc>
                <a:spcPts val="4000"/>
              </a:lnSpc>
            </a:pPr>
            <a:r>
              <a:rPr lang="zh-CN" b="0">
                <a:latin typeface="微软雅黑" panose="020B0503020204020204" charset="-122"/>
                <a:ea typeface="微软雅黑" panose="020B0503020204020204" charset="-122"/>
              </a:rPr>
              <a:t>4. 侵入式脑机接口用于神经、精神类疾病治疗的临床研究。</a:t>
            </a:r>
            <a:endParaRPr lang="zh-CN" b="0">
              <a:latin typeface="微软雅黑" panose="020B0503020204020204" charset="-122"/>
              <a:ea typeface="微软雅黑" panose="020B0503020204020204" charset="-122"/>
            </a:endParaRPr>
          </a:p>
          <a:p>
            <a:pPr indent="406400" fontAlgn="auto">
              <a:lnSpc>
                <a:spcPts val="4000"/>
              </a:lnSpc>
            </a:pPr>
            <a:r>
              <a:rPr lang="zh-CN" b="0">
                <a:latin typeface="微软雅黑" panose="020B0503020204020204" charset="-122"/>
                <a:ea typeface="微软雅黑" panose="020B0503020204020204" charset="-122"/>
              </a:rPr>
              <a:t>5. 对人类主观行为、心理情绪和生命健康等具有较强影响的人机融合系统的研发。</a:t>
            </a:r>
            <a:endParaRPr lang="zh-CN" b="0">
              <a:latin typeface="微软雅黑" panose="020B0503020204020204" charset="-122"/>
              <a:ea typeface="微软雅黑" panose="020B0503020204020204" charset="-122"/>
            </a:endParaRPr>
          </a:p>
          <a:p>
            <a:pPr indent="406400" fontAlgn="auto">
              <a:lnSpc>
                <a:spcPts val="4000"/>
              </a:lnSpc>
            </a:pPr>
            <a:r>
              <a:rPr lang="zh-CN" b="0">
                <a:latin typeface="微软雅黑" panose="020B0503020204020204" charset="-122"/>
                <a:ea typeface="微软雅黑" panose="020B0503020204020204" charset="-122"/>
              </a:rPr>
              <a:t>6. 具有舆论社会动员能力和社会意识引导能力的算法模型、应用程序及系统的研发。</a:t>
            </a:r>
            <a:endParaRPr lang="zh-CN" b="0">
              <a:latin typeface="微软雅黑" panose="020B0503020204020204" charset="-122"/>
              <a:ea typeface="微软雅黑" panose="020B0503020204020204" charset="-122"/>
            </a:endParaRPr>
          </a:p>
          <a:p>
            <a:pPr indent="406400" fontAlgn="auto">
              <a:lnSpc>
                <a:spcPts val="4000"/>
              </a:lnSpc>
            </a:pPr>
            <a:r>
              <a:rPr lang="zh-CN" b="0">
                <a:latin typeface="微软雅黑" panose="020B0503020204020204" charset="-122"/>
                <a:ea typeface="微软雅黑" panose="020B0503020204020204" charset="-122"/>
              </a:rPr>
              <a:t>7. 面向存在安全、人身健康风险等场景的具有高度自主能力的自动化决策系统的研发。</a:t>
            </a:r>
            <a:endParaRPr lang="zh-CN" b="0">
              <a:latin typeface="微软雅黑" panose="020B0503020204020204" charset="-122"/>
              <a:ea typeface="微软雅黑" panose="020B0503020204020204" charset="-122"/>
            </a:endParaRPr>
          </a:p>
          <a:p>
            <a:pPr indent="406400" fontAlgn="auto">
              <a:lnSpc>
                <a:spcPts val="4000"/>
              </a:lnSpc>
            </a:pPr>
            <a:r>
              <a:rPr lang="zh-CN" b="0">
                <a:latin typeface="微软雅黑" panose="020B0503020204020204" charset="-122"/>
                <a:ea typeface="微软雅黑" panose="020B0503020204020204" charset="-122"/>
              </a:rPr>
              <a:t>本清单将根据工作需要动态调整。</a:t>
            </a:r>
            <a:endParaRPr lang="zh-CN" b="0">
              <a:latin typeface="微软雅黑" panose="020B0503020204020204" charset="-122"/>
              <a:ea typeface="微软雅黑" panose="020B0503020204020204" charset="-122"/>
            </a:endParaRPr>
          </a:p>
        </p:txBody>
      </p:sp>
    </p:spTree>
    <p:custDataLst>
      <p:tags r:id="rId2"/>
    </p:custDataLst>
  </p:cSld>
  <p:clrMapOvr>
    <a:masterClrMapping/>
  </p:clrMapOvr>
  <p:transition advTm="3000"/>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205865" y="1163955"/>
            <a:ext cx="9631680" cy="2861310"/>
          </a:xfrm>
          <a:prstGeom prst="rect">
            <a:avLst/>
          </a:prstGeom>
          <a:noFill/>
          <a:ln w="9525">
            <a:noFill/>
          </a:ln>
        </p:spPr>
        <p:txBody>
          <a:bodyPr wrap="square">
            <a:spAutoFit/>
          </a:bodyPr>
          <a:p>
            <a:pPr indent="0" fontAlgn="auto">
              <a:lnSpc>
                <a:spcPct val="200000"/>
              </a:lnSpc>
            </a:pPr>
            <a:r>
              <a:rPr lang="en-US" altLang="zh-CN">
                <a:latin typeface="微软雅黑" panose="020B0503020204020204" charset="-122"/>
                <a:ea typeface="微软雅黑" panose="020B0503020204020204" charset="-122"/>
              </a:rPr>
              <a:t>1.</a:t>
            </a:r>
            <a:r>
              <a:rPr lang="zh-CN">
                <a:latin typeface="微软雅黑" panose="020B0503020204020204" charset="-122"/>
                <a:ea typeface="微软雅黑" panose="020B0503020204020204" charset="-122"/>
                <a:cs typeface="微软雅黑" panose="020B0503020204020204" charset="-122"/>
                <a:sym typeface="+mn-ea"/>
              </a:rPr>
              <a:t>中华人民共和国科学技术进步法</a:t>
            </a:r>
            <a:endParaRPr lang="en-US" altLang="zh-CN">
              <a:latin typeface="微软雅黑" panose="020B0503020204020204" charset="-122"/>
              <a:ea typeface="微软雅黑" panose="020B0503020204020204" charset="-122"/>
            </a:endParaRPr>
          </a:p>
          <a:p>
            <a:pPr indent="0" fontAlgn="auto">
              <a:lnSpc>
                <a:spcPct val="200000"/>
              </a:lnSpc>
            </a:pPr>
            <a:r>
              <a:rPr lang="en-US" altLang="zh-CN">
                <a:latin typeface="微软雅黑" panose="020B0503020204020204" charset="-122"/>
                <a:ea typeface="微软雅黑" panose="020B0503020204020204" charset="-122"/>
              </a:rPr>
              <a:t>2.</a:t>
            </a:r>
            <a:r>
              <a:rPr lang="zh-CN">
                <a:latin typeface="微软雅黑" panose="020B0503020204020204" charset="-122"/>
                <a:ea typeface="微软雅黑" panose="020B0503020204020204" charset="-122"/>
              </a:rPr>
              <a:t>关于对科研领域相关失信责任主体实施联合惩戒的合作备忘录（发改财金〔2018〕1600号）</a:t>
            </a:r>
            <a:endParaRPr lang="zh-CN">
              <a:latin typeface="微软雅黑" panose="020B0503020204020204" charset="-122"/>
              <a:ea typeface="微软雅黑" panose="020B0503020204020204" charset="-122"/>
            </a:endParaRPr>
          </a:p>
          <a:p>
            <a:pPr indent="0" fontAlgn="auto">
              <a:lnSpc>
                <a:spcPct val="200000"/>
              </a:lnSpc>
            </a:pPr>
            <a:r>
              <a:rPr lang="en-US" altLang="zh-CN">
                <a:latin typeface="微软雅黑" panose="020B0503020204020204" charset="-122"/>
                <a:ea typeface="微软雅黑" panose="020B0503020204020204" charset="-122"/>
              </a:rPr>
              <a:t>3.</a:t>
            </a:r>
            <a:r>
              <a:rPr lang="zh-CN">
                <a:latin typeface="微软雅黑" panose="020B0503020204020204" charset="-122"/>
                <a:ea typeface="微软雅黑" panose="020B0503020204020204" charset="-122"/>
              </a:rPr>
              <a:t>科学技术活动违规行为处理暂行规定（科学技术部令第19号）</a:t>
            </a:r>
            <a:endParaRPr lang="zh-CN">
              <a:latin typeface="微软雅黑" panose="020B0503020204020204" charset="-122"/>
              <a:ea typeface="微软雅黑" panose="020B0503020204020204" charset="-122"/>
            </a:endParaRPr>
          </a:p>
          <a:p>
            <a:pPr indent="0" fontAlgn="auto">
              <a:lnSpc>
                <a:spcPct val="200000"/>
              </a:lnSpc>
            </a:pPr>
            <a:r>
              <a:rPr lang="en-US" altLang="zh-CN">
                <a:latin typeface="微软雅黑" panose="020B0503020204020204" charset="-122"/>
                <a:ea typeface="微软雅黑" panose="020B0503020204020204" charset="-122"/>
              </a:rPr>
              <a:t>4.</a:t>
            </a:r>
            <a:r>
              <a:rPr lang="zh-CN">
                <a:latin typeface="微软雅黑" panose="020B0503020204020204" charset="-122"/>
                <a:ea typeface="微软雅黑" panose="020B0503020204020204" charset="-122"/>
              </a:rPr>
              <a:t>科研失信行为调查处理规则（国科发监〔2022〕221号）</a:t>
            </a:r>
            <a:endParaRPr lang="zh-CN">
              <a:latin typeface="微软雅黑" panose="020B0503020204020204" charset="-122"/>
              <a:ea typeface="微软雅黑" panose="020B0503020204020204" charset="-122"/>
            </a:endParaRPr>
          </a:p>
          <a:p>
            <a:pPr indent="0" fontAlgn="auto">
              <a:lnSpc>
                <a:spcPct val="200000"/>
              </a:lnSpc>
            </a:pPr>
            <a:r>
              <a:rPr lang="en-US" altLang="zh-CN">
                <a:latin typeface="微软雅黑" panose="020B0503020204020204" charset="-122"/>
                <a:ea typeface="微软雅黑" panose="020B0503020204020204" charset="-122"/>
              </a:rPr>
              <a:t>5.</a:t>
            </a:r>
            <a:r>
              <a:rPr lang="zh-CN">
                <a:latin typeface="微软雅黑" panose="020B0503020204020204" charset="-122"/>
                <a:ea typeface="微软雅黑" panose="020B0503020204020204" charset="-122"/>
              </a:rPr>
              <a:t>新疆维吾尔自治区科研诚信管理办法（新科规〔2023〕4号）</a:t>
            </a:r>
            <a:endParaRPr lang="zh-CN">
              <a:latin typeface="微软雅黑" panose="020B0503020204020204" charset="-122"/>
              <a:ea typeface="微软雅黑" panose="020B0503020204020204" charset="-122"/>
            </a:endParaRPr>
          </a:p>
        </p:txBody>
      </p:sp>
    </p:spTree>
    <p:custDataLst>
      <p:tags r:id="rId2"/>
    </p:custDataLst>
  </p:cSld>
  <p:clrMapOvr>
    <a:masterClrMapping/>
  </p:clrMapOvr>
  <p:transition advTm="3000"/>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551815" y="151765"/>
            <a:ext cx="11087735" cy="5754370"/>
          </a:xfrm>
          <a:prstGeom prst="rect">
            <a:avLst/>
          </a:prstGeom>
          <a:noFill/>
          <a:ln w="9525">
            <a:noFill/>
          </a:ln>
        </p:spPr>
        <p:txBody>
          <a:bodyPr wrap="square">
            <a:spAutoFit/>
          </a:bodyPr>
          <a:p>
            <a:pPr indent="406400" fontAlgn="auto">
              <a:lnSpc>
                <a:spcPct val="200000"/>
              </a:lnSpc>
            </a:pPr>
            <a:r>
              <a:rPr lang="zh-CN" sz="2000" b="1">
                <a:latin typeface="方正楷体_GBK" panose="02000000000000000000" charset="-122"/>
                <a:ea typeface="方正楷体_GBK" panose="02000000000000000000" charset="-122"/>
              </a:rPr>
              <a:t>实验动物、人工智能领域伦理审查参考文献：</a:t>
            </a:r>
            <a:endParaRPr lang="zh-CN" b="0">
              <a:latin typeface="方正楷体_GBK" panose="02000000000000000000" charset="-122"/>
              <a:ea typeface="方正楷体_GBK" panose="02000000000000000000" charset="-122"/>
            </a:endParaRPr>
          </a:p>
          <a:p>
            <a:pPr indent="406400" fontAlgn="auto">
              <a:lnSpc>
                <a:spcPct val="200000"/>
              </a:lnSpc>
            </a:pPr>
            <a:r>
              <a:rPr lang="zh-CN" b="0">
                <a:latin typeface="+mn-ea"/>
                <a:cs typeface="+mn-ea"/>
              </a:rPr>
              <a:t>《关于善待实验动物的指导性意见》</a:t>
            </a:r>
            <a:endParaRPr lang="zh-CN" b="0">
              <a:latin typeface="+mn-ea"/>
              <a:cs typeface="+mn-ea"/>
            </a:endParaRPr>
          </a:p>
          <a:p>
            <a:pPr indent="406400" fontAlgn="auto">
              <a:lnSpc>
                <a:spcPct val="200000"/>
              </a:lnSpc>
            </a:pPr>
            <a:r>
              <a:rPr lang="zh-CN" b="0">
                <a:latin typeface="+mn-ea"/>
                <a:cs typeface="+mn-ea"/>
              </a:rPr>
              <a:t>《实验动物管理条例》</a:t>
            </a:r>
            <a:endParaRPr lang="zh-CN" b="0">
              <a:latin typeface="+mn-ea"/>
              <a:cs typeface="+mn-ea"/>
            </a:endParaRPr>
          </a:p>
          <a:p>
            <a:pPr indent="406400" fontAlgn="auto">
              <a:lnSpc>
                <a:spcPct val="200000"/>
              </a:lnSpc>
            </a:pPr>
            <a:r>
              <a:rPr lang="zh-CN" b="0">
                <a:latin typeface="+mn-ea"/>
                <a:cs typeface="+mn-ea"/>
              </a:rPr>
              <a:t>GB/T 42011-2022《实验动物 福利通则》</a:t>
            </a:r>
            <a:endParaRPr lang="zh-CN" b="0">
              <a:latin typeface="+mn-ea"/>
              <a:cs typeface="+mn-ea"/>
            </a:endParaRPr>
          </a:p>
          <a:p>
            <a:pPr indent="406400" fontAlgn="auto">
              <a:lnSpc>
                <a:spcPct val="200000"/>
              </a:lnSpc>
            </a:pPr>
            <a:r>
              <a:rPr lang="zh-CN" b="0">
                <a:latin typeface="+mn-ea"/>
                <a:cs typeface="+mn-ea"/>
              </a:rPr>
              <a:t>《新一代人工智能伦理规范》</a:t>
            </a:r>
            <a:endParaRPr lang="zh-CN" b="0">
              <a:latin typeface="+mn-ea"/>
              <a:cs typeface="+mn-ea"/>
            </a:endParaRPr>
          </a:p>
          <a:p>
            <a:pPr indent="406400" fontAlgn="auto">
              <a:lnSpc>
                <a:spcPct val="200000"/>
              </a:lnSpc>
            </a:pPr>
            <a:r>
              <a:rPr lang="zh-CN" b="0">
                <a:latin typeface="+mn-ea"/>
                <a:cs typeface="+mn-ea"/>
              </a:rPr>
              <a:t>人工智能伦理治理标准化指南（2023 版）</a:t>
            </a:r>
            <a:endParaRPr lang="zh-CN" b="0">
              <a:latin typeface="+mn-ea"/>
              <a:cs typeface="+mn-ea"/>
            </a:endParaRPr>
          </a:p>
          <a:p>
            <a:pPr indent="406400" fontAlgn="auto">
              <a:lnSpc>
                <a:spcPct val="200000"/>
              </a:lnSpc>
            </a:pPr>
            <a:r>
              <a:rPr lang="zh-CN" b="0">
                <a:latin typeface="+mn-ea"/>
                <a:cs typeface="+mn-ea"/>
              </a:rPr>
              <a:t>《人—非人动物嵌合体研究伦理指引》</a:t>
            </a:r>
            <a:endParaRPr lang="zh-CN" b="0">
              <a:latin typeface="+mn-ea"/>
              <a:cs typeface="+mn-ea"/>
            </a:endParaRPr>
          </a:p>
          <a:p>
            <a:pPr indent="406400" algn="ctr" fontAlgn="auto">
              <a:lnSpc>
                <a:spcPct val="200000"/>
              </a:lnSpc>
            </a:pPr>
            <a:endParaRPr lang="zh-CN" sz="2800" b="0">
              <a:solidFill>
                <a:srgbClr val="FF0000"/>
              </a:solidFill>
              <a:latin typeface="+mn-ea"/>
              <a:cs typeface="+mn-ea"/>
            </a:endParaRPr>
          </a:p>
          <a:p>
            <a:pPr indent="406400" algn="ctr" fontAlgn="auto">
              <a:lnSpc>
                <a:spcPct val="200000"/>
              </a:lnSpc>
            </a:pPr>
            <a:r>
              <a:rPr lang="zh-CN" sz="2800" b="1">
                <a:solidFill>
                  <a:schemeClr val="tx1"/>
                </a:solidFill>
                <a:latin typeface="+mn-ea"/>
                <a:cs typeface="+mn-ea"/>
              </a:rPr>
              <a:t>咨询电话：</a:t>
            </a:r>
            <a:r>
              <a:rPr lang="en-US" altLang="zh-CN" sz="2800" b="1">
                <a:solidFill>
                  <a:schemeClr val="tx1"/>
                </a:solidFill>
                <a:latin typeface="+mn-ea"/>
                <a:cs typeface="+mn-ea"/>
              </a:rPr>
              <a:t>0991-3652231</a:t>
            </a:r>
            <a:endParaRPr lang="en-US" altLang="zh-CN" sz="2800" b="1">
              <a:solidFill>
                <a:schemeClr val="tx1"/>
              </a:solidFill>
              <a:latin typeface="+mn-ea"/>
              <a:cs typeface="+mn-ea"/>
            </a:endParaRPr>
          </a:p>
        </p:txBody>
      </p:sp>
    </p:spTree>
    <p:custDataLst>
      <p:tags r:id="rId2"/>
    </p:custDataLst>
  </p:cSld>
  <p:clrMapOvr>
    <a:masterClrMapping/>
  </p:clrMapOvr>
  <p:transition advTm="3000"/>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3478530" y="2769870"/>
            <a:ext cx="5446395" cy="1014730"/>
          </a:xfrm>
          <a:prstGeom prst="rect">
            <a:avLst/>
          </a:prstGeom>
          <a:noFill/>
        </p:spPr>
        <p:txBody>
          <a:bodyPr wrap="square" rtlCol="0">
            <a:spAutoFit/>
          </a:bodyPr>
          <a:p>
            <a:pPr algn="ctr"/>
            <a:r>
              <a:rPr lang="zh-CN" altLang="en-US" sz="6000" b="1"/>
              <a:t>谢</a:t>
            </a:r>
            <a:r>
              <a:rPr lang="en-US" altLang="zh-CN" sz="6000" b="1"/>
              <a:t> </a:t>
            </a:r>
            <a:r>
              <a:rPr lang="zh-CN" altLang="en-US" sz="6000" b="1"/>
              <a:t>谢</a:t>
            </a:r>
            <a:r>
              <a:rPr lang="en-US" altLang="zh-CN" sz="6000" b="1"/>
              <a:t>!</a:t>
            </a:r>
            <a:endParaRPr lang="en-US" altLang="zh-CN" sz="6000" b="1"/>
          </a:p>
        </p:txBody>
      </p:sp>
    </p:spTree>
    <p:custDataLst>
      <p:tags r:id="rId2"/>
    </p:custDataLst>
  </p:cSld>
  <p:clrMapOvr>
    <a:masterClrMapping/>
  </p:clrMapOvr>
  <p:transition advTm="3000"/>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600710" y="1001395"/>
            <a:ext cx="10749280" cy="3969385"/>
          </a:xfrm>
          <a:prstGeom prst="rect">
            <a:avLst/>
          </a:prstGeom>
          <a:noFill/>
          <a:ln w="9525">
            <a:noFill/>
          </a:ln>
        </p:spPr>
        <p:txBody>
          <a:bodyPr wrap="square">
            <a:spAutoFit/>
          </a:bodyPr>
          <a:p>
            <a:pPr indent="0" fontAlgn="auto">
              <a:lnSpc>
                <a:spcPct val="200000"/>
              </a:lnSpc>
            </a:pPr>
            <a:r>
              <a:rPr lang="zh-CN" b="1">
                <a:latin typeface="微软雅黑" panose="020B0503020204020204" charset="-122"/>
                <a:ea typeface="微软雅黑" panose="020B0503020204020204" charset="-122"/>
                <a:cs typeface="微软雅黑" panose="020B0503020204020204" charset="-122"/>
              </a:rPr>
              <a:t>《科技进步法》相关法律条文：</a:t>
            </a:r>
            <a:endParaRPr lang="zh-CN" b="1">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altLang="en-US" b="0">
                <a:latin typeface="微软雅黑" panose="020B0503020204020204" charset="-122"/>
                <a:ea typeface="微软雅黑" panose="020B0503020204020204" charset="-122"/>
                <a:cs typeface="微软雅黑" panose="020B0503020204020204" charset="-122"/>
              </a:rPr>
              <a:t>第六十八条　国家鼓励科学技术人员自由探索、勇于承担风险，营造鼓励创新、宽容失败的良好氛围。原始记录等能够证明承担探索性强、风险高的科学技术研究开发项目的科学技术人员已经履行了勤勉尽责义务仍不能完成该项目的，予以免责。</a:t>
            </a:r>
            <a:endParaRPr lang="zh-CN" altLang="en-US"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altLang="en-US" b="0">
                <a:latin typeface="微软雅黑" panose="020B0503020204020204" charset="-122"/>
                <a:ea typeface="微软雅黑" panose="020B0503020204020204" charset="-122"/>
                <a:cs typeface="微软雅黑" panose="020B0503020204020204" charset="-122"/>
              </a:rPr>
              <a:t>第六十九条　科研诚信记录作为对科学技术人员聘任专业技术职务或者职称、审批科学技术人员申请科学技术研究开发项目、授予科学技术奖励等的重要依据。</a:t>
            </a:r>
            <a:endParaRPr lang="zh-CN" altLang="en-US" b="0">
              <a:latin typeface="微软雅黑" panose="020B0503020204020204" charset="-122"/>
              <a:ea typeface="微软雅黑" panose="020B0503020204020204" charset="-122"/>
              <a:cs typeface="微软雅黑" panose="020B0503020204020204" charset="-122"/>
            </a:endParaRPr>
          </a:p>
          <a:p>
            <a:pPr indent="0" fontAlgn="auto">
              <a:lnSpc>
                <a:spcPct val="200000"/>
              </a:lnSpc>
            </a:pP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600710" y="1001395"/>
            <a:ext cx="10749280" cy="4523105"/>
          </a:xfrm>
          <a:prstGeom prst="rect">
            <a:avLst/>
          </a:prstGeom>
          <a:noFill/>
          <a:ln w="9525">
            <a:noFill/>
          </a:ln>
        </p:spPr>
        <p:txBody>
          <a:bodyPr wrap="square">
            <a:spAutoFit/>
          </a:bodyPr>
          <a:p>
            <a:pPr indent="0" fontAlgn="auto">
              <a:lnSpc>
                <a:spcPct val="200000"/>
              </a:lnSpc>
            </a:pPr>
            <a:r>
              <a:rPr lang="zh-CN" b="1">
                <a:latin typeface="微软雅黑" panose="020B0503020204020204" charset="-122"/>
                <a:ea typeface="微软雅黑" panose="020B0503020204020204" charset="-122"/>
                <a:cs typeface="微软雅黑" panose="020B0503020204020204" charset="-122"/>
              </a:rPr>
              <a:t>《科技进步法》相关法律条文：</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altLang="en-US" b="0">
                <a:latin typeface="微软雅黑" panose="020B0503020204020204" charset="-122"/>
                <a:ea typeface="微软雅黑" panose="020B0503020204020204" charset="-122"/>
                <a:cs typeface="微软雅黑" panose="020B0503020204020204" charset="-122"/>
              </a:rPr>
              <a:t>第一百零四条　国家加强科研诚信建设，建立科学技术项目诚信档案及科研诚信管理信息系统，坚持预防与惩治并举、自律与监督并重，完善对失信行为的预防、调查、处理机制。</a:t>
            </a:r>
            <a:endParaRPr lang="zh-CN" altLang="en-US"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altLang="en-US" b="0">
                <a:latin typeface="微软雅黑" panose="020B0503020204020204" charset="-122"/>
                <a:ea typeface="微软雅黑" panose="020B0503020204020204" charset="-122"/>
                <a:cs typeface="微软雅黑" panose="020B0503020204020204" charset="-122"/>
              </a:rPr>
              <a:t>县级以上地方人民政府和相关行业主管部门采取各种措施加强科研诚信建设，企业事业单位和社会组织应当履行科研诚信管理的主体责任。</a:t>
            </a:r>
            <a:endParaRPr lang="zh-CN" altLang="en-US"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altLang="en-US" b="0">
                <a:latin typeface="微软雅黑" panose="020B0503020204020204" charset="-122"/>
                <a:ea typeface="微软雅黑" panose="020B0503020204020204" charset="-122"/>
                <a:cs typeface="微软雅黑" panose="020B0503020204020204" charset="-122"/>
              </a:rPr>
              <a:t>任何组织和个人不得虚构、伪造科研成果，不得发布、传播虚假科研成果，不得从事学术论文及其实验研究数据、科学技术计划项目申报验收材料等的买卖、代写、代投服务。</a:t>
            </a:r>
            <a:endParaRPr lang="zh-CN" altLang="en-US" b="0">
              <a:latin typeface="微软雅黑" panose="020B0503020204020204" charset="-122"/>
              <a:ea typeface="微软雅黑" panose="020B0503020204020204" charset="-122"/>
              <a:cs typeface="微软雅黑" panose="020B0503020204020204" charset="-122"/>
            </a:endParaRPr>
          </a:p>
          <a:p>
            <a:pPr indent="0" fontAlgn="auto">
              <a:lnSpc>
                <a:spcPct val="200000"/>
              </a:lnSpc>
            </a:pP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600710" y="1001395"/>
            <a:ext cx="10749280" cy="3415030"/>
          </a:xfrm>
          <a:prstGeom prst="rect">
            <a:avLst/>
          </a:prstGeom>
          <a:noFill/>
          <a:ln w="9525">
            <a:noFill/>
          </a:ln>
        </p:spPr>
        <p:txBody>
          <a:bodyPr wrap="square">
            <a:spAutoFit/>
          </a:bodyPr>
          <a:p>
            <a:pPr indent="0" fontAlgn="auto">
              <a:lnSpc>
                <a:spcPct val="200000"/>
              </a:lnSpc>
            </a:pPr>
            <a:r>
              <a:rPr lang="zh-CN" b="1">
                <a:latin typeface="微软雅黑" panose="020B0503020204020204" charset="-122"/>
                <a:ea typeface="微软雅黑" panose="020B0503020204020204" charset="-122"/>
                <a:cs typeface="微软雅黑" panose="020B0503020204020204" charset="-122"/>
              </a:rPr>
              <a:t>《科技进步法》相关法律条文：</a:t>
            </a:r>
            <a:endParaRPr lang="zh-CN"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altLang="en-US" b="0">
                <a:latin typeface="微软雅黑" panose="020B0503020204020204" charset="-122"/>
                <a:ea typeface="微软雅黑" panose="020B0503020204020204" charset="-122"/>
                <a:cs typeface="微软雅黑" panose="020B0503020204020204" charset="-122"/>
              </a:rPr>
              <a:t>第一百零七条　禁止危害国家安全、损害社会公共利益、危害人体健康、违背科研诚信和科技伦理的科学技术研究开发和应用活动。</a:t>
            </a:r>
            <a:endParaRPr lang="zh-CN" altLang="en-US" b="0">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altLang="en-US" b="0">
                <a:latin typeface="微软雅黑" panose="020B0503020204020204" charset="-122"/>
                <a:ea typeface="微软雅黑" panose="020B0503020204020204" charset="-122"/>
                <a:cs typeface="微软雅黑" panose="020B0503020204020204" charset="-122"/>
              </a:rPr>
              <a:t>从事科学技术活动，应当遵守科学技术活动管理规范。对严重违反科学技术活动管理规范的组织和个人，由科学技术行政等有关部门记入科研诚信严重失信行为数据库。</a:t>
            </a:r>
            <a:endParaRPr lang="zh-CN" altLang="en-US" b="0">
              <a:latin typeface="微软雅黑" panose="020B0503020204020204" charset="-122"/>
              <a:ea typeface="微软雅黑" panose="020B0503020204020204" charset="-122"/>
              <a:cs typeface="微软雅黑" panose="020B0503020204020204" charset="-122"/>
            </a:endParaRPr>
          </a:p>
          <a:p>
            <a:pPr indent="0" fontAlgn="auto">
              <a:lnSpc>
                <a:spcPct val="200000"/>
              </a:lnSpc>
            </a:pP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a:xfrm>
            <a:off x="625475" y="753745"/>
            <a:ext cx="8065770" cy="882015"/>
          </a:xfrm>
        </p:spPr>
        <p:txBody>
          <a:bodyPr>
            <a:normAutofit fontScale="90000"/>
          </a:bodyPr>
          <a:lstStyle/>
          <a:p>
            <a:pPr algn="l">
              <a:buClrTx/>
              <a:buSzTx/>
            </a:pPr>
            <a:r>
              <a:rPr lang="zh-CN" altLang="en-US" dirty="0"/>
              <a:t>二、科技活动违规行为五大类</a:t>
            </a:r>
            <a:r>
              <a:rPr>
                <a:sym typeface="+mn-ea"/>
              </a:rPr>
              <a:t>责任主体</a:t>
            </a:r>
            <a:endParaRPr lang="zh-CN" altLang="en-US" dirty="0"/>
          </a:p>
        </p:txBody>
      </p:sp>
    </p:spTree>
    <p:custDataLst>
      <p:tags r:id="rId3"/>
    </p:custDataLst>
  </p:cSld>
  <p:clrMapOvr>
    <a:masterClrMapping/>
  </p:clrMapOvr>
  <p:transition advTm="3000"/>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657860" y="890270"/>
            <a:ext cx="10933430" cy="5077460"/>
          </a:xfrm>
          <a:prstGeom prst="rect">
            <a:avLst/>
          </a:prstGeom>
          <a:noFill/>
          <a:ln w="9525">
            <a:noFill/>
          </a:ln>
        </p:spPr>
        <p:txBody>
          <a:bodyPr wrap="square">
            <a:spAutoFit/>
          </a:bodyPr>
          <a:p>
            <a:pPr indent="0" fontAlgn="auto">
              <a:lnSpc>
                <a:spcPct val="200000"/>
              </a:lnSpc>
            </a:pPr>
            <a:r>
              <a:rPr lang="zh-CN" b="0">
                <a:solidFill>
                  <a:srgbClr val="000000"/>
                </a:solidFill>
                <a:latin typeface="微软雅黑" panose="020B0503020204020204" charset="-122"/>
                <a:ea typeface="微软雅黑" panose="020B0503020204020204" charset="-122"/>
                <a:cs typeface="微软雅黑" panose="020B0503020204020204" charset="-122"/>
              </a:rPr>
              <a:t>（来源：《科学技术活动违规行为处理暂行规定》科技部令第19号）（一）</a:t>
            </a:r>
            <a:r>
              <a:rPr lang="zh-CN" b="0" u="sng">
                <a:solidFill>
                  <a:srgbClr val="FF0000"/>
                </a:solidFill>
                <a:latin typeface="微软雅黑" panose="020B0503020204020204" charset="-122"/>
                <a:ea typeface="微软雅黑" panose="020B0503020204020204" charset="-122"/>
                <a:cs typeface="微软雅黑" panose="020B0503020204020204" charset="-122"/>
              </a:rPr>
              <a:t>受托管理机构及其工作人员</a:t>
            </a:r>
            <a:r>
              <a:rPr lang="zh-CN" b="0">
                <a:solidFill>
                  <a:srgbClr val="000000"/>
                </a:solidFill>
                <a:latin typeface="微软雅黑" panose="020B0503020204020204" charset="-122"/>
                <a:ea typeface="微软雅黑" panose="020B0503020204020204" charset="-122"/>
                <a:cs typeface="微软雅黑" panose="020B0503020204020204" charset="-122"/>
              </a:rPr>
              <a:t>，即受科学技术行政部门委托开展相关科学技术活动管理工作的机构及其工作人员；</a:t>
            </a:r>
            <a:r>
              <a:rPr lang="en-US" b="0">
                <a:solidFill>
                  <a:srgbClr val="000000"/>
                </a:solidFill>
                <a:latin typeface="微软雅黑" panose="020B0503020204020204" charset="-122"/>
                <a:ea typeface="微软雅黑" panose="020B0503020204020204" charset="-122"/>
                <a:cs typeface="微软雅黑" panose="020B0503020204020204" charset="-122"/>
              </a:rPr>
              <a:t> </a:t>
            </a:r>
            <a:r>
              <a:rPr lang="zh-CN" b="0">
                <a:solidFill>
                  <a:srgbClr val="000000"/>
                </a:solidFill>
                <a:latin typeface="微软雅黑" panose="020B0503020204020204" charset="-122"/>
                <a:ea typeface="微软雅黑" panose="020B0503020204020204" charset="-122"/>
                <a:cs typeface="微软雅黑" panose="020B0503020204020204" charset="-122"/>
              </a:rPr>
              <a:t>（二）</a:t>
            </a:r>
            <a:r>
              <a:rPr lang="zh-CN" b="0" u="sng">
                <a:solidFill>
                  <a:srgbClr val="FF0000"/>
                </a:solidFill>
                <a:latin typeface="微软雅黑" panose="020B0503020204020204" charset="-122"/>
                <a:ea typeface="微软雅黑" panose="020B0503020204020204" charset="-122"/>
                <a:cs typeface="微软雅黑" panose="020B0503020204020204" charset="-122"/>
              </a:rPr>
              <a:t>科学技术活动实施单位</a:t>
            </a:r>
            <a:r>
              <a:rPr lang="zh-CN" b="0">
                <a:solidFill>
                  <a:srgbClr val="000000"/>
                </a:solidFill>
                <a:latin typeface="微软雅黑" panose="020B0503020204020204" charset="-122"/>
                <a:ea typeface="微软雅黑" panose="020B0503020204020204" charset="-122"/>
                <a:cs typeface="微软雅黑" panose="020B0503020204020204" charset="-122"/>
              </a:rPr>
              <a:t>，即具体开展科学技术活动的科学技术研究开发机构、高等学校、企业及其他组织；</a:t>
            </a:r>
            <a:r>
              <a:rPr lang="en-US" b="0">
                <a:solidFill>
                  <a:srgbClr val="000000"/>
                </a:solidFill>
                <a:latin typeface="微软雅黑" panose="020B0503020204020204" charset="-122"/>
                <a:ea typeface="微软雅黑" panose="020B0503020204020204" charset="-122"/>
                <a:cs typeface="微软雅黑" panose="020B0503020204020204" charset="-122"/>
              </a:rPr>
              <a:t> </a:t>
            </a:r>
            <a:r>
              <a:rPr lang="zh-CN" b="0">
                <a:solidFill>
                  <a:srgbClr val="000000"/>
                </a:solidFill>
                <a:latin typeface="微软雅黑" panose="020B0503020204020204" charset="-122"/>
                <a:ea typeface="微软雅黑" panose="020B0503020204020204" charset="-122"/>
                <a:cs typeface="微软雅黑" panose="020B0503020204020204" charset="-122"/>
              </a:rPr>
              <a:t>（三）</a:t>
            </a:r>
            <a:r>
              <a:rPr lang="zh-CN" b="0" u="sng">
                <a:solidFill>
                  <a:srgbClr val="FF0000"/>
                </a:solidFill>
                <a:latin typeface="微软雅黑" panose="020B0503020204020204" charset="-122"/>
                <a:ea typeface="微软雅黑" panose="020B0503020204020204" charset="-122"/>
                <a:cs typeface="微软雅黑" panose="020B0503020204020204" charset="-122"/>
              </a:rPr>
              <a:t>科学技术人员</a:t>
            </a:r>
            <a:r>
              <a:rPr lang="zh-CN" b="0">
                <a:solidFill>
                  <a:srgbClr val="000000"/>
                </a:solidFill>
                <a:latin typeface="微软雅黑" panose="020B0503020204020204" charset="-122"/>
                <a:ea typeface="微软雅黑" panose="020B0503020204020204" charset="-122"/>
                <a:cs typeface="微软雅黑" panose="020B0503020204020204" charset="-122"/>
              </a:rPr>
              <a:t>，即直接从事科学技术活动的人员和为科学技术活动提供管理、服务的人员；</a:t>
            </a:r>
            <a:r>
              <a:rPr lang="en-US" b="0">
                <a:solidFill>
                  <a:srgbClr val="000000"/>
                </a:solidFill>
                <a:latin typeface="微软雅黑" panose="020B0503020204020204" charset="-122"/>
                <a:ea typeface="微软雅黑" panose="020B0503020204020204" charset="-122"/>
                <a:cs typeface="微软雅黑" panose="020B0503020204020204" charset="-122"/>
              </a:rPr>
              <a:t> </a:t>
            </a:r>
            <a:r>
              <a:rPr lang="zh-CN" b="0">
                <a:solidFill>
                  <a:srgbClr val="000000"/>
                </a:solidFill>
                <a:latin typeface="微软雅黑" panose="020B0503020204020204" charset="-122"/>
                <a:ea typeface="微软雅黑" panose="020B0503020204020204" charset="-122"/>
                <a:cs typeface="微软雅黑" panose="020B0503020204020204" charset="-122"/>
              </a:rPr>
              <a:t>（四）</a:t>
            </a:r>
            <a:r>
              <a:rPr lang="zh-CN" b="0" u="sng">
                <a:solidFill>
                  <a:srgbClr val="FF0000"/>
                </a:solidFill>
                <a:latin typeface="微软雅黑" panose="020B0503020204020204" charset="-122"/>
                <a:ea typeface="微软雅黑" panose="020B0503020204020204" charset="-122"/>
                <a:cs typeface="微软雅黑" panose="020B0503020204020204" charset="-122"/>
              </a:rPr>
              <a:t>科学技术活动咨询评审专家</a:t>
            </a:r>
            <a:r>
              <a:rPr lang="zh-CN" b="0">
                <a:solidFill>
                  <a:srgbClr val="000000"/>
                </a:solidFill>
                <a:latin typeface="微软雅黑" panose="020B0503020204020204" charset="-122"/>
                <a:ea typeface="微软雅黑" panose="020B0503020204020204" charset="-122"/>
                <a:cs typeface="微软雅黑" panose="020B0503020204020204" charset="-122"/>
              </a:rPr>
              <a:t>，即为科学技术活动提供咨询、评审、评估、评价等意见的专业人员；</a:t>
            </a:r>
            <a:r>
              <a:rPr lang="en-US" b="0">
                <a:solidFill>
                  <a:srgbClr val="000000"/>
                </a:solidFill>
                <a:latin typeface="微软雅黑" panose="020B0503020204020204" charset="-122"/>
                <a:ea typeface="微软雅黑" panose="020B0503020204020204" charset="-122"/>
                <a:cs typeface="微软雅黑" panose="020B0503020204020204" charset="-122"/>
              </a:rPr>
              <a:t> </a:t>
            </a:r>
            <a:r>
              <a:rPr lang="zh-CN" b="0">
                <a:solidFill>
                  <a:srgbClr val="000000"/>
                </a:solidFill>
                <a:latin typeface="微软雅黑" panose="020B0503020204020204" charset="-122"/>
                <a:ea typeface="微软雅黑" panose="020B0503020204020204" charset="-122"/>
                <a:cs typeface="微软雅黑" panose="020B0503020204020204" charset="-122"/>
              </a:rPr>
              <a:t>（五）</a:t>
            </a:r>
            <a:r>
              <a:rPr lang="zh-CN" b="0" u="sng">
                <a:solidFill>
                  <a:srgbClr val="FF0000"/>
                </a:solidFill>
                <a:latin typeface="微软雅黑" panose="020B0503020204020204" charset="-122"/>
                <a:ea typeface="微软雅黑" panose="020B0503020204020204" charset="-122"/>
                <a:cs typeface="微软雅黑" panose="020B0503020204020204" charset="-122"/>
              </a:rPr>
              <a:t>第三方科学技术服务机构及其工作人员</a:t>
            </a:r>
            <a:r>
              <a:rPr lang="zh-CN" b="0">
                <a:solidFill>
                  <a:srgbClr val="000000"/>
                </a:solidFill>
                <a:latin typeface="微软雅黑" panose="020B0503020204020204" charset="-122"/>
                <a:ea typeface="微软雅黑" panose="020B0503020204020204" charset="-122"/>
                <a:cs typeface="微软雅黑" panose="020B0503020204020204" charset="-122"/>
              </a:rPr>
              <a:t>，即为科学技术活动提供审计、咨询、绩效评估评价、经纪、知识产权代理、检验检测、出版等服务的第三方机构及其工作人员。</a:t>
            </a:r>
            <a:endParaRPr lang="zh-CN" altLang="en-US" b="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ransition advTm="3000"/>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1"/>
  <p:tag name="KSO_WM_UNIT_ID" val="_17*i*1"/>
  <p:tag name="KSO_WM_UNIT_BK_DARK_LIGHT" val="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1"/>
  <p:tag name="KSO_WM_UNIT_ID" val="_18*i*1"/>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7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7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p="http://schemas.openxmlformats.org/presentationml/2006/main">
  <p:tag name="KSO_WM_TAG_VERSION" val="1.0"/>
  <p:tag name="KSO_WM_BEAUTIFY_FLAG" val="#wm#"/>
  <p:tag name="KSO_WM_TEMPLATE_CATEGORY" val="custom"/>
  <p:tag name="KSO_WM_TEMPLATE_INDEX" val="20204572"/>
  <p:tag name="KSO_WM_TEMPLATE_SUBCATEGORY" val="0"/>
  <p:tag name="KSO_WM_TEMPLATE_MASTER_TYPE" val="1"/>
  <p:tag name="KSO_WM_TEMPLATE_COLOR_TYPE" val="1"/>
  <p:tag name="KSO_WM_TEMPLATE_MASTER_THUMB_INDEX" val="12"/>
  <p:tag name="KSO_WM_TEMPLATE_THUMBS_INDEX" val="1、4、7、9、12、15、16、19、20、22、23、26、30、35、39、42、43、44"/>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商业创业计划书"/>
  <p:tag name="KSO_WM_TEMPLATE_CATEGORY" val="custom"/>
  <p:tag name="KSO_WM_TEMPLATE_INDEX" val="20204572"/>
  <p:tag name="KSO_WM_UNIT_ID" val="custom20204572_1*a*1"/>
  <p:tag name="KSO_WM_UNIT_ISNUMDGMTITLE" val="0"/>
</p:tagLst>
</file>

<file path=ppt/tags/tag139.xml><?xml version="1.0" encoding="utf-8"?>
<p:tagLst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1"/>
  <p:tag name="KSO_WM_TEMPLATE_CATEGORY" val="custom"/>
  <p:tag name="KSO_WM_TEMPLATE_INDEX" val="20204572"/>
  <p:tag name="KSO_WM_SLIDE_ID" val="custom20204572_1"/>
  <p:tag name="KSO_WM_TEMPLATE_MASTER_THUMB_INDEX" val="12"/>
  <p:tag name="KSO_WM_TEMPLATE_THUMBS_INDEX" val="1、4、7、9、12、15、16、19、20、22、23、26、30、35、39、42、43、4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18_7*a*1"/>
  <p:tag name="KSO_WM_TEMPLATE_CATEGORY" val="custom"/>
  <p:tag name="KSO_WM_TEMPLATE_INDEX" val="2023151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3151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18"/>
  <p:tag name="KSO_WM_SLIDE_TYPE" val="sectionTitle"/>
  <p:tag name="KSO_WM_SLIDE_SUBTYPE" val="pureTxt"/>
  <p:tag name="KSO_WM_SLIDE_LAYOUT" val="a_b_e"/>
  <p:tag name="KSO_WM_SLIDE_LAYOUT_CNT" val="1_1_1"/>
</p:tagLst>
</file>

<file path=ppt/tags/tag16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18_7*a*1"/>
  <p:tag name="KSO_WM_TEMPLATE_CATEGORY" val="custom"/>
  <p:tag name="KSO_WM_TEMPLATE_INDEX" val="2023151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66.xml><?xml version="1.0" encoding="utf-8"?>
<p:tagLst xmlns:p="http://schemas.openxmlformats.org/presentationml/2006/main">
  <p:tag name="KSO_WM_SLIDE_ID" val="custom2023151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18"/>
  <p:tag name="KSO_WM_SLIDE_TYPE" val="sectionTitle"/>
  <p:tag name="KSO_WM_SLIDE_SUBTYPE" val="pureTxt"/>
  <p:tag name="KSO_WM_SLIDE_LAYOUT" val="a_b_e"/>
  <p:tag name="KSO_WM_SLIDE_LAYOUT_CNT" val="1_1_1"/>
</p:tagLst>
</file>

<file path=ppt/tags/tag1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18_7*a*1"/>
  <p:tag name="KSO_WM_TEMPLATE_CATEGORY" val="custom"/>
  <p:tag name="KSO_WM_TEMPLATE_INDEX" val="2023151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69.xml><?xml version="1.0" encoding="utf-8"?>
<p:tagLst xmlns:p="http://schemas.openxmlformats.org/presentationml/2006/main">
  <p:tag name="KSO_WM_SLIDE_ID" val="custom2023151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18"/>
  <p:tag name="KSO_WM_SLIDE_TYPE" val="sectionTitle"/>
  <p:tag name="KSO_WM_SLIDE_SUBTYPE" val="pureTxt"/>
  <p:tag name="KSO_WM_SLIDE_LAYOUT" val="a_b_e"/>
  <p:tag name="KSO_WM_SLIDE_LAYOUT_CNT" val="1_1_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18_7*a*1"/>
  <p:tag name="KSO_WM_TEMPLATE_CATEGORY" val="custom"/>
  <p:tag name="KSO_WM_TEMPLATE_INDEX" val="2023151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73.xml><?xml version="1.0" encoding="utf-8"?>
<p:tagLst xmlns:p="http://schemas.openxmlformats.org/presentationml/2006/main">
  <p:tag name="KSO_WM_SLIDE_ID" val="custom2023151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18"/>
  <p:tag name="KSO_WM_SLIDE_TYPE" val="sectionTitle"/>
  <p:tag name="KSO_WM_SLIDE_SUBTYPE" val="pureTxt"/>
  <p:tag name="KSO_WM_SLIDE_LAYOUT" val="a_b_e"/>
  <p:tag name="KSO_WM_SLIDE_LAYOUT_CNT" val="1_1_1"/>
</p:tagLst>
</file>

<file path=ppt/tags/tag1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18_7*a*1"/>
  <p:tag name="KSO_WM_TEMPLATE_CATEGORY" val="custom"/>
  <p:tag name="KSO_WM_TEMPLATE_INDEX" val="2023151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76.xml><?xml version="1.0" encoding="utf-8"?>
<p:tagLst xmlns:p="http://schemas.openxmlformats.org/presentationml/2006/main">
  <p:tag name="KSO_WM_SLIDE_ID" val="custom2023151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18"/>
  <p:tag name="KSO_WM_SLIDE_TYPE" val="sectionTitle"/>
  <p:tag name="KSO_WM_SLIDE_SUBTYPE" val="pureTxt"/>
  <p:tag name="KSO_WM_SLIDE_LAYOUT" val="a_b_e"/>
  <p:tag name="KSO_WM_SLIDE_LAYOUT_CNT" val="1_1_1"/>
</p:tagLst>
</file>

<file path=ppt/tags/tag1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18_7*a*1"/>
  <p:tag name="KSO_WM_TEMPLATE_CATEGORY" val="custom"/>
  <p:tag name="KSO_WM_TEMPLATE_INDEX" val="2023151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89.xml><?xml version="1.0" encoding="utf-8"?>
<p:tagLst xmlns:p="http://schemas.openxmlformats.org/presentationml/2006/main">
  <p:tag name="KSO_WM_SLIDE_ID" val="custom2023151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18"/>
  <p:tag name="KSO_WM_SLIDE_TYPE" val="sectionTitle"/>
  <p:tag name="KSO_WM_SLIDE_SUBTYPE" val="pureTxt"/>
  <p:tag name="KSO_WM_SLIDE_LAYOUT" val="a_b_e"/>
  <p:tag name="KSO_WM_SLIDE_LAYOUT_CNT" val="1_1_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custom"/>
  <p:tag name="KSO_WM_TEMPLATE_INDEX" val="20205081"/>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wm#"/>
  <p:tag name="KSO_WM_TEMPLATE_CATEGORY" val="custom"/>
  <p:tag name="KSO_WM_TEMPLATE_INDEX" val="20205081"/>
</p:tagLst>
</file>

<file path=ppt/tags/tag193.xml><?xml version="1.0" encoding="utf-8"?>
<p:tagLst xmlns:p="http://schemas.openxmlformats.org/presentationml/2006/main">
  <p:tag name="KSO_WM_BEAUTIFY_FLAG" val="#wm#"/>
  <p:tag name="KSO_WM_TEMPLATE_CATEGORY" val="custom"/>
  <p:tag name="KSO_WM_TEMPLATE_INDEX" val="20205081"/>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wm#"/>
  <p:tag name="KSO_WM_TEMPLATE_CATEGORY" val="custom"/>
  <p:tag name="KSO_WM_TEMPLATE_INDEX" val="2020508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18_7*a*1"/>
  <p:tag name="KSO_WM_TEMPLATE_CATEGORY" val="custom"/>
  <p:tag name="KSO_WM_TEMPLATE_INDEX" val="2023151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97.xml><?xml version="1.0" encoding="utf-8"?>
<p:tagLst xmlns:p="http://schemas.openxmlformats.org/presentationml/2006/main">
  <p:tag name="KSO_WM_SLIDE_ID" val="custom2023151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18"/>
  <p:tag name="KSO_WM_SLIDE_TYPE" val="sectionTitle"/>
  <p:tag name="KSO_WM_SLIDE_SUBTYPE" val="pureTxt"/>
  <p:tag name="KSO_WM_SLIDE_LAYOUT" val="a_b_e"/>
  <p:tag name="KSO_WM_SLIDE_LAYOUT_CNT" val="1_1_1"/>
</p:tagLst>
</file>

<file path=ppt/tags/tag198.xml><?xml version="1.0" encoding="utf-8"?>
<p:tagLst xmlns:p="http://schemas.openxmlformats.org/presentationml/2006/main">
  <p:tag name="KSO_WM_BEAUTIFY_FLAG" val="#wm#"/>
  <p:tag name="KSO_WM_TEMPLATE_CATEGORY" val="custom"/>
  <p:tag name="KSO_WM_TEMPLATE_INDEX" val="2020508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18_7*a*1"/>
  <p:tag name="KSO_WM_TEMPLATE_CATEGORY" val="custom"/>
  <p:tag name="KSO_WM_TEMPLATE_INDEX" val="20231518"/>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ID" val="custom2023151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1518"/>
  <p:tag name="KSO_WM_SLIDE_TYPE" val="sectionTitle"/>
  <p:tag name="KSO_WM_SLIDE_SUBTYPE" val="pureTxt"/>
  <p:tag name="KSO_WM_SLIDE_LAYOUT" val="a_b_e"/>
  <p:tag name="KSO_WM_SLIDE_LAYOUT_CNT" val="1_1_1"/>
</p:tagLst>
</file>

<file path=ppt/tags/tag201.xml><?xml version="1.0" encoding="utf-8"?>
<p:tagLst xmlns:p="http://schemas.openxmlformats.org/presentationml/2006/main">
  <p:tag name="KSO_WM_BEAUTIFY_FLAG" val="#wm#"/>
  <p:tag name="KSO_WM_TEMPLATE_CATEGORY" val="custom"/>
  <p:tag name="KSO_WM_TEMPLATE_INDEX" val="20205081"/>
</p:tagLst>
</file>

<file path=ppt/tags/tag202.xml><?xml version="1.0" encoding="utf-8"?>
<p:tagLst xmlns:p="http://schemas.openxmlformats.org/presentationml/2006/main">
  <p:tag name="KSO_WM_BEAUTIFY_FLAG" val="#wm#"/>
  <p:tag name="KSO_WM_TEMPLATE_CATEGORY" val="custom"/>
  <p:tag name="KSO_WM_TEMPLATE_INDEX" val="20205081"/>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wm#"/>
  <p:tag name="KSO_WM_TEMPLATE_CATEGORY" val="custom"/>
  <p:tag name="KSO_WM_TEMPLATE_INDEX" val="20205081"/>
</p:tagLst>
</file>

<file path=ppt/tags/tag205.xml><?xml version="1.0" encoding="utf-8"?>
<p:tagLst xmlns:p="http://schemas.openxmlformats.org/presentationml/2006/main">
  <p:tag name="KSO_WM_BEAUTIFY_FLAG" val="#wm#"/>
  <p:tag name="KSO_WM_TEMPLATE_CATEGORY" val="custom"/>
  <p:tag name="KSO_WM_TEMPLATE_INDEX" val="20205081"/>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1"/>
  <p:tag name="KSO_WM_UNIT_ID" val="_13*i*1"/>
  <p:tag name="KSO_WM_UNIT_BK_DARK_LIGHT" val="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1"/>
  <p:tag name="KSO_WM_UNIT_ID" val="_15*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2_Office 主题​​">
  <a:themeElements>
    <a:clrScheme name="WPS主题色">
      <a:dk1>
        <a:srgbClr val="000000"/>
      </a:dk1>
      <a:lt1>
        <a:srgbClr val="FFFFFF"/>
      </a:lt1>
      <a:dk2>
        <a:srgbClr val="EAECEF"/>
      </a:dk2>
      <a:lt2>
        <a:srgbClr val="FBFBFC"/>
      </a:lt2>
      <a:accent1>
        <a:srgbClr val="347BDF"/>
      </a:accent1>
      <a:accent2>
        <a:srgbClr val="0887AD"/>
      </a:accent2>
      <a:accent3>
        <a:srgbClr val="17865B"/>
      </a:accent3>
      <a:accent4>
        <a:srgbClr val="4E7627"/>
      </a:accent4>
      <a:accent5>
        <a:srgbClr val="9D5B1B"/>
      </a:accent5>
      <a:accent6>
        <a:srgbClr val="DE413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8414</Words>
  <Application>WPS 演示</Application>
  <PresentationFormat>宽屏</PresentationFormat>
  <Paragraphs>270</Paragraphs>
  <Slides>41</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41</vt:i4>
      </vt:variant>
    </vt:vector>
  </HeadingPairs>
  <TitlesOfParts>
    <vt:vector size="53" baseType="lpstr">
      <vt:lpstr>Arial</vt:lpstr>
      <vt:lpstr>宋体</vt:lpstr>
      <vt:lpstr>Wingdings</vt:lpstr>
      <vt:lpstr>微软雅黑</vt:lpstr>
      <vt:lpstr>汉仪旗黑-85S</vt:lpstr>
      <vt:lpstr>庞门正道标题体</vt:lpstr>
      <vt:lpstr>黑体</vt:lpstr>
      <vt:lpstr>Arial Unicode MS</vt:lpstr>
      <vt:lpstr>Calibri</vt:lpstr>
      <vt:lpstr>方正楷体_GBK</vt:lpstr>
      <vt:lpstr>方正黑体_GBK</vt:lpstr>
      <vt:lpstr>2_Office 主题​​</vt:lpstr>
      <vt:lpstr>科研诚信、科技伦理管理</vt:lpstr>
      <vt:lpstr>PowerPoint 演示文稿</vt:lpstr>
      <vt:lpstr>一、科研诚信规章制度</vt:lpstr>
      <vt:lpstr>PowerPoint 演示文稿</vt:lpstr>
      <vt:lpstr>PowerPoint 演示文稿</vt:lpstr>
      <vt:lpstr>PowerPoint 演示文稿</vt:lpstr>
      <vt:lpstr>PowerPoint 演示文稿</vt:lpstr>
      <vt:lpstr>二、科技活动违规行为五大类责任主体</vt:lpstr>
      <vt:lpstr>PowerPoint 演示文稿</vt:lpstr>
      <vt:lpstr>三、科研失信行为</vt:lpstr>
      <vt:lpstr>PowerPoint 演示文稿</vt:lpstr>
      <vt:lpstr>PowerPoint 演示文稿</vt:lpstr>
      <vt:lpstr>四、失信行为处理措施</vt:lpstr>
      <vt:lpstr>PowerPoint 演示文稿</vt:lpstr>
      <vt:lpstr>五、科研失信联合惩戒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六、处理原则</vt:lpstr>
      <vt:lpstr>PowerPoint 演示文稿</vt:lpstr>
      <vt:lpstr>PowerPoint 演示文稿</vt:lpstr>
      <vt:lpstr>PowerPoint 演示文稿</vt:lpstr>
      <vt:lpstr>PowerPoint 演示文稿</vt:lpstr>
      <vt:lpstr>PowerPoint 演示文稿</vt:lpstr>
      <vt:lpstr>PowerPoint 演示文稿</vt:lpstr>
      <vt:lpstr>七、对各单位加强科研诚信建议</vt:lpstr>
      <vt:lpstr>PowerPoint 演示文稿</vt:lpstr>
      <vt:lpstr>八、科技伦理相关要求</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chengxinchu</cp:lastModifiedBy>
  <cp:revision>185</cp:revision>
  <dcterms:created xsi:type="dcterms:W3CDTF">2019-06-19T02:08:00Z</dcterms:created>
  <dcterms:modified xsi:type="dcterms:W3CDTF">2024-04-24T12:14:57Z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2052-10.8.2.7119</vt:lpwstr>
  </property>
  <property fmtid="{D5CDD505-2E9C-101B-9397-08002B2CF9AE}" pid="3" name="ICV">
    <vt:lpwstr>33551E8AFBD84037B746034514F4CD22_12</vt:lpwstr>
  </property>
</Properties>
</file>