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7" r:id="rId3"/>
    <p:sldId id="258" r:id="rId4"/>
    <p:sldId id="259" r:id="rId5"/>
    <p:sldId id="260" r:id="rId6"/>
    <p:sldId id="262" r:id="rId7"/>
    <p:sldId id="285" r:id="rId8"/>
    <p:sldId id="267" r:id="rId9"/>
    <p:sldId id="270" r:id="rId10"/>
    <p:sldId id="299" r:id="rId11"/>
    <p:sldId id="268" r:id="rId12"/>
    <p:sldId id="272" r:id="rId13"/>
    <p:sldId id="286" r:id="rId14"/>
    <p:sldId id="277" r:id="rId15"/>
    <p:sldId id="278" r:id="rId16"/>
    <p:sldId id="301" r:id="rId18"/>
    <p:sldId id="302" r:id="rId19"/>
    <p:sldId id="308" r:id="rId20"/>
    <p:sldId id="282" r:id="rId21"/>
  </p:sldIdLst>
  <p:sldSz cx="12192000" cy="6858000" type="screen16x9"/>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7" userDrawn="1">
          <p15:clr>
            <a:srgbClr val="A4A3A4"/>
          </p15:clr>
        </p15:guide>
        <p15:guide id="2" orient="horz" pos="217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5F8A"/>
    <a:srgbClr val="1F608B"/>
    <a:srgbClr val="BCE1F5"/>
    <a:srgbClr val="9FCBE9"/>
    <a:srgbClr val="AFD4EC"/>
    <a:srgbClr val="144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p:scale>
          <a:sx n="66" d="100"/>
          <a:sy n="66" d="100"/>
        </p:scale>
        <p:origin x="2256" y="1146"/>
      </p:cViewPr>
      <p:guideLst>
        <p:guide pos="3837"/>
        <p:guide orient="horz" pos="2173"/>
      </p:guideLst>
    </p:cSldViewPr>
  </p:slideViewPr>
  <p:notesTextViewPr>
    <p:cViewPr>
      <p:scale>
        <a:sx n="1" d="1"/>
        <a:sy n="1" d="1"/>
      </p:scale>
      <p:origin x="0" y="0"/>
    </p:cViewPr>
  </p:notesTextViewPr>
  <p:sorterViewPr>
    <p:cViewPr>
      <p:scale>
        <a:sx n="50" d="100"/>
        <a:sy n="50" d="100"/>
      </p:scale>
      <p:origin x="0" y="0"/>
    </p:cViewPr>
  </p:sorter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gs" Target="tags/tag26.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24" name=""/>
        <p:cNvGrpSpPr/>
        <p:nvPr/>
      </p:nvGrpSpPr>
      <p:grpSpPr>
        <a:xfrm>
          <a:off x="0" y="0"/>
          <a:ext cx="0" cy="0"/>
          <a:chOff x="0" y="0"/>
          <a:chExt cx="0" cy="0"/>
        </a:xfrm>
      </p:grpSpPr>
      <p:sp>
        <p:nvSpPr>
          <p:cNvPr id="1049204"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9205"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8E037-616D-4F5E-89D9-3D7226D9FF3F}" type="datetimeFigureOut">
              <a:rPr lang="zh-CN" altLang="en-US" smtClean="0"/>
            </a:fld>
            <a:endParaRPr lang="zh-CN" altLang="en-US"/>
          </a:p>
        </p:txBody>
      </p:sp>
      <p:sp>
        <p:nvSpPr>
          <p:cNvPr id="1049206"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p>
            <a:endParaRPr lang="zh-CN" altLang="en-US"/>
          </a:p>
        </p:txBody>
      </p:sp>
      <p:sp>
        <p:nvSpPr>
          <p:cNvPr id="1049207"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208"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9209"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6FE91A-46E6-44A9-AC48-D92E1266BA9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15" name=""/>
        <p:cNvGrpSpPr/>
        <p:nvPr/>
      </p:nvGrpSpPr>
      <p:grpSpPr>
        <a:xfrm>
          <a:off x="0" y="0"/>
          <a:ext cx="0" cy="0"/>
          <a:chOff x="0" y="0"/>
          <a:chExt cx="0" cy="0"/>
        </a:xfrm>
      </p:grpSpPr>
      <p:sp>
        <p:nvSpPr>
          <p:cNvPr id="1049154"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1049155"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049156" name="日期占位符 3"/>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57" name="页脚占位符 4"/>
          <p:cNvSpPr>
            <a:spLocks noGrp="1"/>
          </p:cNvSpPr>
          <p:nvPr>
            <p:ph type="ftr" sz="quarter" idx="11"/>
          </p:nvPr>
        </p:nvSpPr>
        <p:spPr/>
        <p:txBody>
          <a:bodyPr/>
          <a:p>
            <a:endParaRPr lang="zh-CN" altLang="en-US"/>
          </a:p>
        </p:txBody>
      </p:sp>
      <p:sp>
        <p:nvSpPr>
          <p:cNvPr id="1049158" name="灯片编号占位符 5"/>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21" name=""/>
        <p:cNvGrpSpPr/>
        <p:nvPr/>
      </p:nvGrpSpPr>
      <p:grpSpPr>
        <a:xfrm>
          <a:off x="0" y="0"/>
          <a:ext cx="0" cy="0"/>
          <a:chOff x="0" y="0"/>
          <a:chExt cx="0" cy="0"/>
        </a:xfrm>
      </p:grpSpPr>
      <p:sp>
        <p:nvSpPr>
          <p:cNvPr id="1049187" name="标题 1"/>
          <p:cNvSpPr>
            <a:spLocks noGrp="1"/>
          </p:cNvSpPr>
          <p:nvPr>
            <p:ph type="title"/>
          </p:nvPr>
        </p:nvSpPr>
        <p:spPr/>
        <p:txBody>
          <a:bodyPr/>
          <a:p>
            <a:r>
              <a:rPr lang="zh-CN" altLang="en-US"/>
              <a:t>单击此处编辑母版标题样式</a:t>
            </a:r>
            <a:endParaRPr lang="zh-CN" altLang="en-US"/>
          </a:p>
        </p:txBody>
      </p:sp>
      <p:sp>
        <p:nvSpPr>
          <p:cNvPr id="1049188" name="竖排文字占位符 2"/>
          <p:cNvSpPr>
            <a:spLocks noGrp="1"/>
          </p:cNvSpPr>
          <p:nvPr>
            <p:ph type="body" orient="vert" idx="1" hasCustomPrompt="1"/>
          </p:nvPr>
        </p:nvSpPr>
        <p:spPr/>
        <p:txBody>
          <a:bodyPr vert="eaVert"/>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189" name="日期占位符 3"/>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90" name="页脚占位符 4"/>
          <p:cNvSpPr>
            <a:spLocks noGrp="1"/>
          </p:cNvSpPr>
          <p:nvPr>
            <p:ph type="ftr" sz="quarter" idx="11"/>
          </p:nvPr>
        </p:nvSpPr>
        <p:spPr/>
        <p:txBody>
          <a:bodyPr/>
          <a:p>
            <a:endParaRPr lang="zh-CN" altLang="en-US"/>
          </a:p>
        </p:txBody>
      </p:sp>
      <p:sp>
        <p:nvSpPr>
          <p:cNvPr id="1049191" name="灯片编号占位符 5"/>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17" name=""/>
        <p:cNvGrpSpPr/>
        <p:nvPr/>
      </p:nvGrpSpPr>
      <p:grpSpPr>
        <a:xfrm>
          <a:off x="0" y="0"/>
          <a:ext cx="0" cy="0"/>
          <a:chOff x="0" y="0"/>
          <a:chExt cx="0" cy="0"/>
        </a:xfrm>
      </p:grpSpPr>
      <p:sp>
        <p:nvSpPr>
          <p:cNvPr id="1049163" name="竖排标题 1"/>
          <p:cNvSpPr>
            <a:spLocks noGrp="1"/>
          </p:cNvSpPr>
          <p:nvPr>
            <p:ph type="title" orient="vert"/>
          </p:nvPr>
        </p:nvSpPr>
        <p:spPr>
          <a:xfrm>
            <a:off x="8724900" y="365125"/>
            <a:ext cx="2628900" cy="5811838"/>
          </a:xfrm>
        </p:spPr>
        <p:txBody>
          <a:bodyPr vert="eaVert"/>
          <a:p>
            <a:r>
              <a:rPr lang="zh-CN" altLang="en-US"/>
              <a:t>单击此处编辑母版标题样式</a:t>
            </a:r>
            <a:endParaRPr lang="zh-CN" altLang="en-US"/>
          </a:p>
        </p:txBody>
      </p:sp>
      <p:sp>
        <p:nvSpPr>
          <p:cNvPr id="1049164" name="竖排文字占位符 2"/>
          <p:cNvSpPr>
            <a:spLocks noGrp="1"/>
          </p:cNvSpPr>
          <p:nvPr>
            <p:ph type="body" orient="vert" idx="1" hasCustomPrompt="1"/>
          </p:nvPr>
        </p:nvSpPr>
        <p:spPr>
          <a:xfrm>
            <a:off x="838200" y="365125"/>
            <a:ext cx="7734300" cy="5811838"/>
          </a:xfrm>
        </p:spPr>
        <p:txBody>
          <a:bodyPr vert="eaVert"/>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165" name="日期占位符 3"/>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66" name="页脚占位符 4"/>
          <p:cNvSpPr>
            <a:spLocks noGrp="1"/>
          </p:cNvSpPr>
          <p:nvPr>
            <p:ph type="ftr" sz="quarter" idx="11"/>
          </p:nvPr>
        </p:nvSpPr>
        <p:spPr/>
        <p:txBody>
          <a:bodyPr/>
          <a:p>
            <a:endParaRPr lang="zh-CN" altLang="en-US"/>
          </a:p>
        </p:txBody>
      </p:sp>
      <p:sp>
        <p:nvSpPr>
          <p:cNvPr id="1049167" name="灯片编号占位符 5"/>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White Slide">
    <p:spTree>
      <p:nvGrpSpPr>
        <p:cNvPr id="57" name=""/>
        <p:cNvGrpSpPr/>
        <p:nvPr/>
      </p:nvGrpSpPr>
      <p:grpSpPr>
        <a:xfrm>
          <a:off x="0" y="0"/>
          <a:ext cx="0" cy="0"/>
          <a:chOff x="0" y="0"/>
          <a:chExt cx="0" cy="0"/>
        </a:xfrm>
      </p:grpSpPr>
      <p:sp>
        <p:nvSpPr>
          <p:cNvPr id="1048654" name="Slide Number"/>
          <p:cNvSpPr>
            <a:spLocks noGrp="1"/>
          </p:cNvSpPr>
          <p:nvPr>
            <p:ph type="sldNum" sz="quarter" idx="2"/>
          </p:nvPr>
        </p:nvSpPr>
        <p:spPr>
          <a:prstGeom prst="rect">
            <a:avLst/>
          </a:prstGeom>
        </p:spPr>
        <p:txBody>
          <a:bodyPr/>
          <a:p>
            <a:fld id="{86CB4B4D-7CA3-9044-876B-883B54F8677D}" type="slidenum">
              <a:rPr/>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06" name=""/>
        <p:cNvGrpSpPr/>
        <p:nvPr/>
      </p:nvGrpSpPr>
      <p:grpSpPr>
        <a:xfrm>
          <a:off x="0" y="0"/>
          <a:ext cx="0" cy="0"/>
          <a:chOff x="0" y="0"/>
          <a:chExt cx="0" cy="0"/>
        </a:xfrm>
      </p:grpSpPr>
      <p:sp>
        <p:nvSpPr>
          <p:cNvPr id="1049018" name="Picture Placeholder 4"/>
          <p:cNvSpPr>
            <a:spLocks noGrp="1"/>
          </p:cNvSpPr>
          <p:nvPr>
            <p:ph type="pic" sz="quarter" idx="17" hasCustomPrompt="1"/>
          </p:nvPr>
        </p:nvSpPr>
        <p:spPr>
          <a:xfrm>
            <a:off x="1057984" y="2226751"/>
            <a:ext cx="10076033" cy="2511505"/>
          </a:xfrm>
          <a:prstGeom prst="rect">
            <a:avLst/>
          </a:prstGeom>
        </p:spPr>
        <p:txBody>
          <a:bodyPr/>
          <a:p>
            <a:r>
              <a:rPr lang="id-ID" dirty="0"/>
              <a:t>x</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11" name=""/>
        <p:cNvGrpSpPr/>
        <p:nvPr/>
      </p:nvGrpSpPr>
      <p:grpSpPr>
        <a:xfrm>
          <a:off x="0" y="0"/>
          <a:ext cx="0" cy="0"/>
          <a:chOff x="0" y="0"/>
          <a:chExt cx="0" cy="0"/>
        </a:xfrm>
      </p:grpSpPr>
      <p:sp>
        <p:nvSpPr>
          <p:cNvPr id="1049037" name="Picture Placeholder 5"/>
          <p:cNvSpPr>
            <a:spLocks noGrp="1"/>
          </p:cNvSpPr>
          <p:nvPr>
            <p:ph type="pic" sz="quarter" idx="10"/>
          </p:nvPr>
        </p:nvSpPr>
        <p:spPr>
          <a:xfrm>
            <a:off x="0" y="2583317"/>
            <a:ext cx="12192000" cy="3091770"/>
          </a:xfrm>
          <a:prstGeom prst="rect">
            <a:avLst/>
          </a:prstGeom>
        </p:spPr>
        <p:txBody>
          <a:bodyPr/>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27" name=""/>
        <p:cNvGrpSpPr/>
        <p:nvPr/>
      </p:nvGrpSpPr>
      <p:grpSpPr>
        <a:xfrm>
          <a:off x="0" y="0"/>
          <a:ext cx="0" cy="0"/>
          <a:chOff x="0" y="0"/>
          <a:chExt cx="0" cy="0"/>
        </a:xfrm>
      </p:grpSpPr>
      <p:sp>
        <p:nvSpPr>
          <p:cNvPr id="1048581" name="标题 1"/>
          <p:cNvSpPr>
            <a:spLocks noGrp="1"/>
          </p:cNvSpPr>
          <p:nvPr>
            <p:ph type="title"/>
          </p:nvPr>
        </p:nvSpPr>
        <p:spPr/>
        <p:txBody>
          <a:bodyPr/>
          <a:p>
            <a:r>
              <a:rPr lang="zh-CN" altLang="en-US"/>
              <a:t>单击此处编辑母版标题样式</a:t>
            </a:r>
            <a:endParaRPr lang="zh-CN" altLang="en-US"/>
          </a:p>
        </p:txBody>
      </p:sp>
      <p:sp>
        <p:nvSpPr>
          <p:cNvPr id="1048582" name="内容占位符 2"/>
          <p:cNvSpPr>
            <a:spLocks noGrp="1"/>
          </p:cNvSpPr>
          <p:nvPr>
            <p:ph idx="1" hasCustomPrompt="1"/>
          </p:nvPr>
        </p:nvSpPr>
        <p:spPr/>
        <p:txBody>
          <a:bodyPr/>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583" name="日期占位符 3"/>
          <p:cNvSpPr>
            <a:spLocks noGrp="1"/>
          </p:cNvSpPr>
          <p:nvPr>
            <p:ph type="dt" sz="half" idx="10"/>
          </p:nvPr>
        </p:nvSpPr>
        <p:spPr/>
        <p:txBody>
          <a:bodyPr/>
          <a:p>
            <a:fld id="{D61893D6-768A-4391-9F72-2551B38DCEBE}" type="datetimeFigureOut">
              <a:rPr lang="zh-CN" altLang="en-US" smtClean="0"/>
            </a:fld>
            <a:endParaRPr lang="zh-CN" altLang="en-US"/>
          </a:p>
        </p:txBody>
      </p:sp>
      <p:sp>
        <p:nvSpPr>
          <p:cNvPr id="1048584" name="页脚占位符 4"/>
          <p:cNvSpPr>
            <a:spLocks noGrp="1"/>
          </p:cNvSpPr>
          <p:nvPr>
            <p:ph type="ftr" sz="quarter" idx="11"/>
          </p:nvPr>
        </p:nvSpPr>
        <p:spPr/>
        <p:txBody>
          <a:bodyPr/>
          <a:p>
            <a:endParaRPr lang="zh-CN" altLang="en-US"/>
          </a:p>
        </p:txBody>
      </p:sp>
      <p:sp>
        <p:nvSpPr>
          <p:cNvPr id="1048585" name="灯片编号占位符 5"/>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19" name=""/>
        <p:cNvGrpSpPr/>
        <p:nvPr/>
      </p:nvGrpSpPr>
      <p:grpSpPr>
        <a:xfrm>
          <a:off x="0" y="0"/>
          <a:ext cx="0" cy="0"/>
          <a:chOff x="0" y="0"/>
          <a:chExt cx="0" cy="0"/>
        </a:xfrm>
      </p:grpSpPr>
      <p:sp>
        <p:nvSpPr>
          <p:cNvPr id="1049174"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1049175"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049176" name="日期占位符 3"/>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77" name="页脚占位符 4"/>
          <p:cNvSpPr>
            <a:spLocks noGrp="1"/>
          </p:cNvSpPr>
          <p:nvPr>
            <p:ph type="ftr" sz="quarter" idx="11"/>
          </p:nvPr>
        </p:nvSpPr>
        <p:spPr/>
        <p:txBody>
          <a:bodyPr/>
          <a:p>
            <a:endParaRPr lang="zh-CN" altLang="en-US"/>
          </a:p>
        </p:txBody>
      </p:sp>
      <p:sp>
        <p:nvSpPr>
          <p:cNvPr id="1049178" name="灯片编号占位符 5"/>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22" name=""/>
        <p:cNvGrpSpPr/>
        <p:nvPr/>
      </p:nvGrpSpPr>
      <p:grpSpPr>
        <a:xfrm>
          <a:off x="0" y="0"/>
          <a:ext cx="0" cy="0"/>
          <a:chOff x="0" y="0"/>
          <a:chExt cx="0" cy="0"/>
        </a:xfrm>
      </p:grpSpPr>
      <p:sp>
        <p:nvSpPr>
          <p:cNvPr id="1049192" name="标题 1"/>
          <p:cNvSpPr>
            <a:spLocks noGrp="1"/>
          </p:cNvSpPr>
          <p:nvPr>
            <p:ph type="title"/>
          </p:nvPr>
        </p:nvSpPr>
        <p:spPr/>
        <p:txBody>
          <a:bodyPr/>
          <a:p>
            <a:r>
              <a:rPr lang="zh-CN" altLang="en-US"/>
              <a:t>单击此处编辑母版标题样式</a:t>
            </a:r>
            <a:endParaRPr lang="zh-CN" altLang="en-US"/>
          </a:p>
        </p:txBody>
      </p:sp>
      <p:sp>
        <p:nvSpPr>
          <p:cNvPr id="1049193" name="内容占位符 2"/>
          <p:cNvSpPr>
            <a:spLocks noGrp="1"/>
          </p:cNvSpPr>
          <p:nvPr>
            <p:ph sz="half" idx="1" hasCustomPrompt="1"/>
          </p:nvPr>
        </p:nvSpPr>
        <p:spPr>
          <a:xfrm>
            <a:off x="838200" y="1825625"/>
            <a:ext cx="5181600" cy="4351338"/>
          </a:xfrm>
        </p:spPr>
        <p:txBody>
          <a:bodyPr/>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194" name="内容占位符 3"/>
          <p:cNvSpPr>
            <a:spLocks noGrp="1"/>
          </p:cNvSpPr>
          <p:nvPr>
            <p:ph sz="half" idx="2" hasCustomPrompt="1"/>
          </p:nvPr>
        </p:nvSpPr>
        <p:spPr>
          <a:xfrm>
            <a:off x="6172200" y="1825625"/>
            <a:ext cx="5181600" cy="4351338"/>
          </a:xfrm>
        </p:spPr>
        <p:txBody>
          <a:bodyPr/>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195" name="日期占位符 4"/>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96" name="页脚占位符 5"/>
          <p:cNvSpPr>
            <a:spLocks noGrp="1"/>
          </p:cNvSpPr>
          <p:nvPr>
            <p:ph type="ftr" sz="quarter" idx="11"/>
          </p:nvPr>
        </p:nvSpPr>
        <p:spPr/>
        <p:txBody>
          <a:bodyPr/>
          <a:p>
            <a:endParaRPr lang="zh-CN" altLang="en-US"/>
          </a:p>
        </p:txBody>
      </p:sp>
      <p:sp>
        <p:nvSpPr>
          <p:cNvPr id="1049197" name="灯片编号占位符 6"/>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20" name=""/>
        <p:cNvGrpSpPr/>
        <p:nvPr/>
      </p:nvGrpSpPr>
      <p:grpSpPr>
        <a:xfrm>
          <a:off x="0" y="0"/>
          <a:ext cx="0" cy="0"/>
          <a:chOff x="0" y="0"/>
          <a:chExt cx="0" cy="0"/>
        </a:xfrm>
      </p:grpSpPr>
      <p:sp>
        <p:nvSpPr>
          <p:cNvPr id="1049179" name="标题 1"/>
          <p:cNvSpPr>
            <a:spLocks noGrp="1"/>
          </p:cNvSpPr>
          <p:nvPr>
            <p:ph type="title"/>
          </p:nvPr>
        </p:nvSpPr>
        <p:spPr>
          <a:xfrm>
            <a:off x="839788" y="365125"/>
            <a:ext cx="10515600" cy="1325563"/>
          </a:xfrm>
        </p:spPr>
        <p:txBody>
          <a:bodyPr/>
          <a:p>
            <a:r>
              <a:rPr lang="zh-CN" altLang="en-US"/>
              <a:t>单击此处编辑母版标题样式</a:t>
            </a:r>
            <a:endParaRPr lang="zh-CN" altLang="en-US"/>
          </a:p>
        </p:txBody>
      </p:sp>
      <p:sp>
        <p:nvSpPr>
          <p:cNvPr id="1049180"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1049181" name="内容占位符 3"/>
          <p:cNvSpPr>
            <a:spLocks noGrp="1"/>
          </p:cNvSpPr>
          <p:nvPr>
            <p:ph sz="half" idx="2" hasCustomPrompt="1"/>
          </p:nvPr>
        </p:nvSpPr>
        <p:spPr>
          <a:xfrm>
            <a:off x="839788" y="2505075"/>
            <a:ext cx="5157787" cy="3684588"/>
          </a:xfrm>
        </p:spPr>
        <p:txBody>
          <a:bodyPr/>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182"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1049183" name="内容占位符 5"/>
          <p:cNvSpPr>
            <a:spLocks noGrp="1"/>
          </p:cNvSpPr>
          <p:nvPr>
            <p:ph sz="quarter" idx="4" hasCustomPrompt="1"/>
          </p:nvPr>
        </p:nvSpPr>
        <p:spPr>
          <a:xfrm>
            <a:off x="6172200" y="2505075"/>
            <a:ext cx="5183188" cy="3684588"/>
          </a:xfrm>
        </p:spPr>
        <p:txBody>
          <a:bodyPr/>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184" name="日期占位符 6"/>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85" name="页脚占位符 7"/>
          <p:cNvSpPr>
            <a:spLocks noGrp="1"/>
          </p:cNvSpPr>
          <p:nvPr>
            <p:ph type="ftr" sz="quarter" idx="11"/>
          </p:nvPr>
        </p:nvSpPr>
        <p:spPr/>
        <p:txBody>
          <a:bodyPr/>
          <a:p>
            <a:endParaRPr lang="zh-CN" altLang="en-US"/>
          </a:p>
        </p:txBody>
      </p:sp>
      <p:sp>
        <p:nvSpPr>
          <p:cNvPr id="1049186" name="灯片编号占位符 8"/>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16" name=""/>
        <p:cNvGrpSpPr/>
        <p:nvPr/>
      </p:nvGrpSpPr>
      <p:grpSpPr>
        <a:xfrm>
          <a:off x="0" y="0"/>
          <a:ext cx="0" cy="0"/>
          <a:chOff x="0" y="0"/>
          <a:chExt cx="0" cy="0"/>
        </a:xfrm>
      </p:grpSpPr>
      <p:sp>
        <p:nvSpPr>
          <p:cNvPr id="1049159" name="标题 1"/>
          <p:cNvSpPr>
            <a:spLocks noGrp="1"/>
          </p:cNvSpPr>
          <p:nvPr>
            <p:ph type="title"/>
          </p:nvPr>
        </p:nvSpPr>
        <p:spPr/>
        <p:txBody>
          <a:bodyPr/>
          <a:p>
            <a:r>
              <a:rPr lang="zh-CN" altLang="en-US"/>
              <a:t>单击此处编辑母版标题样式</a:t>
            </a:r>
            <a:endParaRPr lang="zh-CN" altLang="en-US"/>
          </a:p>
        </p:txBody>
      </p:sp>
      <p:sp>
        <p:nvSpPr>
          <p:cNvPr id="1049160" name="日期占位符 2"/>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61" name="页脚占位符 3"/>
          <p:cNvSpPr>
            <a:spLocks noGrp="1"/>
          </p:cNvSpPr>
          <p:nvPr>
            <p:ph type="ftr" sz="quarter" idx="11"/>
          </p:nvPr>
        </p:nvSpPr>
        <p:spPr/>
        <p:txBody>
          <a:bodyPr/>
          <a:p>
            <a:endParaRPr lang="zh-CN" altLang="en-US"/>
          </a:p>
        </p:txBody>
      </p:sp>
      <p:sp>
        <p:nvSpPr>
          <p:cNvPr id="1049162" name="灯片编号占位符 4"/>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51" name=""/>
        <p:cNvGrpSpPr/>
        <p:nvPr/>
      </p:nvGrpSpPr>
      <p:grpSpPr>
        <a:xfrm>
          <a:off x="0" y="0"/>
          <a:ext cx="0" cy="0"/>
          <a:chOff x="0" y="0"/>
          <a:chExt cx="0" cy="0"/>
        </a:xfrm>
      </p:grpSpPr>
      <p:sp>
        <p:nvSpPr>
          <p:cNvPr id="1048620" name="日期占位符 1"/>
          <p:cNvSpPr>
            <a:spLocks noGrp="1"/>
          </p:cNvSpPr>
          <p:nvPr>
            <p:ph type="dt" sz="half" idx="10"/>
          </p:nvPr>
        </p:nvSpPr>
        <p:spPr/>
        <p:txBody>
          <a:bodyPr/>
          <a:p>
            <a:fld id="{D61893D6-768A-4391-9F72-2551B38DCEBE}" type="datetimeFigureOut">
              <a:rPr lang="zh-CN" altLang="en-US" smtClean="0"/>
            </a:fld>
            <a:endParaRPr lang="zh-CN" altLang="en-US"/>
          </a:p>
        </p:txBody>
      </p:sp>
      <p:sp>
        <p:nvSpPr>
          <p:cNvPr id="1048621" name="页脚占位符 2"/>
          <p:cNvSpPr>
            <a:spLocks noGrp="1"/>
          </p:cNvSpPr>
          <p:nvPr>
            <p:ph type="ftr" sz="quarter" idx="11"/>
          </p:nvPr>
        </p:nvSpPr>
        <p:spPr/>
        <p:txBody>
          <a:bodyPr/>
          <a:p>
            <a:endParaRPr lang="zh-CN" altLang="en-US"/>
          </a:p>
        </p:txBody>
      </p:sp>
      <p:sp>
        <p:nvSpPr>
          <p:cNvPr id="1048622" name="灯片编号占位符 3"/>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23" name=""/>
        <p:cNvGrpSpPr/>
        <p:nvPr/>
      </p:nvGrpSpPr>
      <p:grpSpPr>
        <a:xfrm>
          <a:off x="0" y="0"/>
          <a:ext cx="0" cy="0"/>
          <a:chOff x="0" y="0"/>
          <a:chExt cx="0" cy="0"/>
        </a:xfrm>
      </p:grpSpPr>
      <p:sp>
        <p:nvSpPr>
          <p:cNvPr id="1049198"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1049199"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9200"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1049201" name="日期占位符 4"/>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202" name="页脚占位符 5"/>
          <p:cNvSpPr>
            <a:spLocks noGrp="1"/>
          </p:cNvSpPr>
          <p:nvPr>
            <p:ph type="ftr" sz="quarter" idx="11"/>
          </p:nvPr>
        </p:nvSpPr>
        <p:spPr/>
        <p:txBody>
          <a:bodyPr/>
          <a:p>
            <a:endParaRPr lang="zh-CN" altLang="en-US"/>
          </a:p>
        </p:txBody>
      </p:sp>
      <p:sp>
        <p:nvSpPr>
          <p:cNvPr id="1049203" name="灯片编号占位符 6"/>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18" name=""/>
        <p:cNvGrpSpPr/>
        <p:nvPr/>
      </p:nvGrpSpPr>
      <p:grpSpPr>
        <a:xfrm>
          <a:off x="0" y="0"/>
          <a:ext cx="0" cy="0"/>
          <a:chOff x="0" y="0"/>
          <a:chExt cx="0" cy="0"/>
        </a:xfrm>
      </p:grpSpPr>
      <p:sp>
        <p:nvSpPr>
          <p:cNvPr id="1049168"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1049169"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9170"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1049171" name="日期占位符 4"/>
          <p:cNvSpPr>
            <a:spLocks noGrp="1"/>
          </p:cNvSpPr>
          <p:nvPr>
            <p:ph type="dt" sz="half" idx="10"/>
          </p:nvPr>
        </p:nvSpPr>
        <p:spPr/>
        <p:txBody>
          <a:bodyPr/>
          <a:p>
            <a:fld id="{D61893D6-768A-4391-9F72-2551B38DCEBE}" type="datetimeFigureOut">
              <a:rPr lang="zh-CN" altLang="en-US" smtClean="0"/>
            </a:fld>
            <a:endParaRPr lang="zh-CN" altLang="en-US"/>
          </a:p>
        </p:txBody>
      </p:sp>
      <p:sp>
        <p:nvSpPr>
          <p:cNvPr id="1049172" name="页脚占位符 5"/>
          <p:cNvSpPr>
            <a:spLocks noGrp="1"/>
          </p:cNvSpPr>
          <p:nvPr>
            <p:ph type="ftr" sz="quarter" idx="11"/>
          </p:nvPr>
        </p:nvSpPr>
        <p:spPr/>
        <p:txBody>
          <a:bodyPr/>
          <a:p>
            <a:endParaRPr lang="zh-CN" altLang="en-US"/>
          </a:p>
        </p:txBody>
      </p:sp>
      <p:sp>
        <p:nvSpPr>
          <p:cNvPr id="1049173" name="灯片编号占位符 6"/>
          <p:cNvSpPr>
            <a:spLocks noGrp="1"/>
          </p:cNvSpPr>
          <p:nvPr>
            <p:ph type="sldNum" sz="quarter" idx="12"/>
          </p:nvPr>
        </p:nvSpPr>
        <p:spPr/>
        <p:txBody>
          <a:bodyPr/>
          <a:p>
            <a:fld id="{0E2B2693-B6A1-446F-86DD-DBA638F5913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r>
              <a:rPr lang="zh-CN" altLang="en-US"/>
              <a:t>单击此处编辑母版标题样式</a:t>
            </a:r>
            <a:endParaRPr lang="zh-CN" altLang="en-US"/>
          </a:p>
        </p:txBody>
      </p:sp>
      <p:sp>
        <p:nvSpPr>
          <p:cNvPr id="1048577"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893D6-768A-4391-9F72-2551B38DCEBE}" type="datetimeFigureOut">
              <a:rPr lang="zh-CN" altLang="en-US" smtClean="0"/>
            </a:fld>
            <a:endParaRPr lang="zh-CN" altLang="en-US"/>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B2693-B6A1-446F-86DD-DBA638F5913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tags" Target="../tags/tag25.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1" Type="http://schemas.openxmlformats.org/officeDocument/2006/relationships/slideLayout" Target="../slideLayouts/slideLayout2.xml"/><Relationship Id="rId10" Type="http://schemas.openxmlformats.org/officeDocument/2006/relationships/tags" Target="../tags/tag10.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5" Type="http://schemas.openxmlformats.org/officeDocument/2006/relationships/slideLayout" Target="../slideLayouts/slideLayout12.xml"/><Relationship Id="rId14" Type="http://schemas.openxmlformats.org/officeDocument/2006/relationships/themeOverride" Target="../theme/themeOverride2.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586" name="椭圆 3"/>
          <p:cNvSpPr/>
          <p:nvPr/>
        </p:nvSpPr>
        <p:spPr>
          <a:xfrm>
            <a:off x="8115300" y="2971800"/>
            <a:ext cx="6381750" cy="638175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587" name="椭圆 4"/>
          <p:cNvSpPr/>
          <p:nvPr/>
        </p:nvSpPr>
        <p:spPr>
          <a:xfrm>
            <a:off x="8115300" y="3657600"/>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588" name="椭圆 5"/>
          <p:cNvSpPr/>
          <p:nvPr/>
        </p:nvSpPr>
        <p:spPr>
          <a:xfrm>
            <a:off x="7017211" y="4114800"/>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accent2">
                  <a:lumMod val="75000"/>
                </a:schemeClr>
              </a:solidFill>
              <a:cs typeface="+mn-ea"/>
              <a:sym typeface="+mn-lt"/>
            </a:endParaRPr>
          </a:p>
        </p:txBody>
      </p:sp>
      <p:sp>
        <p:nvSpPr>
          <p:cNvPr id="1048589" name="椭圆 7"/>
          <p:cNvSpPr/>
          <p:nvPr/>
        </p:nvSpPr>
        <p:spPr>
          <a:xfrm>
            <a:off x="6636211" y="-866779"/>
            <a:ext cx="2390777" cy="239077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28" name="直接连接符 8"/>
          <p:cNvCxnSpPr/>
          <p:nvPr/>
        </p:nvCxnSpPr>
        <p:spPr>
          <a:xfrm flipV="1">
            <a:off x="5543550" y="2152649"/>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590" name="椭圆 6"/>
          <p:cNvSpPr/>
          <p:nvPr/>
        </p:nvSpPr>
        <p:spPr>
          <a:xfrm>
            <a:off x="8162924" y="1952621"/>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29" name="直接连接符 16"/>
          <p:cNvCxnSpPr/>
          <p:nvPr/>
        </p:nvCxnSpPr>
        <p:spPr>
          <a:xfrm flipV="1">
            <a:off x="8839200" y="992571"/>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591" name="文本框 21"/>
          <p:cNvSpPr txBox="1"/>
          <p:nvPr/>
        </p:nvSpPr>
        <p:spPr>
          <a:xfrm>
            <a:off x="643890" y="2771775"/>
            <a:ext cx="8023860" cy="922020"/>
          </a:xfrm>
          <a:prstGeom prst="rect">
            <a:avLst/>
          </a:prstGeom>
          <a:noFill/>
        </p:spPr>
        <p:txBody>
          <a:bodyPr wrap="square" rtlCol="0">
            <a:spAutoFit/>
          </a:bodyPr>
          <a:p>
            <a:r>
              <a:rPr lang="en-US" altLang="zh-CN" sz="5400" b="1" dirty="0">
                <a:solidFill>
                  <a:schemeClr val="accent2">
                    <a:lumMod val="75000"/>
                  </a:schemeClr>
                </a:solidFill>
                <a:latin typeface="方正小标宋_GBK" panose="03000509000000000000" charset="-122"/>
                <a:ea typeface="方正小标宋_GBK" panose="03000509000000000000" charset="-122"/>
                <a:cs typeface="方正小标宋_GBK" panose="03000509000000000000" charset="-122"/>
                <a:sym typeface="+mn-lt"/>
              </a:rPr>
              <a:t>“</a:t>
            </a:r>
            <a:r>
              <a:rPr lang="zh-CN" altLang="en-US" sz="5400" b="1" dirty="0">
                <a:solidFill>
                  <a:schemeClr val="accent2">
                    <a:lumMod val="75000"/>
                  </a:schemeClr>
                </a:solidFill>
                <a:latin typeface="方正小标宋_GBK" panose="03000509000000000000" charset="-122"/>
                <a:ea typeface="方正小标宋_GBK" panose="03000509000000000000" charset="-122"/>
                <a:cs typeface="方正小标宋_GBK" panose="03000509000000000000" charset="-122"/>
                <a:sym typeface="+mn-lt"/>
              </a:rPr>
              <a:t>天山创新团队</a:t>
            </a:r>
            <a:r>
              <a:rPr lang="en-US" altLang="zh-CN" sz="5400" b="1" dirty="0">
                <a:solidFill>
                  <a:schemeClr val="accent2">
                    <a:lumMod val="75000"/>
                  </a:schemeClr>
                </a:solidFill>
                <a:latin typeface="方正小标宋_GBK" panose="03000509000000000000" charset="-122"/>
                <a:ea typeface="方正小标宋_GBK" panose="03000509000000000000" charset="-122"/>
                <a:cs typeface="方正小标宋_GBK" panose="03000509000000000000" charset="-122"/>
                <a:sym typeface="+mn-lt"/>
              </a:rPr>
              <a:t>”</a:t>
            </a:r>
            <a:r>
              <a:rPr lang="zh-CN" altLang="en-US" sz="5400" b="1" dirty="0">
                <a:solidFill>
                  <a:schemeClr val="accent2">
                    <a:lumMod val="75000"/>
                  </a:schemeClr>
                </a:solidFill>
                <a:latin typeface="方正小标宋_GBK" panose="03000509000000000000" charset="-122"/>
                <a:ea typeface="方正小标宋_GBK" panose="03000509000000000000" charset="-122"/>
                <a:cs typeface="方正小标宋_GBK" panose="03000509000000000000" charset="-122"/>
                <a:sym typeface="+mn-lt"/>
              </a:rPr>
              <a:t>计划</a:t>
            </a:r>
            <a:endParaRPr lang="zh-CN" altLang="en-US" sz="5400" b="1" dirty="0">
              <a:solidFill>
                <a:schemeClr val="accent2">
                  <a:lumMod val="75000"/>
                </a:schemeClr>
              </a:solidFill>
              <a:latin typeface="方正小标宋_GBK" panose="03000509000000000000" charset="-122"/>
              <a:ea typeface="方正小标宋_GBK" panose="03000509000000000000" charset="-122"/>
              <a:cs typeface="方正小标宋_GBK" panose="03000509000000000000" charset="-122"/>
              <a:sym typeface="+mn-lt"/>
            </a:endParaRPr>
          </a:p>
        </p:txBody>
      </p:sp>
      <p:sp>
        <p:nvSpPr>
          <p:cNvPr id="1048592" name="矩形 23"/>
          <p:cNvSpPr/>
          <p:nvPr/>
        </p:nvSpPr>
        <p:spPr>
          <a:xfrm>
            <a:off x="194945" y="156210"/>
            <a:ext cx="5742305" cy="645160"/>
          </a:xfrm>
          <a:prstGeom prst="rect">
            <a:avLst/>
          </a:prstGeom>
        </p:spPr>
        <p:txBody>
          <a:bodyPr wrap="square">
            <a:spAutoFit/>
          </a:bodyPr>
          <a:p>
            <a:pPr>
              <a:lnSpc>
                <a:spcPct val="150000"/>
              </a:lnSpc>
            </a:pPr>
            <a:r>
              <a:rPr lang="id-ID" altLang="zh-CN" sz="2400" dirty="0">
                <a:solidFill>
                  <a:schemeClr val="accent2">
                    <a:lumMod val="75000"/>
                  </a:schemeClr>
                </a:solidFill>
                <a:latin typeface="方正小标宋_GBK" panose="03000509000000000000" charset="-122"/>
                <a:ea typeface="方正小标宋_GBK" panose="03000509000000000000" charset="-122"/>
                <a:cs typeface="+mn-ea"/>
                <a:sym typeface="+mn-lt"/>
              </a:rPr>
              <a:t>自治区创新环境（人才、基地）建设专项</a:t>
            </a:r>
            <a:endParaRPr lang="id-ID" altLang="zh-CN" sz="2400"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593" name="矩形: 圆角 24"/>
          <p:cNvSpPr/>
          <p:nvPr/>
        </p:nvSpPr>
        <p:spPr>
          <a:xfrm>
            <a:off x="1806575" y="4211955"/>
            <a:ext cx="3078480" cy="520065"/>
          </a:xfrm>
          <a:prstGeom prst="roundRect">
            <a:avLst>
              <a:gd name="adj" fmla="val 500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x-none" sz="2000" dirty="0">
                <a:solidFill>
                  <a:schemeClr val="bg1"/>
                </a:solidFill>
                <a:latin typeface="方正小标宋_GBK" panose="03000509000000000000" charset="-122"/>
                <a:ea typeface="方正小标宋_GBK" panose="03000509000000000000" charset="-122"/>
                <a:cs typeface="+mn-ea"/>
                <a:sym typeface="+mn-lt"/>
              </a:rPr>
              <a:t>引进智力与人才服务处</a:t>
            </a:r>
            <a:endParaRPr lang="x-none" sz="2000" dirty="0">
              <a:solidFill>
                <a:schemeClr val="bg1"/>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cxnSp>
        <p:nvCxnSpPr>
          <p:cNvPr id="3145745" name="直接连接符 29"/>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767" name="矩形 30"/>
          <p:cNvSpPr/>
          <p:nvPr/>
        </p:nvSpPr>
        <p:spPr>
          <a:xfrm>
            <a:off x="281634" y="326474"/>
            <a:ext cx="4373880" cy="368300"/>
          </a:xfrm>
          <a:prstGeom prst="rect">
            <a:avLst/>
          </a:prstGeom>
        </p:spPr>
        <p:txBody>
          <a:bodyPr wrap="none">
            <a:spAutoFit/>
          </a:bodyPr>
          <a:p>
            <a:pPr algn="l">
              <a:buClrTx/>
              <a:buSzTx/>
              <a:buFontTx/>
            </a:pPr>
            <a:r>
              <a:rPr lang="en-US" altLang="zh-CN" b="1" dirty="0">
                <a:solidFill>
                  <a:schemeClr val="accent2">
                    <a:lumMod val="75000"/>
                  </a:schemeClr>
                </a:solidFill>
                <a:cs typeface="+mn-ea"/>
                <a:sym typeface="+mn-lt"/>
              </a:rPr>
              <a:t>02  </a:t>
            </a:r>
            <a:r>
              <a:rPr lang="x-none" altLang="zh-CN" b="1" dirty="0">
                <a:solidFill>
                  <a:schemeClr val="accent2">
                    <a:lumMod val="75000"/>
                  </a:schemeClr>
                </a:solidFill>
                <a:cs typeface="+mn-ea"/>
                <a:sym typeface="+mn-lt"/>
              </a:rPr>
              <a:t>申报要求</a:t>
            </a:r>
            <a:r>
              <a:rPr lang="en-US" altLang="zh-CN" b="1" dirty="0">
                <a:solidFill>
                  <a:schemeClr val="accent2">
                    <a:lumMod val="75000"/>
                  </a:schemeClr>
                </a:solidFill>
                <a:cs typeface="+mn-ea"/>
                <a:sym typeface="+mn-lt"/>
              </a:rPr>
              <a:t>——</a:t>
            </a:r>
            <a:r>
              <a:rPr lang="x-none" altLang="zh-CN" sz="1600" b="1" dirty="0">
                <a:solidFill>
                  <a:schemeClr val="accent2">
                    <a:lumMod val="75000"/>
                  </a:schemeClr>
                </a:solidFill>
                <a:cs typeface="+mn-ea"/>
                <a:sym typeface="+mn-lt"/>
              </a:rPr>
              <a:t>创新团队负责人及成员构成</a:t>
            </a:r>
            <a:endParaRPr lang="x-none" altLang="zh-CN" sz="1600" b="1" dirty="0">
              <a:solidFill>
                <a:schemeClr val="accent2">
                  <a:lumMod val="75000"/>
                </a:schemeClr>
              </a:solidFill>
              <a:cs typeface="+mn-ea"/>
              <a:sym typeface="+mn-lt"/>
            </a:endParaRPr>
          </a:p>
        </p:txBody>
      </p:sp>
      <p:grpSp>
        <p:nvGrpSpPr>
          <p:cNvPr id="10" name="组合 9"/>
          <p:cNvGrpSpPr/>
          <p:nvPr/>
        </p:nvGrpSpPr>
        <p:grpSpPr>
          <a:xfrm>
            <a:off x="2136775" y="843280"/>
            <a:ext cx="9808845" cy="2399665"/>
            <a:chOff x="3365" y="1328"/>
            <a:chExt cx="15447" cy="3779"/>
          </a:xfrm>
        </p:grpSpPr>
        <p:sp>
          <p:nvSpPr>
            <p:cNvPr id="1048763" name="Circle"/>
            <p:cNvSpPr/>
            <p:nvPr/>
          </p:nvSpPr>
          <p:spPr>
            <a:xfrm>
              <a:off x="9070" y="3400"/>
              <a:ext cx="230" cy="230"/>
            </a:xfrm>
            <a:prstGeom prst="ellipse">
              <a:avLst/>
            </a:prstGeom>
            <a:solidFill>
              <a:schemeClr val="accent2">
                <a:lumMod val="75000"/>
              </a:schemeClr>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nvGrpSpPr>
            <p:cNvPr id="9" name="组合 8"/>
            <p:cNvGrpSpPr/>
            <p:nvPr/>
          </p:nvGrpSpPr>
          <p:grpSpPr>
            <a:xfrm>
              <a:off x="3365" y="1328"/>
              <a:ext cx="15447" cy="3779"/>
              <a:chOff x="3365" y="1328"/>
              <a:chExt cx="15447" cy="3779"/>
            </a:xfrm>
          </p:grpSpPr>
          <p:sp>
            <p:nvSpPr>
              <p:cNvPr id="1048757" name="Shape"/>
              <p:cNvSpPr/>
              <p:nvPr/>
            </p:nvSpPr>
            <p:spPr>
              <a:xfrm>
                <a:off x="3365" y="2141"/>
                <a:ext cx="3030" cy="248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21600"/>
                    </a:lnTo>
                    <a:lnTo>
                      <a:pt x="21600" y="21600"/>
                    </a:lnTo>
                    <a:cubicBezTo>
                      <a:pt x="21600" y="21600"/>
                      <a:pt x="10800" y="0"/>
                      <a:pt x="10800" y="0"/>
                    </a:cubicBezTo>
                    <a:close/>
                  </a:path>
                </a:pathLst>
              </a:custGeom>
              <a:solidFill>
                <a:schemeClr val="accent2">
                  <a:lumMod val="75000"/>
                </a:schemeClr>
              </a:solidFill>
              <a:ln w="12700">
                <a:miter lim="400000"/>
              </a:ln>
            </p:spPr>
            <p:txBody>
              <a:bodyPr lIns="19050" tIns="19050" rIns="19050" bIns="19050" anchor="ctr"/>
              <a:p>
                <a:pPr defTabSz="228600">
                  <a:defRPr sz="3000">
                    <a:solidFill>
                      <a:srgbClr val="FFFFFF"/>
                    </a:solidFill>
                    <a:effectLst>
                      <a:outerShdw blurRad="38100" dist="12700" dir="5400000" rotWithShape="0">
                        <a:srgbClr val="000000">
                          <a:alpha val="50000"/>
                        </a:srgbClr>
                      </a:outerShdw>
                    </a:effectLst>
                  </a:defRPr>
                </a:pPr>
                <a:endParaRPr sz="1500" dirty="0">
                  <a:cs typeface="+mn-ea"/>
                  <a:sym typeface="+mn-lt"/>
                </a:endParaRPr>
              </a:p>
            </p:txBody>
          </p:sp>
          <p:sp>
            <p:nvSpPr>
              <p:cNvPr id="1048759" name="Line"/>
              <p:cNvSpPr/>
              <p:nvPr/>
            </p:nvSpPr>
            <p:spPr>
              <a:xfrm flipH="1" flipV="1">
                <a:off x="5192" y="3514"/>
                <a:ext cx="3878" cy="1"/>
              </a:xfrm>
              <a:prstGeom prst="line">
                <a:avLst/>
              </a:prstGeom>
              <a:solidFill>
                <a:srgbClr val="67747D"/>
              </a:solidFill>
              <a:ln w="12700">
                <a:solidFill>
                  <a:schemeClr val="accent1"/>
                </a:solidFill>
                <a:custDash>
                  <a:ds d="200000" sp="200000"/>
                </a:custDash>
                <a:miter lim="400000"/>
              </a:ln>
            </p:spPr>
            <p:txBody>
              <a:bodyPr lIns="25400" tIns="25400" rIns="25400" bIns="25400" anchor="ctr"/>
              <a:p>
                <a:pPr defTabSz="228600">
                  <a:defRPr sz="1200">
                    <a:latin typeface="Helvetica"/>
                    <a:ea typeface="Helvetica"/>
                    <a:cs typeface="Helvetica"/>
                    <a:sym typeface="Helvetica"/>
                  </a:defRPr>
                </a:pPr>
                <a:endParaRPr sz="600" dirty="0">
                  <a:cs typeface="+mn-ea"/>
                  <a:sym typeface="+mn-lt"/>
                </a:endParaRPr>
              </a:p>
            </p:txBody>
          </p:sp>
          <p:sp>
            <p:nvSpPr>
              <p:cNvPr id="1048768" name="矩形 31"/>
              <p:cNvSpPr/>
              <p:nvPr/>
            </p:nvSpPr>
            <p:spPr>
              <a:xfrm>
                <a:off x="9289" y="1328"/>
                <a:ext cx="9523" cy="3779"/>
              </a:xfrm>
              <a:prstGeom prst="rect">
                <a:avLst/>
              </a:prstGeom>
            </p:spPr>
            <p:txBody>
              <a:bodyPr wrap="square">
                <a:spAutoFit/>
              </a:bodyPr>
              <a:p>
                <a:pPr marL="342900" indent="-342900" fontAlgn="auto">
                  <a:lnSpc>
                    <a:spcPts val="2000"/>
                  </a:lnSpc>
                  <a:buFont typeface="Wingdings" panose="05000000000000000000" charset="0"/>
                  <a:buChar char="Ø"/>
                </a:pP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申报单位</a:t>
                </a:r>
                <a:r>
                  <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在编人员或全职聘用人员</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en-US"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2024</a:t>
                </a:r>
                <a:r>
                  <a:rPr lang="zh-CN" altLang="en-US"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年</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1月1日未满</a:t>
                </a:r>
                <a:r>
                  <a:rPr lang="en-US" altLang="x-none"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45</a:t>
                </a:r>
                <a:r>
                  <a:rPr lang="x-none" altLang="zh-CN"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周岁</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x-none" altLang="zh-CN"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高级</a:t>
                </a:r>
                <a:r>
                  <a:rPr lang="zh-CN" altLang="x-none"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专业技术职务或硕士学位</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a:t>
                </a:r>
                <a:r>
                  <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高新技术</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企业可适当放宽）</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具有主持自治区及以上科研项目的经历（自然科学基金面上项目、青年科学基金除外）</a:t>
                </a:r>
                <a:endParaRPr lang="x-none" altLang="zh-CN"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较强的</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科研领军才能、团队组织管理能力</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indent="0" fontAlgn="auto">
                  <a:lnSpc>
                    <a:spcPts val="2000"/>
                  </a:lnSpc>
                  <a:buFont typeface="Wingdings" panose="05000000000000000000" charset="0"/>
                  <a:buNone/>
                </a:pPr>
                <a:r>
                  <a:rPr lang="x-none" altLang="zh-CN" sz="1400"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a:t>
                </a:r>
                <a:r>
                  <a:rPr lang="en-US" altLang="x-none" sz="1400"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 </a:t>
                </a:r>
                <a:r>
                  <a:rPr lang="x-none" altLang="zh-CN" sz="1400"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国家或自治区重大人才计划引进人员，达到最低合同年限</a:t>
                </a:r>
                <a:r>
                  <a:rPr lang="zh-CN" altLang="x-none" sz="1400"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a:t>
                </a:r>
                <a:r>
                  <a:rPr lang="zh-CN" altLang="x-none" sz="14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援疆专业技术人员，服务期须达到项目规定的最低合同年限</a:t>
                </a:r>
                <a:endParaRPr lang="zh-CN" altLang="x-none" sz="14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p:txBody>
          </p:sp>
          <p:sp>
            <p:nvSpPr>
              <p:cNvPr id="1048776" name="文本框 2"/>
              <p:cNvSpPr txBox="1"/>
              <p:nvPr/>
            </p:nvSpPr>
            <p:spPr>
              <a:xfrm>
                <a:off x="3631" y="3494"/>
                <a:ext cx="2498" cy="725"/>
              </a:xfrm>
              <a:prstGeom prst="rect">
                <a:avLst/>
              </a:prstGeom>
              <a:noFill/>
            </p:spPr>
            <p:txBody>
              <a:bodyPr wrap="square" rtlCol="0">
                <a:spAutoFit/>
              </a:bodyPr>
              <a:p>
                <a:pPr algn="ctr"/>
                <a:r>
                  <a:rPr lang="x-none" altLang="zh-CN" sz="2400" b="1" dirty="0">
                    <a:solidFill>
                      <a:schemeClr val="bg1"/>
                    </a:solidFill>
                    <a:latin typeface="文泉驿微米黑" panose="020B0606030804020204" charset="-122"/>
                    <a:ea typeface="文泉驿微米黑" panose="020B0606030804020204" charset="-122"/>
                    <a:cs typeface="+mn-ea"/>
                    <a:sym typeface="+mn-lt"/>
                  </a:rPr>
                  <a:t>负责人</a:t>
                </a:r>
                <a:endParaRPr lang="x-none" altLang="zh-CN" sz="2400" b="1" dirty="0">
                  <a:solidFill>
                    <a:schemeClr val="bg1"/>
                  </a:solidFill>
                  <a:latin typeface="文泉驿微米黑" panose="020B0606030804020204" charset="-122"/>
                  <a:ea typeface="文泉驿微米黑" panose="020B0606030804020204" charset="-122"/>
                  <a:cs typeface="+mn-ea"/>
                  <a:sym typeface="+mn-lt"/>
                </a:endParaRPr>
              </a:p>
            </p:txBody>
          </p:sp>
        </p:grpSp>
      </p:grpSp>
      <p:grpSp>
        <p:nvGrpSpPr>
          <p:cNvPr id="12" name="组合 11"/>
          <p:cNvGrpSpPr/>
          <p:nvPr/>
        </p:nvGrpSpPr>
        <p:grpSpPr>
          <a:xfrm>
            <a:off x="1284605" y="3031490"/>
            <a:ext cx="10877550" cy="2102485"/>
            <a:chOff x="1978" y="4774"/>
            <a:chExt cx="17130" cy="3311"/>
          </a:xfrm>
        </p:grpSpPr>
        <p:sp>
          <p:nvSpPr>
            <p:cNvPr id="1048758" name="Shape"/>
            <p:cNvSpPr/>
            <p:nvPr/>
          </p:nvSpPr>
          <p:spPr>
            <a:xfrm>
              <a:off x="1978" y="4774"/>
              <a:ext cx="5804" cy="204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6678" y="0"/>
                  </a:lnTo>
                  <a:lnTo>
                    <a:pt x="4921" y="0"/>
                  </a:lnTo>
                  <a:lnTo>
                    <a:pt x="0" y="21600"/>
                  </a:lnTo>
                  <a:cubicBezTo>
                    <a:pt x="0" y="21600"/>
                    <a:pt x="21600" y="21600"/>
                    <a:pt x="21600" y="21600"/>
                  </a:cubicBezTo>
                  <a:close/>
                </a:path>
              </a:pathLst>
            </a:custGeom>
            <a:solidFill>
              <a:schemeClr val="accent2">
                <a:lumMod val="75000"/>
              </a:schemeClr>
            </a:solidFill>
            <a:ln w="12700">
              <a:miter lim="400000"/>
            </a:ln>
          </p:spPr>
          <p:txBody>
            <a:bodyPr lIns="19050" tIns="19050" rIns="19050" bIns="19050" anchor="ctr"/>
            <a:p>
              <a:pPr defTabSz="228600">
                <a:defRPr sz="3000">
                  <a:solidFill>
                    <a:srgbClr val="323C40"/>
                  </a:solidFill>
                  <a:effectLst>
                    <a:outerShdw blurRad="38100" dist="12700" dir="5400000" rotWithShape="0">
                      <a:srgbClr val="000000">
                        <a:alpha val="50000"/>
                      </a:srgbClr>
                    </a:outerShdw>
                  </a:effectLst>
                </a:defRPr>
              </a:pPr>
              <a:endParaRPr sz="1500" dirty="0">
                <a:cs typeface="+mn-ea"/>
                <a:sym typeface="+mn-lt"/>
              </a:endParaRPr>
            </a:p>
          </p:txBody>
        </p:sp>
        <p:sp>
          <p:nvSpPr>
            <p:cNvPr id="1048760" name="Line"/>
            <p:cNvSpPr/>
            <p:nvPr/>
          </p:nvSpPr>
          <p:spPr>
            <a:xfrm flipH="1">
              <a:off x="5577" y="5721"/>
              <a:ext cx="3601" cy="0"/>
            </a:xfrm>
            <a:prstGeom prst="line">
              <a:avLst/>
            </a:prstGeom>
            <a:solidFill>
              <a:srgbClr val="67747D"/>
            </a:solidFill>
            <a:ln w="12700">
              <a:solidFill>
                <a:schemeClr val="accent1"/>
              </a:solidFill>
              <a:custDash>
                <a:ds d="200000" sp="200000"/>
              </a:custDash>
              <a:miter lim="400000"/>
            </a:ln>
          </p:spPr>
          <p:txBody>
            <a:bodyPr lIns="25400" tIns="25400" rIns="25400" bIns="25400" anchor="ctr"/>
            <a:p>
              <a:pPr defTabSz="228600">
                <a:defRPr sz="1200">
                  <a:latin typeface="Helvetica"/>
                  <a:ea typeface="Helvetica"/>
                  <a:cs typeface="Helvetica"/>
                  <a:sym typeface="Helvetica"/>
                </a:defRPr>
              </a:pPr>
              <a:endParaRPr sz="600" dirty="0">
                <a:cs typeface="+mn-ea"/>
                <a:sym typeface="+mn-lt"/>
              </a:endParaRPr>
            </a:p>
          </p:txBody>
        </p:sp>
        <p:sp>
          <p:nvSpPr>
            <p:cNvPr id="1048764" name="Circle"/>
            <p:cNvSpPr/>
            <p:nvPr/>
          </p:nvSpPr>
          <p:spPr>
            <a:xfrm>
              <a:off x="9106" y="5617"/>
              <a:ext cx="230" cy="230"/>
            </a:xfrm>
            <a:prstGeom prst="ellipse">
              <a:avLst/>
            </a:prstGeom>
            <a:solidFill>
              <a:schemeClr val="accent2">
                <a:lumMod val="75000"/>
              </a:schemeClr>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sp>
          <p:nvSpPr>
            <p:cNvPr id="1048777" name="文本框 40"/>
            <p:cNvSpPr txBox="1"/>
            <p:nvPr/>
          </p:nvSpPr>
          <p:spPr>
            <a:xfrm>
              <a:off x="3586" y="5522"/>
              <a:ext cx="2498" cy="725"/>
            </a:xfrm>
            <a:prstGeom prst="rect">
              <a:avLst/>
            </a:prstGeom>
            <a:noFill/>
          </p:spPr>
          <p:txBody>
            <a:bodyPr wrap="square" rtlCol="0">
              <a:spAutoFit/>
            </a:bodyPr>
            <a:p>
              <a:pPr lvl="0" algn="ctr">
                <a:buClrTx/>
                <a:buSzTx/>
                <a:buFontTx/>
              </a:pPr>
              <a:r>
                <a:rPr lang="x-none" altLang="zh-CN" sz="2400" b="1" dirty="0">
                  <a:solidFill>
                    <a:schemeClr val="bg1"/>
                  </a:solidFill>
                  <a:latin typeface="文泉驿微米黑" panose="020B0606030804020204" charset="-122"/>
                  <a:ea typeface="文泉驿微米黑" panose="020B0606030804020204" charset="-122"/>
                  <a:cs typeface="+mn-ea"/>
                  <a:sym typeface="+mn-lt"/>
                </a:rPr>
                <a:t>核心成员</a:t>
              </a:r>
              <a:endParaRPr lang="x-none" altLang="zh-CN" sz="2400" b="1" dirty="0">
                <a:solidFill>
                  <a:schemeClr val="bg1"/>
                </a:solidFill>
                <a:latin typeface="文泉驿微米黑" panose="020B0606030804020204" charset="-122"/>
                <a:ea typeface="文泉驿微米黑" panose="020B0606030804020204" charset="-122"/>
                <a:cs typeface="+mn-ea"/>
                <a:sym typeface="+mn-lt"/>
              </a:endParaRPr>
            </a:p>
          </p:txBody>
        </p:sp>
        <p:sp>
          <p:nvSpPr>
            <p:cNvPr id="2" name="矩形 31"/>
            <p:cNvSpPr/>
            <p:nvPr/>
          </p:nvSpPr>
          <p:spPr>
            <a:xfrm>
              <a:off x="9215" y="5114"/>
              <a:ext cx="9893" cy="2971"/>
            </a:xfrm>
            <a:prstGeom prst="rect">
              <a:avLst/>
            </a:prstGeom>
          </p:spPr>
          <p:txBody>
            <a:bodyPr wrap="square">
              <a:spAutoFit/>
            </a:bodyPr>
            <a:p>
              <a:pPr marL="342900" indent="-342900" fontAlgn="auto">
                <a:lnSpc>
                  <a:spcPts val="2000"/>
                </a:lnSpc>
                <a:buFont typeface="Wingdings" panose="05000000000000000000" charset="0"/>
                <a:buChar char="Ø"/>
              </a:pPr>
              <a:r>
                <a:rPr lang="zh-CN" altLang="x-none"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中级专业技术职务或本科学位</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a:t>
              </a:r>
              <a:r>
                <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高新技术</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企业可适当放宽）</a:t>
              </a:r>
              <a:endParaRPr lang="en-US"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en-US"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2024</a:t>
              </a:r>
              <a:r>
                <a:rPr lang="zh-CN" altLang="en-US"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年</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1月1日未满</a:t>
              </a:r>
              <a:r>
                <a:rPr lang="en-US"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40</a:t>
              </a:r>
              <a:r>
                <a:rPr lang="x-none" altLang="zh-CN"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周岁</a:t>
              </a:r>
              <a:r>
                <a:rPr lang="zh-CN" altLang="x-none"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a:t>
              </a:r>
              <a:r>
                <a:rPr lang="en-US"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3</a:t>
              </a:r>
              <a:r>
                <a:rPr lang="zh-CN" altLang="en-US"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a:t>
              </a:r>
              <a:r>
                <a:rPr lang="x-none" altLang="zh-CN"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10名</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具有参与自治区及以上科研项目的经历</a:t>
              </a:r>
              <a:endParaRPr lang="zh-CN" altLang="x-none"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核心成员中申报单位人员数量不低于核心成员总人数的</a:t>
              </a:r>
              <a:r>
                <a:rPr lang="en-US"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60%</a:t>
              </a:r>
              <a:endParaRPr lang="en-US"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zh-CN" altLang="en-US"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每个支持周期，核心成员仅允许参与一个创新团队</a:t>
              </a:r>
              <a:endParaRPr lang="en-US"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000"/>
                </a:lnSpc>
                <a:buFont typeface="Wingdings" panose="05000000000000000000" charset="0"/>
                <a:buChar char="Ø"/>
              </a:pP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核心成员非申报单位职工，签订合同，覆盖执行期</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13" name="组合 12"/>
          <p:cNvGrpSpPr/>
          <p:nvPr/>
        </p:nvGrpSpPr>
        <p:grpSpPr>
          <a:xfrm>
            <a:off x="454660" y="4451985"/>
            <a:ext cx="11678920" cy="1405890"/>
            <a:chOff x="716" y="7011"/>
            <a:chExt cx="18392" cy="2214"/>
          </a:xfrm>
        </p:grpSpPr>
        <p:sp>
          <p:nvSpPr>
            <p:cNvPr id="1048755" name="Shape"/>
            <p:cNvSpPr/>
            <p:nvPr/>
          </p:nvSpPr>
          <p:spPr>
            <a:xfrm>
              <a:off x="716" y="7011"/>
              <a:ext cx="8354" cy="206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586" y="0"/>
                  </a:lnTo>
                  <a:lnTo>
                    <a:pt x="3014" y="0"/>
                  </a:lnTo>
                  <a:lnTo>
                    <a:pt x="0" y="21600"/>
                  </a:lnTo>
                  <a:cubicBezTo>
                    <a:pt x="0" y="21600"/>
                    <a:pt x="21600" y="21600"/>
                    <a:pt x="21600" y="21600"/>
                  </a:cubicBezTo>
                  <a:close/>
                </a:path>
              </a:pathLst>
            </a:custGeom>
            <a:solidFill>
              <a:schemeClr val="accent2">
                <a:lumMod val="75000"/>
              </a:schemeClr>
            </a:solidFill>
            <a:ln w="12700">
              <a:miter lim="400000"/>
            </a:ln>
          </p:spPr>
          <p:txBody>
            <a:bodyPr lIns="19050" tIns="19050" rIns="19050" bIns="19050" anchor="ctr"/>
            <a:p>
              <a:pPr defTabSz="228600">
                <a:defRPr sz="3000">
                  <a:solidFill>
                    <a:srgbClr val="323C40"/>
                  </a:solidFill>
                  <a:effectLst>
                    <a:outerShdw blurRad="38100" dist="12700" dir="5400000" rotWithShape="0">
                      <a:srgbClr val="000000">
                        <a:alpha val="50000"/>
                      </a:srgbClr>
                    </a:outerShdw>
                  </a:effectLst>
                </a:defRPr>
              </a:pPr>
              <a:endParaRPr sz="1500" dirty="0">
                <a:cs typeface="+mn-ea"/>
                <a:sym typeface="+mn-lt"/>
              </a:endParaRPr>
            </a:p>
          </p:txBody>
        </p:sp>
        <p:sp>
          <p:nvSpPr>
            <p:cNvPr id="1" name="文本框 40"/>
            <p:cNvSpPr txBox="1"/>
            <p:nvPr/>
          </p:nvSpPr>
          <p:spPr>
            <a:xfrm>
              <a:off x="3631" y="7609"/>
              <a:ext cx="2498" cy="725"/>
            </a:xfrm>
            <a:prstGeom prst="rect">
              <a:avLst/>
            </a:prstGeom>
            <a:noFill/>
          </p:spPr>
          <p:txBody>
            <a:bodyPr wrap="square" rtlCol="0">
              <a:spAutoFit/>
            </a:bodyPr>
            <a:p>
              <a:pPr lvl="0" algn="ctr">
                <a:buClrTx/>
                <a:buSzTx/>
                <a:buFontTx/>
              </a:pPr>
              <a:r>
                <a:rPr lang="zh-CN" altLang="x-none" sz="2400" b="1" dirty="0">
                  <a:solidFill>
                    <a:schemeClr val="bg1"/>
                  </a:solidFill>
                  <a:latin typeface="文泉驿微米黑" panose="020B0606030804020204" charset="-122"/>
                  <a:ea typeface="文泉驿微米黑" panose="020B0606030804020204" charset="-122"/>
                  <a:cs typeface="+mn-ea"/>
                  <a:sym typeface="+mn-lt"/>
                </a:rPr>
                <a:t>一般</a:t>
              </a:r>
              <a:r>
                <a:rPr lang="x-none" altLang="zh-CN" sz="2400" b="1" dirty="0">
                  <a:solidFill>
                    <a:schemeClr val="bg1"/>
                  </a:solidFill>
                  <a:latin typeface="文泉驿微米黑" panose="020B0606030804020204" charset="-122"/>
                  <a:ea typeface="文泉驿微米黑" panose="020B0606030804020204" charset="-122"/>
                  <a:cs typeface="+mn-ea"/>
                  <a:sym typeface="+mn-lt"/>
                </a:rPr>
                <a:t>成员</a:t>
              </a:r>
              <a:endParaRPr lang="x-none" altLang="zh-CN" sz="2400" b="1" dirty="0">
                <a:solidFill>
                  <a:schemeClr val="bg1"/>
                </a:solidFill>
                <a:latin typeface="文泉驿微米黑" panose="020B0606030804020204" charset="-122"/>
                <a:ea typeface="文泉驿微米黑" panose="020B0606030804020204" charset="-122"/>
                <a:cs typeface="+mn-ea"/>
                <a:sym typeface="+mn-lt"/>
              </a:endParaRPr>
            </a:p>
          </p:txBody>
        </p:sp>
        <p:sp>
          <p:nvSpPr>
            <p:cNvPr id="3" name="Line"/>
            <p:cNvSpPr/>
            <p:nvPr/>
          </p:nvSpPr>
          <p:spPr>
            <a:xfrm flipH="1">
              <a:off x="5687" y="8201"/>
              <a:ext cx="3601" cy="0"/>
            </a:xfrm>
            <a:prstGeom prst="line">
              <a:avLst/>
            </a:prstGeom>
            <a:solidFill>
              <a:srgbClr val="67747D"/>
            </a:solidFill>
            <a:ln w="12700">
              <a:solidFill>
                <a:schemeClr val="accent1"/>
              </a:solidFill>
              <a:custDash>
                <a:ds d="200000" sp="200000"/>
              </a:custDash>
              <a:miter lim="400000"/>
            </a:ln>
          </p:spPr>
          <p:txBody>
            <a:bodyPr lIns="25400" tIns="25400" rIns="25400" bIns="25400" anchor="ctr"/>
            <a:p>
              <a:pPr defTabSz="228600">
                <a:defRPr sz="1200">
                  <a:latin typeface="Helvetica"/>
                  <a:ea typeface="Helvetica"/>
                  <a:cs typeface="Helvetica"/>
                  <a:sym typeface="Helvetica"/>
                </a:defRPr>
              </a:pPr>
              <a:endParaRPr sz="600" dirty="0">
                <a:cs typeface="+mn-ea"/>
                <a:sym typeface="+mn-lt"/>
              </a:endParaRPr>
            </a:p>
          </p:txBody>
        </p:sp>
        <p:sp>
          <p:nvSpPr>
            <p:cNvPr id="4" name="Circle"/>
            <p:cNvSpPr/>
            <p:nvPr/>
          </p:nvSpPr>
          <p:spPr>
            <a:xfrm>
              <a:off x="9216" y="8097"/>
              <a:ext cx="230" cy="230"/>
            </a:xfrm>
            <a:prstGeom prst="ellipse">
              <a:avLst/>
            </a:prstGeom>
            <a:solidFill>
              <a:schemeClr val="accent2">
                <a:lumMod val="75000"/>
              </a:schemeClr>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sp>
          <p:nvSpPr>
            <p:cNvPr id="5" name="矩形 31"/>
            <p:cNvSpPr/>
            <p:nvPr/>
          </p:nvSpPr>
          <p:spPr>
            <a:xfrm>
              <a:off x="9288" y="7951"/>
              <a:ext cx="9820" cy="1274"/>
            </a:xfrm>
            <a:prstGeom prst="rect">
              <a:avLst/>
            </a:prstGeom>
          </p:spPr>
          <p:txBody>
            <a:bodyPr wrap="square">
              <a:spAutoFit/>
            </a:bodyPr>
            <a:p>
              <a:pPr marL="342900" indent="-342900" fontAlgn="auto">
                <a:lnSpc>
                  <a:spcPts val="2800"/>
                </a:lnSpc>
                <a:buFont typeface="Wingdings" panose="05000000000000000000" charset="0"/>
                <a:buChar char="Ø"/>
              </a:pPr>
              <a:r>
                <a:rPr lang="en-US"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2024</a:t>
              </a:r>
              <a:r>
                <a:rPr lang="zh-CN" altLang="en-US"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年</a:t>
              </a: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1月1日未满</a:t>
              </a:r>
              <a:r>
                <a:rPr lang="en-US" altLang="x-none"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35</a:t>
              </a:r>
              <a:r>
                <a:rPr lang="x-none" altLang="zh-CN" b="1"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周岁</a:t>
              </a:r>
              <a:endPar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800"/>
                </a:lnSpc>
                <a:buFont typeface="Wingdings" panose="05000000000000000000" charset="0"/>
                <a:buChar char="Ø"/>
              </a:pPr>
              <a:r>
                <a:rPr lang="x-none" altLang="zh-CN"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成员数额依据项目实际情况确定</a:t>
              </a:r>
              <a:r>
                <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rPr>
                <a:t>，但是要兼顾总数规定</a:t>
              </a:r>
              <a:endParaRPr lang="zh-CN" altLang="x-none" dirty="0">
                <a:solidFill>
                  <a:schemeClr val="tx1">
                    <a:lumMod val="65000"/>
                    <a:lumOff val="3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8" name="组合 7"/>
          <p:cNvGrpSpPr/>
          <p:nvPr/>
        </p:nvGrpSpPr>
        <p:grpSpPr>
          <a:xfrm>
            <a:off x="454660" y="5962650"/>
            <a:ext cx="11370945" cy="770890"/>
            <a:chOff x="716" y="9424"/>
            <a:chExt cx="17907" cy="1214"/>
          </a:xfrm>
        </p:grpSpPr>
        <p:sp>
          <p:nvSpPr>
            <p:cNvPr id="6" name="圆角矩形 5"/>
            <p:cNvSpPr/>
            <p:nvPr/>
          </p:nvSpPr>
          <p:spPr>
            <a:xfrm>
              <a:off x="716" y="9424"/>
              <a:ext cx="17907" cy="1106"/>
            </a:xfrm>
            <a:prstGeom prst="roundRect">
              <a:avLst/>
            </a:prstGeom>
            <a:noFill/>
            <a:ln w="22225" cmpd="thickThi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600">
                <a:solidFill>
                  <a:schemeClr val="bg2">
                    <a:lumMod val="25000"/>
                  </a:schemeClr>
                </a:solidFill>
                <a:latin typeface="文泉驿微米黑" panose="020B0606030804020204" charset="-122"/>
                <a:ea typeface="文泉驿微米黑" panose="020B0606030804020204" charset="-122"/>
              </a:endParaRPr>
            </a:p>
          </p:txBody>
        </p:sp>
        <p:sp>
          <p:nvSpPr>
            <p:cNvPr id="7" name="文本框 6"/>
            <p:cNvSpPr txBox="1"/>
            <p:nvPr/>
          </p:nvSpPr>
          <p:spPr>
            <a:xfrm>
              <a:off x="846" y="9546"/>
              <a:ext cx="17647" cy="1092"/>
            </a:xfrm>
            <a:prstGeom prst="rect">
              <a:avLst/>
            </a:prstGeom>
            <a:noFill/>
          </p:spPr>
          <p:txBody>
            <a:bodyPr wrap="square" rtlCol="0">
              <a:noAutofit/>
            </a:bodyPr>
            <a:p>
              <a:r>
                <a:rPr lang="x-none" altLang="zh-CN">
                  <a:solidFill>
                    <a:schemeClr val="bg2">
                      <a:lumMod val="25000"/>
                    </a:schemeClr>
                  </a:solidFill>
                  <a:latin typeface="文泉驿微米黑" panose="020B0606030804020204" charset="-122"/>
                  <a:ea typeface="文泉驿微米黑" panose="020B0606030804020204" charset="-122"/>
                </a:rPr>
                <a:t>要求：</a:t>
              </a:r>
              <a:r>
                <a:rPr lang="x-none" altLang="zh-CN" b="1" dirty="0" smtClean="0">
                  <a:solidFill>
                    <a:schemeClr val="accent3"/>
                  </a:solidFill>
                  <a:latin typeface="文泉驿微米黑" panose="020B0606030804020204" charset="-122"/>
                  <a:ea typeface="文泉驿微米黑" panose="020B0606030804020204" charset="-122"/>
                  <a:sym typeface="+mn-ea"/>
                </a:rPr>
                <a:t>团队整体成员数量不超过20</a:t>
              </a:r>
              <a:r>
                <a:rPr lang="zh-CN" altLang="x-none" b="1" dirty="0" smtClean="0">
                  <a:solidFill>
                    <a:schemeClr val="accent3"/>
                  </a:solidFill>
                  <a:latin typeface="文泉驿微米黑" panose="020B0606030804020204" charset="-122"/>
                  <a:ea typeface="文泉驿微米黑" panose="020B0606030804020204" charset="-122"/>
                  <a:sym typeface="+mn-ea"/>
                </a:rPr>
                <a:t>名，</a:t>
              </a:r>
              <a:r>
                <a:rPr lang="x-none" altLang="zh-CN">
                  <a:solidFill>
                    <a:schemeClr val="bg2">
                      <a:lumMod val="25000"/>
                    </a:schemeClr>
                  </a:solidFill>
                  <a:latin typeface="文泉驿微米黑" panose="020B0606030804020204" charset="-122"/>
                  <a:ea typeface="文泉驿微米黑" panose="020B0606030804020204" charset="-122"/>
                </a:rPr>
                <a:t>结构稳定、专业合理，成员具有关联性和互补性，可联合高校、科研院所、企业，共同组建团队</a:t>
              </a:r>
              <a:endParaRPr lang="x-none" altLang="zh-CN">
                <a:solidFill>
                  <a:schemeClr val="bg2">
                    <a:lumMod val="25000"/>
                  </a:schemeClr>
                </a:solidFill>
                <a:latin typeface="文泉驿微米黑" panose="020B0606030804020204" charset="-122"/>
                <a:ea typeface="文泉驿微米黑" panose="020B0606030804020204" charset="-122"/>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838" name="椭圆 4"/>
          <p:cNvSpPr/>
          <p:nvPr/>
        </p:nvSpPr>
        <p:spPr>
          <a:xfrm>
            <a:off x="-3336925" y="-532493"/>
            <a:ext cx="6381750" cy="63817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839" name="椭圆 5"/>
          <p:cNvSpPr/>
          <p:nvPr/>
        </p:nvSpPr>
        <p:spPr>
          <a:xfrm>
            <a:off x="4515757" y="2931885"/>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840" name="椭圆 6"/>
          <p:cNvSpPr/>
          <p:nvPr/>
        </p:nvSpPr>
        <p:spPr>
          <a:xfrm>
            <a:off x="3417668" y="3389085"/>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49" name="直接连接符 8"/>
          <p:cNvCxnSpPr/>
          <p:nvPr/>
        </p:nvCxnSpPr>
        <p:spPr>
          <a:xfrm flipV="1">
            <a:off x="1944007" y="1426934"/>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841" name="椭圆 9"/>
          <p:cNvSpPr/>
          <p:nvPr/>
        </p:nvSpPr>
        <p:spPr>
          <a:xfrm>
            <a:off x="4563381" y="1226906"/>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50" name="直接连接符 10"/>
          <p:cNvCxnSpPr/>
          <p:nvPr/>
        </p:nvCxnSpPr>
        <p:spPr>
          <a:xfrm flipV="1">
            <a:off x="5239657" y="266856"/>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842" name="椭圆 7"/>
          <p:cNvSpPr/>
          <p:nvPr/>
        </p:nvSpPr>
        <p:spPr>
          <a:xfrm>
            <a:off x="840469" y="4235677"/>
            <a:ext cx="2390777" cy="239077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843" name="PA_矩形 2"/>
          <p:cNvSpPr/>
          <p:nvPr/>
        </p:nvSpPr>
        <p:spPr>
          <a:xfrm>
            <a:off x="6438175" y="2768826"/>
            <a:ext cx="1573213" cy="1536700"/>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6000" b="1" dirty="0">
                <a:solidFill>
                  <a:schemeClr val="bg1"/>
                </a:solidFill>
                <a:latin typeface="方正小标宋_GBK" panose="03000509000000000000" charset="-122"/>
                <a:ea typeface="方正小标宋_GBK" panose="03000509000000000000" charset="-122"/>
                <a:cs typeface="+mn-ea"/>
                <a:sym typeface="+mn-lt"/>
              </a:rPr>
              <a:t>03</a:t>
            </a:r>
            <a:endParaRPr lang="en-US" altLang="zh-CN" sz="6000" b="1" dirty="0">
              <a:solidFill>
                <a:schemeClr val="bg1"/>
              </a:solidFill>
              <a:latin typeface="方正小标宋_GBK" panose="03000509000000000000" charset="-122"/>
              <a:ea typeface="方正小标宋_GBK" panose="03000509000000000000" charset="-122"/>
              <a:cs typeface="+mn-ea"/>
              <a:sym typeface="+mn-lt"/>
            </a:endParaRPr>
          </a:p>
        </p:txBody>
      </p:sp>
      <p:sp>
        <p:nvSpPr>
          <p:cNvPr id="1048844" name="PA_文本框 4"/>
          <p:cNvSpPr txBox="1"/>
          <p:nvPr/>
        </p:nvSpPr>
        <p:spPr>
          <a:xfrm>
            <a:off x="8397604" y="3429000"/>
            <a:ext cx="2953928" cy="829945"/>
          </a:xfrm>
          <a:prstGeom prst="rect">
            <a:avLst/>
          </a:prstGeom>
          <a:noFill/>
        </p:spPr>
        <p:txBody>
          <a:bodyPr wrap="square" rIns="36000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rPr>
              <a:t>支持方式</a:t>
            </a:r>
            <a:endPar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15" name="矩形 35"/>
          <p:cNvSpPr/>
          <p:nvPr/>
        </p:nvSpPr>
        <p:spPr>
          <a:xfrm>
            <a:off x="8531860" y="4513580"/>
            <a:ext cx="121539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rPr>
              <a:t>执行期</a:t>
            </a:r>
            <a:endPar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2" name="矩形 34"/>
          <p:cNvSpPr/>
          <p:nvPr/>
        </p:nvSpPr>
        <p:spPr>
          <a:xfrm>
            <a:off x="8531860" y="5246370"/>
            <a:ext cx="98552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rPr>
              <a:t>经费</a:t>
            </a:r>
            <a:endPar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cxnSp>
        <p:nvCxnSpPr>
          <p:cNvPr id="3145751" name="直接连接符 31"/>
          <p:cNvCxnSpPr/>
          <p:nvPr/>
        </p:nvCxnSpPr>
        <p:spPr>
          <a:xfrm>
            <a:off x="0" y="836014"/>
            <a:ext cx="12192000"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48767" name="矩形 30"/>
          <p:cNvSpPr/>
          <p:nvPr/>
        </p:nvSpPr>
        <p:spPr>
          <a:xfrm>
            <a:off x="281634" y="326474"/>
            <a:ext cx="3154680" cy="368300"/>
          </a:xfrm>
          <a:prstGeom prst="rect">
            <a:avLst/>
          </a:prstGeom>
        </p:spPr>
        <p:txBody>
          <a:bodyPr wrap="none">
            <a:spAutoFit/>
          </a:bodyPr>
          <a:p>
            <a:pPr algn="l">
              <a:buClrTx/>
              <a:buSzTx/>
              <a:buFontTx/>
            </a:pPr>
            <a:r>
              <a:rPr lang="en-US" altLang="zh-CN" b="1" dirty="0">
                <a:solidFill>
                  <a:schemeClr val="accent2">
                    <a:lumMod val="75000"/>
                  </a:schemeClr>
                </a:solidFill>
                <a:cs typeface="+mn-ea"/>
                <a:sym typeface="+mn-lt"/>
              </a:rPr>
              <a:t>0</a:t>
            </a:r>
            <a:r>
              <a:rPr lang="x-none" altLang="en-US" b="1" dirty="0">
                <a:solidFill>
                  <a:schemeClr val="accent2">
                    <a:lumMod val="75000"/>
                  </a:schemeClr>
                </a:solidFill>
                <a:cs typeface="+mn-ea"/>
                <a:sym typeface="+mn-lt"/>
              </a:rPr>
              <a:t>3</a:t>
            </a:r>
            <a:r>
              <a:rPr lang="en-US" altLang="zh-CN" b="1" dirty="0">
                <a:solidFill>
                  <a:schemeClr val="accent2">
                    <a:lumMod val="75000"/>
                  </a:schemeClr>
                </a:solidFill>
                <a:cs typeface="+mn-ea"/>
                <a:sym typeface="+mn-lt"/>
              </a:rPr>
              <a:t>  </a:t>
            </a:r>
            <a:r>
              <a:rPr lang="x-none" altLang="zh-CN" b="1" dirty="0">
                <a:solidFill>
                  <a:schemeClr val="accent2">
                    <a:lumMod val="75000"/>
                  </a:schemeClr>
                </a:solidFill>
                <a:cs typeface="+mn-ea"/>
                <a:sym typeface="+mn-lt"/>
              </a:rPr>
              <a:t>支持方式</a:t>
            </a:r>
            <a:r>
              <a:rPr lang="en-US" altLang="zh-CN" b="1" dirty="0">
                <a:solidFill>
                  <a:schemeClr val="accent2">
                    <a:lumMod val="75000"/>
                  </a:schemeClr>
                </a:solidFill>
                <a:cs typeface="+mn-ea"/>
                <a:sym typeface="+mn-lt"/>
              </a:rPr>
              <a:t>——</a:t>
            </a:r>
            <a:r>
              <a:rPr lang="x-none" altLang="zh-CN" sz="1600" b="1" dirty="0">
                <a:solidFill>
                  <a:schemeClr val="accent2">
                    <a:lumMod val="75000"/>
                  </a:schemeClr>
                </a:solidFill>
                <a:cs typeface="+mn-ea"/>
                <a:sym typeface="+mn-lt"/>
              </a:rPr>
              <a:t>执行期、经费</a:t>
            </a:r>
            <a:endParaRPr lang="x-none" altLang="zh-CN" sz="1600" b="1" dirty="0">
              <a:solidFill>
                <a:schemeClr val="accent2">
                  <a:lumMod val="75000"/>
                </a:schemeClr>
              </a:solidFill>
              <a:cs typeface="+mn-ea"/>
              <a:sym typeface="+mn-lt"/>
            </a:endParaRPr>
          </a:p>
        </p:txBody>
      </p:sp>
      <p:grpSp>
        <p:nvGrpSpPr>
          <p:cNvPr id="24" name="组合 23"/>
          <p:cNvGrpSpPr/>
          <p:nvPr/>
        </p:nvGrpSpPr>
        <p:grpSpPr>
          <a:xfrm>
            <a:off x="2739390" y="1600200"/>
            <a:ext cx="5867400" cy="424815"/>
            <a:chOff x="4223" y="1536"/>
            <a:chExt cx="9240" cy="669"/>
          </a:xfrm>
        </p:grpSpPr>
        <p:sp>
          <p:nvSpPr>
            <p:cNvPr id="1" name="圆角矩形 0"/>
            <p:cNvSpPr/>
            <p:nvPr/>
          </p:nvSpPr>
          <p:spPr>
            <a:xfrm>
              <a:off x="4223" y="1536"/>
              <a:ext cx="9240" cy="669"/>
            </a:xfrm>
            <a:prstGeom prst="roundRect">
              <a:avLst/>
            </a:prstGeom>
            <a:noFill/>
            <a:ln w="28575">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4713" y="1536"/>
              <a:ext cx="8535" cy="628"/>
            </a:xfrm>
            <a:prstGeom prst="rect">
              <a:avLst/>
            </a:prstGeom>
            <a:noFill/>
          </p:spPr>
          <p:txBody>
            <a:bodyPr wrap="square" rtlCol="0">
              <a:spAutoFit/>
            </a:bodyPr>
            <a:p>
              <a:r>
                <a:rPr lang="x-none" altLang="zh-CN"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执行期</a:t>
              </a:r>
              <a:r>
                <a:rPr lang="en-US" altLang="x-none"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2</a:t>
              </a:r>
              <a:r>
                <a:rPr lang="x-none" altLang="zh-CN"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年，</a:t>
              </a:r>
              <a:r>
                <a:rPr lang="zh-CN" altLang="x-none"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自治区财政科研项目资金</a:t>
              </a:r>
              <a:r>
                <a:rPr lang="en-US" altLang="zh-CN"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50</a:t>
              </a:r>
              <a:r>
                <a:rPr lang="zh-CN" altLang="en-US"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万</a:t>
              </a:r>
              <a:endParaRPr lang="zh-CN" altLang="en-US" sz="200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endParaRPr>
            </a:p>
          </p:txBody>
        </p:sp>
      </p:grpSp>
      <p:grpSp>
        <p:nvGrpSpPr>
          <p:cNvPr id="17" name="组合 16"/>
          <p:cNvGrpSpPr/>
          <p:nvPr/>
        </p:nvGrpSpPr>
        <p:grpSpPr>
          <a:xfrm>
            <a:off x="165735" y="2920365"/>
            <a:ext cx="2087880" cy="2087880"/>
            <a:chOff x="261" y="4599"/>
            <a:chExt cx="3288" cy="3288"/>
          </a:xfrm>
        </p:grpSpPr>
        <p:grpSp>
          <p:nvGrpSpPr>
            <p:cNvPr id="311" name="Group 6"/>
            <p:cNvGrpSpPr/>
            <p:nvPr/>
          </p:nvGrpSpPr>
          <p:grpSpPr>
            <a:xfrm rot="0">
              <a:off x="261" y="4599"/>
              <a:ext cx="3289" cy="3289"/>
              <a:chOff x="899591" y="1902000"/>
              <a:chExt cx="1250671" cy="1250671"/>
            </a:xfrm>
          </p:grpSpPr>
          <p:sp>
            <p:nvSpPr>
              <p:cNvPr id="1049156" name="Oval 12"/>
              <p:cNvSpPr/>
              <p:nvPr/>
            </p:nvSpPr>
            <p:spPr>
              <a:xfrm>
                <a:off x="899591" y="1902000"/>
                <a:ext cx="1250671" cy="1250671"/>
              </a:xfrm>
              <a:prstGeom prst="ellipse">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000"/>
              </a:p>
            </p:txBody>
          </p:sp>
          <p:sp>
            <p:nvSpPr>
              <p:cNvPr id="1049157" name="Oval 13"/>
              <p:cNvSpPr/>
              <p:nvPr/>
            </p:nvSpPr>
            <p:spPr>
              <a:xfrm>
                <a:off x="1016229" y="2018638"/>
                <a:ext cx="1017395" cy="1017395"/>
              </a:xfrm>
              <a:prstGeom prst="ellipse">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3200" dirty="0">
                  <a:solidFill>
                    <a:schemeClr val="tx1">
                      <a:lumMod val="65000"/>
                      <a:lumOff val="35000"/>
                    </a:schemeClr>
                  </a:solidFill>
                </a:endParaRPr>
              </a:p>
            </p:txBody>
          </p:sp>
        </p:grpSp>
        <p:sp>
          <p:nvSpPr>
            <p:cNvPr id="1049159" name="TextBox 26"/>
            <p:cNvSpPr txBox="1"/>
            <p:nvPr/>
          </p:nvSpPr>
          <p:spPr>
            <a:xfrm>
              <a:off x="469" y="5721"/>
              <a:ext cx="2753" cy="1113"/>
            </a:xfrm>
            <a:prstGeom prst="rect">
              <a:avLst/>
            </a:prstGeom>
            <a:noFill/>
          </p:spPr>
          <p:txBody>
            <a:bodyPr wrap="square" rtlCol="0">
              <a:spAutoFit/>
            </a:bodyPr>
            <a:p>
              <a:pPr algn="ctr"/>
              <a:r>
                <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Calibri" panose="020F0502020204030204" pitchFamily="34" charset="0"/>
                </a:rPr>
                <a:t>项目</a:t>
              </a:r>
              <a:endPar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Calibri" panose="020F0502020204030204" pitchFamily="34" charset="0"/>
              </a:endParaRPr>
            </a:p>
            <a:p>
              <a:pPr algn="ctr"/>
              <a:r>
                <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Calibri" panose="020F0502020204030204" pitchFamily="34" charset="0"/>
                </a:rPr>
                <a:t>经费来源</a:t>
              </a:r>
              <a:endPar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Calibri" panose="020F0502020204030204" pitchFamily="34" charset="0"/>
              </a:endParaRPr>
            </a:p>
          </p:txBody>
        </p:sp>
      </p:grpSp>
      <p:grpSp>
        <p:nvGrpSpPr>
          <p:cNvPr id="18" name="组合 17"/>
          <p:cNvGrpSpPr/>
          <p:nvPr/>
        </p:nvGrpSpPr>
        <p:grpSpPr>
          <a:xfrm>
            <a:off x="1973580" y="2371090"/>
            <a:ext cx="2741930" cy="1371600"/>
            <a:chOff x="2920" y="2439"/>
            <a:chExt cx="4318" cy="2160"/>
          </a:xfrm>
        </p:grpSpPr>
        <p:cxnSp>
          <p:nvCxnSpPr>
            <p:cNvPr id="3145842" name="Elbow Connector 31"/>
            <p:cNvCxnSpPr/>
            <p:nvPr/>
          </p:nvCxnSpPr>
          <p:spPr>
            <a:xfrm flipV="1">
              <a:off x="2920" y="3708"/>
              <a:ext cx="2512" cy="5"/>
            </a:xfrm>
            <a:prstGeom prst="bentConnector3">
              <a:avLst>
                <a:gd name="adj1" fmla="val 50040"/>
              </a:avLst>
            </a:prstGeom>
            <a:ln w="3175">
              <a:solidFill>
                <a:schemeClr val="accent2"/>
              </a:solidFill>
              <a:headEnd type="oval"/>
            </a:ln>
          </p:spPr>
          <p:style>
            <a:lnRef idx="1">
              <a:schemeClr val="accent1"/>
            </a:lnRef>
            <a:fillRef idx="0">
              <a:schemeClr val="accent1"/>
            </a:fillRef>
            <a:effectRef idx="0">
              <a:schemeClr val="accent1"/>
            </a:effectRef>
            <a:fontRef idx="minor">
              <a:schemeClr val="tx1"/>
            </a:fontRef>
          </p:style>
        </p:cxnSp>
        <p:grpSp>
          <p:nvGrpSpPr>
            <p:cNvPr id="320" name="组合 2"/>
            <p:cNvGrpSpPr/>
            <p:nvPr/>
          </p:nvGrpSpPr>
          <p:grpSpPr>
            <a:xfrm rot="0">
              <a:off x="5012" y="2439"/>
              <a:ext cx="2226" cy="2160"/>
              <a:chOff x="3882995" y="1828089"/>
              <a:chExt cx="1413283" cy="1371629"/>
            </a:xfrm>
          </p:grpSpPr>
          <p:grpSp>
            <p:nvGrpSpPr>
              <p:cNvPr id="321" name="Group 35"/>
              <p:cNvGrpSpPr/>
              <p:nvPr/>
            </p:nvGrpSpPr>
            <p:grpSpPr>
              <a:xfrm>
                <a:off x="3882995" y="1922713"/>
                <a:ext cx="1277005" cy="1277005"/>
                <a:chOff x="899591" y="1902000"/>
                <a:chExt cx="1250671" cy="1250671"/>
              </a:xfrm>
            </p:grpSpPr>
            <p:sp>
              <p:nvSpPr>
                <p:cNvPr id="1049180" name="Oval 36"/>
                <p:cNvSpPr/>
                <p:nvPr/>
              </p:nvSpPr>
              <p:spPr>
                <a:xfrm>
                  <a:off x="899591" y="1902000"/>
                  <a:ext cx="1250671" cy="1250671"/>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1600"/>
                </a:p>
              </p:txBody>
            </p:sp>
            <p:sp>
              <p:nvSpPr>
                <p:cNvPr id="1049181" name="Oval 37"/>
                <p:cNvSpPr/>
                <p:nvPr/>
              </p:nvSpPr>
              <p:spPr>
                <a:xfrm>
                  <a:off x="1016229" y="2018638"/>
                  <a:ext cx="1017395" cy="1017395"/>
                </a:xfrm>
                <a:prstGeom prst="ellipse">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400" dirty="0">
                    <a:solidFill>
                      <a:schemeClr val="tx1">
                        <a:lumMod val="65000"/>
                        <a:lumOff val="35000"/>
                      </a:schemeClr>
                    </a:solidFill>
                  </a:endParaRPr>
                </a:p>
              </p:txBody>
            </p:sp>
          </p:grpSp>
          <p:sp>
            <p:nvSpPr>
              <p:cNvPr id="1049182" name="TextBox 28"/>
              <p:cNvSpPr txBox="1"/>
              <p:nvPr/>
            </p:nvSpPr>
            <p:spPr>
              <a:xfrm>
                <a:off x="4002089" y="2380990"/>
                <a:ext cx="1044600" cy="398780"/>
              </a:xfrm>
              <a:prstGeom prst="rect">
                <a:avLst/>
              </a:prstGeom>
              <a:noFill/>
            </p:spPr>
            <p:txBody>
              <a:bodyPr wrap="square" rtlCol="0">
                <a:spAutoFit/>
              </a:bodyPr>
              <a:p>
                <a:pPr algn="ctr"/>
                <a:r>
                  <a:rPr lang="x-none" altLang="zh-CN" sz="2000" dirty="0">
                    <a:solidFill>
                      <a:schemeClr val="tx1">
                        <a:lumMod val="75000"/>
                        <a:lumOff val="25000"/>
                      </a:schemeClr>
                    </a:solidFill>
                    <a:latin typeface="文泉驿微米黑" panose="020B0606030804020204" charset="-122"/>
                    <a:ea typeface="文泉驿微米黑" panose="020B0606030804020204" charset="-122"/>
                  </a:rPr>
                  <a:t>科技厅</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Calibri" panose="020F0502020204030204" pitchFamily="34" charset="0"/>
                </a:endParaRPr>
              </a:p>
            </p:txBody>
          </p:sp>
          <p:sp>
            <p:nvSpPr>
              <p:cNvPr id="1049183" name="Oval 71"/>
              <p:cNvSpPr/>
              <p:nvPr/>
            </p:nvSpPr>
            <p:spPr>
              <a:xfrm>
                <a:off x="4773966" y="1828089"/>
                <a:ext cx="522312" cy="52231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1600"/>
              </a:p>
            </p:txBody>
          </p:sp>
        </p:grpSp>
        <p:sp>
          <p:nvSpPr>
            <p:cNvPr id="4" name="Shape"/>
            <p:cNvSpPr/>
            <p:nvPr/>
          </p:nvSpPr>
          <p:spPr>
            <a:xfrm>
              <a:off x="6570" y="2588"/>
              <a:ext cx="514" cy="514"/>
            </a:xfrm>
            <a:custGeom>
              <a:avLst/>
              <a:gdLst/>
              <a:ahLst/>
              <a:cxnLst>
                <a:cxn ang="0">
                  <a:pos x="wd2" y="hd2"/>
                </a:cxn>
                <a:cxn ang="5400000">
                  <a:pos x="wd2" y="hd2"/>
                </a:cxn>
                <a:cxn ang="10800000">
                  <a:pos x="wd2" y="hd2"/>
                </a:cxn>
                <a:cxn ang="16200000">
                  <a:pos x="wd2" y="hd2"/>
                </a:cxn>
              </a:cxnLst>
              <a:rect l="0" t="0" r="r" b="b"/>
              <a:pathLst>
                <a:path w="21600" h="21600" extrusionOk="0">
                  <a:moveTo>
                    <a:pt x="11291" y="20593"/>
                  </a:moveTo>
                  <a:lnTo>
                    <a:pt x="11291" y="17648"/>
                  </a:lnTo>
                  <a:cubicBezTo>
                    <a:pt x="14694" y="17407"/>
                    <a:pt x="17408" y="14693"/>
                    <a:pt x="17649" y="11291"/>
                  </a:cubicBezTo>
                  <a:lnTo>
                    <a:pt x="20594" y="11291"/>
                  </a:lnTo>
                  <a:cubicBezTo>
                    <a:pt x="20345" y="16319"/>
                    <a:pt x="16320" y="20344"/>
                    <a:pt x="11291" y="20593"/>
                  </a:cubicBezTo>
                  <a:moveTo>
                    <a:pt x="11291" y="13205"/>
                  </a:moveTo>
                  <a:cubicBezTo>
                    <a:pt x="12252" y="13010"/>
                    <a:pt x="13005" y="12252"/>
                    <a:pt x="13201" y="11291"/>
                  </a:cubicBezTo>
                  <a:lnTo>
                    <a:pt x="16667" y="11291"/>
                  </a:lnTo>
                  <a:cubicBezTo>
                    <a:pt x="16431" y="14152"/>
                    <a:pt x="14152" y="16429"/>
                    <a:pt x="11291" y="16666"/>
                  </a:cubicBezTo>
                  <a:cubicBezTo>
                    <a:pt x="11291" y="16666"/>
                    <a:pt x="11291" y="13205"/>
                    <a:pt x="11291" y="13205"/>
                  </a:cubicBezTo>
                  <a:close/>
                  <a:moveTo>
                    <a:pt x="11291" y="4934"/>
                  </a:moveTo>
                  <a:cubicBezTo>
                    <a:pt x="12233" y="5012"/>
                    <a:pt x="13111" y="5315"/>
                    <a:pt x="13875" y="5784"/>
                  </a:cubicBezTo>
                  <a:cubicBezTo>
                    <a:pt x="13793" y="5967"/>
                    <a:pt x="13745" y="6168"/>
                    <a:pt x="13745" y="6382"/>
                  </a:cubicBezTo>
                  <a:cubicBezTo>
                    <a:pt x="13745" y="7195"/>
                    <a:pt x="14405" y="7855"/>
                    <a:pt x="15218" y="7855"/>
                  </a:cubicBezTo>
                  <a:cubicBezTo>
                    <a:pt x="15432" y="7855"/>
                    <a:pt x="15633" y="7807"/>
                    <a:pt x="15816" y="7725"/>
                  </a:cubicBezTo>
                  <a:cubicBezTo>
                    <a:pt x="16286" y="8489"/>
                    <a:pt x="16589" y="9367"/>
                    <a:pt x="16667" y="10309"/>
                  </a:cubicBezTo>
                  <a:lnTo>
                    <a:pt x="13201" y="10309"/>
                  </a:lnTo>
                  <a:cubicBezTo>
                    <a:pt x="13005" y="9348"/>
                    <a:pt x="12252" y="8590"/>
                    <a:pt x="11291" y="8395"/>
                  </a:cubicBezTo>
                  <a:cubicBezTo>
                    <a:pt x="11291" y="8395"/>
                    <a:pt x="11291" y="4934"/>
                    <a:pt x="11291" y="4934"/>
                  </a:cubicBezTo>
                  <a:close/>
                  <a:moveTo>
                    <a:pt x="11291" y="1007"/>
                  </a:moveTo>
                  <a:cubicBezTo>
                    <a:pt x="16320" y="1256"/>
                    <a:pt x="20345" y="5281"/>
                    <a:pt x="20594" y="10309"/>
                  </a:cubicBezTo>
                  <a:lnTo>
                    <a:pt x="17649" y="10309"/>
                  </a:lnTo>
                  <a:cubicBezTo>
                    <a:pt x="17563" y="9102"/>
                    <a:pt x="17162" y="7985"/>
                    <a:pt x="16534" y="7031"/>
                  </a:cubicBezTo>
                  <a:cubicBezTo>
                    <a:pt x="16631" y="6835"/>
                    <a:pt x="16691" y="6616"/>
                    <a:pt x="16691" y="6382"/>
                  </a:cubicBezTo>
                  <a:cubicBezTo>
                    <a:pt x="16691" y="5569"/>
                    <a:pt x="16032" y="4909"/>
                    <a:pt x="15218" y="4909"/>
                  </a:cubicBezTo>
                  <a:cubicBezTo>
                    <a:pt x="14984" y="4909"/>
                    <a:pt x="14765" y="4969"/>
                    <a:pt x="14568" y="5066"/>
                  </a:cubicBezTo>
                  <a:cubicBezTo>
                    <a:pt x="13614" y="4439"/>
                    <a:pt x="12498" y="4038"/>
                    <a:pt x="11291" y="3952"/>
                  </a:cubicBezTo>
                  <a:cubicBezTo>
                    <a:pt x="11291" y="3952"/>
                    <a:pt x="11291" y="1007"/>
                    <a:pt x="11291" y="1007"/>
                  </a:cubicBezTo>
                  <a:close/>
                  <a:moveTo>
                    <a:pt x="10309" y="3949"/>
                  </a:moveTo>
                  <a:cubicBezTo>
                    <a:pt x="7225" y="4167"/>
                    <a:pt x="4703" y="6417"/>
                    <a:pt x="4078" y="9370"/>
                  </a:cubicBezTo>
                  <a:cubicBezTo>
                    <a:pt x="3590" y="9486"/>
                    <a:pt x="3196" y="9843"/>
                    <a:pt x="3030" y="10309"/>
                  </a:cubicBezTo>
                  <a:lnTo>
                    <a:pt x="1006" y="10309"/>
                  </a:lnTo>
                  <a:cubicBezTo>
                    <a:pt x="1255" y="5281"/>
                    <a:pt x="5280" y="1256"/>
                    <a:pt x="10309" y="1007"/>
                  </a:cubicBezTo>
                  <a:cubicBezTo>
                    <a:pt x="10309" y="1007"/>
                    <a:pt x="10309" y="3949"/>
                    <a:pt x="10309" y="3949"/>
                  </a:cubicBezTo>
                  <a:close/>
                  <a:moveTo>
                    <a:pt x="10309" y="8395"/>
                  </a:moveTo>
                  <a:cubicBezTo>
                    <a:pt x="9348" y="8590"/>
                    <a:pt x="8595" y="9348"/>
                    <a:pt x="8399" y="10309"/>
                  </a:cubicBezTo>
                  <a:lnTo>
                    <a:pt x="5796" y="10309"/>
                  </a:lnTo>
                  <a:cubicBezTo>
                    <a:pt x="5666" y="9948"/>
                    <a:pt x="5405" y="9649"/>
                    <a:pt x="5062" y="9482"/>
                  </a:cubicBezTo>
                  <a:cubicBezTo>
                    <a:pt x="5626" y="7018"/>
                    <a:pt x="7730" y="5144"/>
                    <a:pt x="10309" y="4930"/>
                  </a:cubicBezTo>
                  <a:cubicBezTo>
                    <a:pt x="10309" y="4930"/>
                    <a:pt x="10309" y="8395"/>
                    <a:pt x="10309" y="8395"/>
                  </a:cubicBezTo>
                  <a:close/>
                  <a:moveTo>
                    <a:pt x="10309" y="16670"/>
                  </a:moveTo>
                  <a:cubicBezTo>
                    <a:pt x="7730" y="16456"/>
                    <a:pt x="5626" y="14582"/>
                    <a:pt x="5062" y="12118"/>
                  </a:cubicBezTo>
                  <a:cubicBezTo>
                    <a:pt x="5405" y="11951"/>
                    <a:pt x="5666" y="11652"/>
                    <a:pt x="5796" y="11291"/>
                  </a:cubicBezTo>
                  <a:lnTo>
                    <a:pt x="8399" y="11291"/>
                  </a:lnTo>
                  <a:cubicBezTo>
                    <a:pt x="8595" y="12252"/>
                    <a:pt x="9348" y="13010"/>
                    <a:pt x="10309" y="13205"/>
                  </a:cubicBezTo>
                  <a:cubicBezTo>
                    <a:pt x="10309" y="13205"/>
                    <a:pt x="10309" y="16670"/>
                    <a:pt x="10309" y="16670"/>
                  </a:cubicBezTo>
                  <a:close/>
                  <a:moveTo>
                    <a:pt x="10309" y="20593"/>
                  </a:moveTo>
                  <a:cubicBezTo>
                    <a:pt x="5280" y="20344"/>
                    <a:pt x="1255" y="16319"/>
                    <a:pt x="1006" y="11291"/>
                  </a:cubicBezTo>
                  <a:lnTo>
                    <a:pt x="3030" y="11291"/>
                  </a:lnTo>
                  <a:cubicBezTo>
                    <a:pt x="3196" y="11757"/>
                    <a:pt x="3590" y="12114"/>
                    <a:pt x="4078" y="12230"/>
                  </a:cubicBezTo>
                  <a:cubicBezTo>
                    <a:pt x="4703" y="15183"/>
                    <a:pt x="7225" y="17433"/>
                    <a:pt x="10309" y="17651"/>
                  </a:cubicBezTo>
                  <a:cubicBezTo>
                    <a:pt x="10309" y="17651"/>
                    <a:pt x="10309" y="20593"/>
                    <a:pt x="10309" y="20593"/>
                  </a:cubicBezTo>
                  <a:close/>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chemeClr val="bg1"/>
            </a:solidFill>
            <a:ln w="12700">
              <a:miter lim="400000"/>
            </a:ln>
          </p:spPr>
          <p:txBody>
            <a:bodyPr lIns="19050" tIns="19050" rIns="19050" bIns="19050" anchor="ctr"/>
            <a:p>
              <a:pPr defTabSz="228600">
                <a:defRPr sz="3000">
                  <a:solidFill>
                    <a:srgbClr val="FFFFFF"/>
                  </a:solidFill>
                  <a:effectLst>
                    <a:outerShdw blurRad="38100" dist="12700" dir="5400000" rotWithShape="0">
                      <a:srgbClr val="000000">
                        <a:alpha val="50000"/>
                      </a:srgbClr>
                    </a:outerShdw>
                  </a:effectLst>
                </a:defRPr>
              </a:pPr>
              <a:endParaRPr sz="1500" dirty="0">
                <a:cs typeface="+mn-ea"/>
                <a:sym typeface="+mn-lt"/>
              </a:endParaRPr>
            </a:p>
          </p:txBody>
        </p:sp>
      </p:grpSp>
      <p:grpSp>
        <p:nvGrpSpPr>
          <p:cNvPr id="21" name="组合 20"/>
          <p:cNvGrpSpPr/>
          <p:nvPr/>
        </p:nvGrpSpPr>
        <p:grpSpPr>
          <a:xfrm>
            <a:off x="4555490" y="2464435"/>
            <a:ext cx="6746875" cy="1103389"/>
            <a:chOff x="7084" y="2979"/>
            <a:chExt cx="10625" cy="1454"/>
          </a:xfrm>
        </p:grpSpPr>
        <p:sp>
          <p:nvSpPr>
            <p:cNvPr id="3" name="文本框 28"/>
            <p:cNvSpPr txBox="1"/>
            <p:nvPr/>
          </p:nvSpPr>
          <p:spPr>
            <a:xfrm>
              <a:off x="8580" y="2979"/>
              <a:ext cx="8109" cy="593"/>
            </a:xfrm>
            <a:prstGeom prst="rect">
              <a:avLst/>
            </a:prstGeom>
            <a:noFill/>
          </p:spPr>
          <p:txBody>
            <a:bodyPr wrap="square" rtlCol="0">
              <a:spAutoFit/>
            </a:bodyPr>
            <a:p>
              <a:pPr marL="342900" indent="-342900" fontAlgn="auto">
                <a:lnSpc>
                  <a:spcPts val="2800"/>
                </a:lnSpc>
                <a:buFont typeface="Wingdings" panose="05000000000000000000" charset="0"/>
                <a:buChar char="Ø"/>
              </a:pPr>
              <a:r>
                <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自治区财政科研项目资金，暂定50万</a:t>
              </a:r>
              <a:endPar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cxnSp>
          <p:nvCxnSpPr>
            <p:cNvPr id="3145847" name="Straight Connector 18"/>
            <p:cNvCxnSpPr/>
            <p:nvPr/>
          </p:nvCxnSpPr>
          <p:spPr>
            <a:xfrm flipH="1">
              <a:off x="7084" y="3530"/>
              <a:ext cx="1474" cy="0"/>
            </a:xfrm>
            <a:prstGeom prst="line">
              <a:avLst/>
            </a:prstGeom>
            <a:ln w="3175">
              <a:solidFill>
                <a:schemeClr val="accent2"/>
              </a:solidFill>
              <a:headEnd type="ova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8580" y="3583"/>
              <a:ext cx="9129" cy="850"/>
            </a:xfrm>
            <a:prstGeom prst="rect">
              <a:avLst/>
            </a:prstGeom>
            <a:noFill/>
          </p:spPr>
          <p:txBody>
            <a:bodyPr wrap="square" rtlCol="0" anchor="t">
              <a:spAutoFit/>
            </a:bodyPr>
            <a:p>
              <a:pPr marL="342900" indent="-342900">
                <a:buFont typeface="Wingdings" panose="05000000000000000000" charset="0"/>
                <a:buChar char="Ø"/>
              </a:pPr>
              <a:r>
                <a:rPr lang="x-none" altLang="zh-CN">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按照</a:t>
              </a:r>
              <a:r>
                <a:rPr lang="zh-CN" altLang="en-US" u="sng">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a:t>
              </a:r>
              <a:r>
                <a:rPr lang="x-none" altLang="zh-CN" u="sng"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新疆维吾尔自治区财政科研项目资金管理办法》（新财规〔2022〕8号）</a:t>
              </a:r>
              <a:r>
                <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管理</a:t>
              </a:r>
              <a:endPar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endParaRPr>
            </a:p>
          </p:txBody>
        </p:sp>
      </p:grpSp>
      <p:grpSp>
        <p:nvGrpSpPr>
          <p:cNvPr id="23" name="组合 22"/>
          <p:cNvGrpSpPr/>
          <p:nvPr/>
        </p:nvGrpSpPr>
        <p:grpSpPr>
          <a:xfrm>
            <a:off x="4632325" y="4491990"/>
            <a:ext cx="6539230" cy="449580"/>
            <a:chOff x="7084" y="9491"/>
            <a:chExt cx="10298" cy="708"/>
          </a:xfrm>
        </p:grpSpPr>
        <p:cxnSp>
          <p:nvCxnSpPr>
            <p:cNvPr id="3145845" name="Straight Connector 16"/>
            <p:cNvCxnSpPr/>
            <p:nvPr/>
          </p:nvCxnSpPr>
          <p:spPr>
            <a:xfrm flipH="1" flipV="1">
              <a:off x="7084" y="9845"/>
              <a:ext cx="1474" cy="0"/>
            </a:xfrm>
            <a:prstGeom prst="line">
              <a:avLst/>
            </a:prstGeom>
            <a:ln w="3175">
              <a:solidFill>
                <a:schemeClr val="accent4"/>
              </a:solidFill>
              <a:headEnd type="oval"/>
            </a:ln>
          </p:spPr>
          <p:style>
            <a:lnRef idx="1">
              <a:schemeClr val="accent1"/>
            </a:lnRef>
            <a:fillRef idx="0">
              <a:schemeClr val="accent1"/>
            </a:fillRef>
            <a:effectRef idx="0">
              <a:schemeClr val="accent1"/>
            </a:effectRef>
            <a:fontRef idx="minor">
              <a:schemeClr val="tx1"/>
            </a:fontRef>
          </p:style>
        </p:cxnSp>
        <p:sp>
          <p:nvSpPr>
            <p:cNvPr id="15" name="文本框 28"/>
            <p:cNvSpPr txBox="1"/>
            <p:nvPr/>
          </p:nvSpPr>
          <p:spPr>
            <a:xfrm>
              <a:off x="8580" y="9491"/>
              <a:ext cx="8803" cy="709"/>
            </a:xfrm>
            <a:prstGeom prst="rect">
              <a:avLst/>
            </a:prstGeom>
            <a:noFill/>
          </p:spPr>
          <p:txBody>
            <a:bodyPr wrap="square" rtlCol="0">
              <a:spAutoFit/>
            </a:bodyPr>
            <a:p>
              <a:pPr marL="342900" indent="-342900" fontAlgn="auto">
                <a:lnSpc>
                  <a:spcPts val="2800"/>
                </a:lnSpc>
                <a:buFont typeface="Wingdings" panose="05000000000000000000" charset="0"/>
                <a:buChar char="Ø"/>
              </a:pPr>
              <a:r>
                <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企业自筹，与</a:t>
              </a:r>
              <a:r>
                <a:rPr lang="x-none" altLang="zh-CN" b="1"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财政科研项目资金</a:t>
              </a:r>
              <a:r>
                <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比例不低于2：1</a:t>
              </a:r>
              <a:endParaRPr lang="x-none" altLang="zh-CN"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20" name="组合 19"/>
          <p:cNvGrpSpPr/>
          <p:nvPr/>
        </p:nvGrpSpPr>
        <p:grpSpPr>
          <a:xfrm>
            <a:off x="1960245" y="3964940"/>
            <a:ext cx="2910205" cy="1382395"/>
            <a:chOff x="2966" y="8515"/>
            <a:chExt cx="4583" cy="2177"/>
          </a:xfrm>
        </p:grpSpPr>
        <p:cxnSp>
          <p:nvCxnSpPr>
            <p:cNvPr id="3145843" name="Elbow Connector 51"/>
            <p:cNvCxnSpPr/>
            <p:nvPr/>
          </p:nvCxnSpPr>
          <p:spPr>
            <a:xfrm>
              <a:off x="2966" y="9676"/>
              <a:ext cx="2414" cy="8"/>
            </a:xfrm>
            <a:prstGeom prst="bentConnector3">
              <a:avLst>
                <a:gd name="adj1" fmla="val 50041"/>
              </a:avLst>
            </a:prstGeom>
            <a:ln w="3175">
              <a:solidFill>
                <a:schemeClr val="accent4"/>
              </a:solidFill>
              <a:headEnd type="oval"/>
            </a:ln>
          </p:spPr>
          <p:style>
            <a:lnRef idx="1">
              <a:schemeClr val="accent1"/>
            </a:lnRef>
            <a:fillRef idx="0">
              <a:schemeClr val="accent1"/>
            </a:fillRef>
            <a:effectRef idx="0">
              <a:schemeClr val="accent1"/>
            </a:effectRef>
            <a:fontRef idx="minor">
              <a:schemeClr val="tx1"/>
            </a:fontRef>
          </p:style>
        </p:cxnSp>
        <p:grpSp>
          <p:nvGrpSpPr>
            <p:cNvPr id="318" name="组合 3"/>
            <p:cNvGrpSpPr/>
            <p:nvPr/>
          </p:nvGrpSpPr>
          <p:grpSpPr>
            <a:xfrm>
              <a:off x="5176" y="8515"/>
              <a:ext cx="2373" cy="2177"/>
              <a:chOff x="3797285" y="3261261"/>
              <a:chExt cx="1506608" cy="1382119"/>
            </a:xfrm>
          </p:grpSpPr>
          <p:grpSp>
            <p:nvGrpSpPr>
              <p:cNvPr id="319" name="Group 44"/>
              <p:cNvGrpSpPr/>
              <p:nvPr/>
            </p:nvGrpSpPr>
            <p:grpSpPr>
              <a:xfrm>
                <a:off x="3797285" y="3366375"/>
                <a:ext cx="1277005" cy="1277005"/>
                <a:chOff x="815648" y="1902000"/>
                <a:chExt cx="1250671" cy="1250671"/>
              </a:xfrm>
            </p:grpSpPr>
            <p:sp>
              <p:nvSpPr>
                <p:cNvPr id="1049175" name="Oval 45"/>
                <p:cNvSpPr/>
                <p:nvPr/>
              </p:nvSpPr>
              <p:spPr>
                <a:xfrm>
                  <a:off x="815648" y="1902000"/>
                  <a:ext cx="1250671" cy="1250671"/>
                </a:xfrm>
                <a:prstGeom prst="ellipse">
                  <a:avLst/>
                </a:prstGeom>
                <a:solidFill>
                  <a:schemeClr val="accent4"/>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1600"/>
                </a:p>
              </p:txBody>
            </p:sp>
            <p:sp>
              <p:nvSpPr>
                <p:cNvPr id="1049176" name="Oval 46"/>
                <p:cNvSpPr/>
                <p:nvPr/>
              </p:nvSpPr>
              <p:spPr>
                <a:xfrm>
                  <a:off x="922959" y="2018638"/>
                  <a:ext cx="1017395" cy="1017395"/>
                </a:xfrm>
                <a:prstGeom prst="ellipse">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400" dirty="0">
                    <a:solidFill>
                      <a:schemeClr val="tx1">
                        <a:lumMod val="65000"/>
                        <a:lumOff val="35000"/>
                      </a:schemeClr>
                    </a:solidFill>
                  </a:endParaRPr>
                </a:p>
              </p:txBody>
            </p:sp>
          </p:grpSp>
          <p:sp>
            <p:nvSpPr>
              <p:cNvPr id="1049178" name="Oval 73"/>
              <p:cNvSpPr/>
              <p:nvPr/>
            </p:nvSpPr>
            <p:spPr>
              <a:xfrm>
                <a:off x="4781581" y="3261261"/>
                <a:ext cx="522312" cy="52231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1600"/>
              </a:p>
            </p:txBody>
          </p:sp>
          <p:sp>
            <p:nvSpPr>
              <p:cNvPr id="1049179" name="Round Same Side Corner Rectangle 11"/>
              <p:cNvSpPr>
                <a:spLocks noChangeAspect="1"/>
              </p:cNvSpPr>
              <p:nvPr/>
            </p:nvSpPr>
            <p:spPr>
              <a:xfrm rot="9900000">
                <a:off x="4926682" y="3409468"/>
                <a:ext cx="274052" cy="23275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600" dirty="0"/>
              </a:p>
            </p:txBody>
          </p:sp>
        </p:grpSp>
        <p:sp>
          <p:nvSpPr>
            <p:cNvPr id="16" name="TextBox 28"/>
            <p:cNvSpPr txBox="1"/>
            <p:nvPr/>
          </p:nvSpPr>
          <p:spPr>
            <a:xfrm>
              <a:off x="5319" y="9372"/>
              <a:ext cx="1645" cy="628"/>
            </a:xfrm>
            <a:prstGeom prst="rect">
              <a:avLst/>
            </a:prstGeom>
            <a:noFill/>
          </p:spPr>
          <p:txBody>
            <a:bodyPr wrap="square" rtlCol="0">
              <a:spAutoFit/>
            </a:bodyPr>
            <a:p>
              <a:pPr algn="ctr"/>
              <a:r>
                <a:rPr lang="x-none" altLang="zh-CN" sz="2000" dirty="0">
                  <a:solidFill>
                    <a:schemeClr val="tx1">
                      <a:lumMod val="75000"/>
                      <a:lumOff val="25000"/>
                    </a:schemeClr>
                  </a:solidFill>
                  <a:latin typeface="文泉驿微米黑" panose="020B0606030804020204" charset="-122"/>
                  <a:ea typeface="文泉驿微米黑" panose="020B0606030804020204" charset="-122"/>
                </a:rPr>
                <a:t>企业</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Calibri" panose="020F050202020403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933" name="椭圆 4"/>
          <p:cNvSpPr/>
          <p:nvPr/>
        </p:nvSpPr>
        <p:spPr>
          <a:xfrm>
            <a:off x="-3336925" y="-532493"/>
            <a:ext cx="6381750" cy="63817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934" name="椭圆 5"/>
          <p:cNvSpPr/>
          <p:nvPr/>
        </p:nvSpPr>
        <p:spPr>
          <a:xfrm>
            <a:off x="4515757" y="2931885"/>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935" name="椭圆 6"/>
          <p:cNvSpPr/>
          <p:nvPr/>
        </p:nvSpPr>
        <p:spPr>
          <a:xfrm>
            <a:off x="3417668" y="3389085"/>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55" name="直接连接符 8"/>
          <p:cNvCxnSpPr/>
          <p:nvPr/>
        </p:nvCxnSpPr>
        <p:spPr>
          <a:xfrm flipV="1">
            <a:off x="1944007" y="1426934"/>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36" name="椭圆 9"/>
          <p:cNvSpPr/>
          <p:nvPr/>
        </p:nvSpPr>
        <p:spPr>
          <a:xfrm>
            <a:off x="4563381" y="1226906"/>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56" name="直接连接符 10"/>
          <p:cNvCxnSpPr/>
          <p:nvPr/>
        </p:nvCxnSpPr>
        <p:spPr>
          <a:xfrm flipV="1">
            <a:off x="5239657" y="266856"/>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37" name="椭圆 7"/>
          <p:cNvSpPr/>
          <p:nvPr/>
        </p:nvSpPr>
        <p:spPr>
          <a:xfrm>
            <a:off x="840469" y="4235677"/>
            <a:ext cx="2390777" cy="239077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938" name="PA_矩形 2"/>
          <p:cNvSpPr/>
          <p:nvPr/>
        </p:nvSpPr>
        <p:spPr>
          <a:xfrm>
            <a:off x="6438175" y="2768826"/>
            <a:ext cx="1573213" cy="1536700"/>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6000" b="1" dirty="0">
                <a:solidFill>
                  <a:schemeClr val="bg1"/>
                </a:solidFill>
                <a:latin typeface="方正小标宋_GBK" panose="03000509000000000000" charset="-122"/>
                <a:ea typeface="方正小标宋_GBK" panose="03000509000000000000" charset="-122"/>
                <a:cs typeface="+mn-ea"/>
                <a:sym typeface="+mn-lt"/>
              </a:rPr>
              <a:t>04</a:t>
            </a:r>
            <a:endParaRPr lang="en-US" altLang="zh-CN" sz="6000" b="1" dirty="0">
              <a:solidFill>
                <a:schemeClr val="bg1"/>
              </a:solidFill>
              <a:latin typeface="方正小标宋_GBK" panose="03000509000000000000" charset="-122"/>
              <a:ea typeface="方正小标宋_GBK" panose="03000509000000000000" charset="-122"/>
              <a:cs typeface="+mn-ea"/>
              <a:sym typeface="+mn-lt"/>
            </a:endParaRPr>
          </a:p>
        </p:txBody>
      </p:sp>
      <p:sp>
        <p:nvSpPr>
          <p:cNvPr id="1048939" name="PA_文本框 4"/>
          <p:cNvSpPr txBox="1"/>
          <p:nvPr/>
        </p:nvSpPr>
        <p:spPr>
          <a:xfrm>
            <a:off x="8397604" y="3429000"/>
            <a:ext cx="2953928" cy="829945"/>
          </a:xfrm>
          <a:prstGeom prst="rect">
            <a:avLst/>
          </a:prstGeom>
          <a:noFill/>
        </p:spPr>
        <p:txBody>
          <a:bodyPr wrap="square" rIns="36000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rPr>
              <a:t>常见问题</a:t>
            </a:r>
            <a:endPar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cxnSp>
        <p:nvCxnSpPr>
          <p:cNvPr id="3145757" name="直接连接符 5"/>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42" name="矩形 6"/>
          <p:cNvSpPr/>
          <p:nvPr/>
        </p:nvSpPr>
        <p:spPr>
          <a:xfrm>
            <a:off x="281634" y="326474"/>
            <a:ext cx="1578610" cy="368300"/>
          </a:xfrm>
          <a:prstGeom prst="rect">
            <a:avLst/>
          </a:prstGeom>
        </p:spPr>
        <p:txBody>
          <a:bodyPr wrap="none">
            <a:spAutoFit/>
          </a:bodyPr>
          <a:p>
            <a:r>
              <a:rPr lang="en-US" altLang="zh-CN" b="1" dirty="0">
                <a:solidFill>
                  <a:schemeClr val="accent2">
                    <a:lumMod val="75000"/>
                  </a:schemeClr>
                </a:solidFill>
                <a:cs typeface="+mn-ea"/>
                <a:sym typeface="+mn-lt"/>
              </a:rPr>
              <a:t>04  </a:t>
            </a:r>
            <a:r>
              <a:rPr lang="x-none" altLang="en-US" b="1" dirty="0">
                <a:solidFill>
                  <a:schemeClr val="accent2">
                    <a:lumMod val="75000"/>
                  </a:schemeClr>
                </a:solidFill>
                <a:cs typeface="+mn-ea"/>
                <a:sym typeface="+mn-lt"/>
              </a:rPr>
              <a:t>常见问题</a:t>
            </a:r>
            <a:endParaRPr lang="zh-CN" altLang="en-US" sz="1600" b="1" dirty="0">
              <a:solidFill>
                <a:schemeClr val="accent2">
                  <a:lumMod val="75000"/>
                </a:schemeClr>
              </a:solidFill>
              <a:cs typeface="+mn-ea"/>
              <a:sym typeface="+mn-lt"/>
            </a:endParaRPr>
          </a:p>
        </p:txBody>
      </p:sp>
      <p:cxnSp>
        <p:nvCxnSpPr>
          <p:cNvPr id="3145758" name="直接连接符 22"/>
          <p:cNvCxnSpPr/>
          <p:nvPr/>
        </p:nvCxnSpPr>
        <p:spPr>
          <a:xfrm>
            <a:off x="1654097" y="3983560"/>
            <a:ext cx="9115503" cy="0"/>
          </a:xfrm>
          <a:prstGeom prst="line">
            <a:avLst/>
          </a:prstGeom>
          <a:solidFill>
            <a:srgbClr val="767573"/>
          </a:solidFill>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759" name="直接连接符 23"/>
          <p:cNvCxnSpPr/>
          <p:nvPr/>
        </p:nvCxnSpPr>
        <p:spPr>
          <a:xfrm>
            <a:off x="6090660" y="1888697"/>
            <a:ext cx="0" cy="4057190"/>
          </a:xfrm>
          <a:prstGeom prst="line">
            <a:avLst/>
          </a:prstGeom>
          <a:solidFill>
            <a:srgbClr val="767573"/>
          </a:solidFill>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1725930" y="1520190"/>
            <a:ext cx="2745740" cy="1301750"/>
            <a:chOff x="2718" y="2394"/>
            <a:chExt cx="4324" cy="2050"/>
          </a:xfrm>
        </p:grpSpPr>
        <p:grpSp>
          <p:nvGrpSpPr>
            <p:cNvPr id="4" name="组合 3"/>
            <p:cNvGrpSpPr/>
            <p:nvPr/>
          </p:nvGrpSpPr>
          <p:grpSpPr>
            <a:xfrm>
              <a:off x="2718" y="2394"/>
              <a:ext cx="3445" cy="937"/>
              <a:chOff x="2718" y="2394"/>
              <a:chExt cx="3445" cy="937"/>
            </a:xfrm>
          </p:grpSpPr>
          <p:grpSp>
            <p:nvGrpSpPr>
              <p:cNvPr id="100" name="组合 19"/>
              <p:cNvGrpSpPr/>
              <p:nvPr/>
            </p:nvGrpSpPr>
            <p:grpSpPr>
              <a:xfrm>
                <a:off x="2718" y="2394"/>
                <a:ext cx="438" cy="856"/>
                <a:chOff x="8080376" y="1863812"/>
                <a:chExt cx="361950" cy="715962"/>
              </a:xfrm>
              <a:solidFill>
                <a:schemeClr val="accent2">
                  <a:lumMod val="75000"/>
                </a:schemeClr>
              </a:solidFill>
            </p:grpSpPr>
            <p:sp>
              <p:nvSpPr>
                <p:cNvPr id="1048946" name="Freeform 81"/>
                <p:cNvSpPr/>
                <p:nvPr/>
              </p:nvSpPr>
              <p:spPr bwMode="auto">
                <a:xfrm>
                  <a:off x="8159751" y="2500399"/>
                  <a:ext cx="204788" cy="79375"/>
                </a:xfrm>
                <a:custGeom>
                  <a:avLst/>
                  <a:gdLst>
                    <a:gd name="T0" fmla="*/ 37 w 42"/>
                    <a:gd name="T1" fmla="*/ 0 h 16"/>
                    <a:gd name="T2" fmla="*/ 5 w 42"/>
                    <a:gd name="T3" fmla="*/ 0 h 16"/>
                    <a:gd name="T4" fmla="*/ 0 w 42"/>
                    <a:gd name="T5" fmla="*/ 4 h 16"/>
                    <a:gd name="T6" fmla="*/ 5 w 42"/>
                    <a:gd name="T7" fmla="*/ 9 h 16"/>
                    <a:gd name="T8" fmla="*/ 12 w 42"/>
                    <a:gd name="T9" fmla="*/ 9 h 16"/>
                    <a:gd name="T10" fmla="*/ 12 w 42"/>
                    <a:gd name="T11" fmla="*/ 9 h 16"/>
                    <a:gd name="T12" fmla="*/ 21 w 42"/>
                    <a:gd name="T13" fmla="*/ 16 h 16"/>
                    <a:gd name="T14" fmla="*/ 30 w 42"/>
                    <a:gd name="T15" fmla="*/ 9 h 16"/>
                    <a:gd name="T16" fmla="*/ 30 w 42"/>
                    <a:gd name="T17" fmla="*/ 9 h 16"/>
                    <a:gd name="T18" fmla="*/ 37 w 42"/>
                    <a:gd name="T19" fmla="*/ 9 h 16"/>
                    <a:gd name="T20" fmla="*/ 42 w 42"/>
                    <a:gd name="T21" fmla="*/ 4 h 16"/>
                    <a:gd name="T22" fmla="*/ 37 w 42"/>
                    <a:gd name="T23"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 h="16">
                      <a:moveTo>
                        <a:pt x="37" y="0"/>
                      </a:moveTo>
                      <a:cubicBezTo>
                        <a:pt x="5" y="0"/>
                        <a:pt x="5" y="0"/>
                        <a:pt x="5" y="0"/>
                      </a:cubicBezTo>
                      <a:cubicBezTo>
                        <a:pt x="2" y="0"/>
                        <a:pt x="0" y="2"/>
                        <a:pt x="0" y="4"/>
                      </a:cubicBezTo>
                      <a:cubicBezTo>
                        <a:pt x="0" y="7"/>
                        <a:pt x="2" y="9"/>
                        <a:pt x="5" y="9"/>
                      </a:cubicBezTo>
                      <a:cubicBezTo>
                        <a:pt x="12" y="9"/>
                        <a:pt x="12" y="9"/>
                        <a:pt x="12" y="9"/>
                      </a:cubicBezTo>
                      <a:cubicBezTo>
                        <a:pt x="12" y="9"/>
                        <a:pt x="12" y="9"/>
                        <a:pt x="12" y="9"/>
                      </a:cubicBezTo>
                      <a:cubicBezTo>
                        <a:pt x="12" y="13"/>
                        <a:pt x="16" y="16"/>
                        <a:pt x="21" y="16"/>
                      </a:cubicBezTo>
                      <a:cubicBezTo>
                        <a:pt x="26" y="16"/>
                        <a:pt x="30" y="13"/>
                        <a:pt x="30" y="9"/>
                      </a:cubicBezTo>
                      <a:cubicBezTo>
                        <a:pt x="30" y="9"/>
                        <a:pt x="30" y="9"/>
                        <a:pt x="30" y="9"/>
                      </a:cubicBezTo>
                      <a:cubicBezTo>
                        <a:pt x="37" y="9"/>
                        <a:pt x="37" y="9"/>
                        <a:pt x="37" y="9"/>
                      </a:cubicBezTo>
                      <a:cubicBezTo>
                        <a:pt x="40" y="9"/>
                        <a:pt x="42" y="7"/>
                        <a:pt x="42" y="4"/>
                      </a:cubicBezTo>
                      <a:cubicBezTo>
                        <a:pt x="42" y="2"/>
                        <a:pt x="40" y="0"/>
                        <a:pt x="37" y="0"/>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7" name="Freeform 82"/>
                <p:cNvSpPr>
                  <a:spLocks noEditPoints="1"/>
                </p:cNvSpPr>
                <p:nvPr/>
              </p:nvSpPr>
              <p:spPr bwMode="auto">
                <a:xfrm>
                  <a:off x="8080376" y="2040024"/>
                  <a:ext cx="361950" cy="396875"/>
                </a:xfrm>
                <a:custGeom>
                  <a:avLst/>
                  <a:gdLst>
                    <a:gd name="T0" fmla="*/ 74 w 74"/>
                    <a:gd name="T1" fmla="*/ 36 h 81"/>
                    <a:gd name="T2" fmla="*/ 37 w 74"/>
                    <a:gd name="T3" fmla="*/ 0 h 81"/>
                    <a:gd name="T4" fmla="*/ 0 w 74"/>
                    <a:gd name="T5" fmla="*/ 36 h 81"/>
                    <a:gd name="T6" fmla="*/ 17 w 74"/>
                    <a:gd name="T7" fmla="*/ 81 h 81"/>
                    <a:gd name="T8" fmla="*/ 58 w 74"/>
                    <a:gd name="T9" fmla="*/ 81 h 81"/>
                    <a:gd name="T10" fmla="*/ 74 w 74"/>
                    <a:gd name="T11" fmla="*/ 36 h 81"/>
                    <a:gd name="T12" fmla="*/ 37 w 74"/>
                    <a:gd name="T13" fmla="*/ 9 h 81"/>
                    <a:gd name="T14" fmla="*/ 44 w 74"/>
                    <a:gd name="T15" fmla="*/ 16 h 81"/>
                    <a:gd name="T16" fmla="*/ 37 w 74"/>
                    <a:gd name="T17" fmla="*/ 24 h 81"/>
                    <a:gd name="T18" fmla="*/ 29 w 74"/>
                    <a:gd name="T19" fmla="*/ 16 h 81"/>
                    <a:gd name="T20" fmla="*/ 37 w 74"/>
                    <a:gd name="T21" fmla="*/ 9 h 81"/>
                    <a:gd name="T22" fmla="*/ 51 w 74"/>
                    <a:gd name="T23" fmla="*/ 46 h 81"/>
                    <a:gd name="T24" fmla="*/ 45 w 74"/>
                    <a:gd name="T25" fmla="*/ 52 h 81"/>
                    <a:gd name="T26" fmla="*/ 45 w 74"/>
                    <a:gd name="T27" fmla="*/ 52 h 81"/>
                    <a:gd name="T28" fmla="*/ 46 w 74"/>
                    <a:gd name="T29" fmla="*/ 53 h 81"/>
                    <a:gd name="T30" fmla="*/ 46 w 74"/>
                    <a:gd name="T31" fmla="*/ 75 h 81"/>
                    <a:gd name="T32" fmla="*/ 41 w 74"/>
                    <a:gd name="T33" fmla="*/ 79 h 81"/>
                    <a:gd name="T34" fmla="*/ 37 w 74"/>
                    <a:gd name="T35" fmla="*/ 75 h 81"/>
                    <a:gd name="T36" fmla="*/ 33 w 74"/>
                    <a:gd name="T37" fmla="*/ 79 h 81"/>
                    <a:gd name="T38" fmla="*/ 28 w 74"/>
                    <a:gd name="T39" fmla="*/ 75 h 81"/>
                    <a:gd name="T40" fmla="*/ 28 w 74"/>
                    <a:gd name="T41" fmla="*/ 53 h 81"/>
                    <a:gd name="T42" fmla="*/ 29 w 74"/>
                    <a:gd name="T43" fmla="*/ 52 h 81"/>
                    <a:gd name="T44" fmla="*/ 28 w 74"/>
                    <a:gd name="T45" fmla="*/ 52 h 81"/>
                    <a:gd name="T46" fmla="*/ 22 w 74"/>
                    <a:gd name="T47" fmla="*/ 46 h 81"/>
                    <a:gd name="T48" fmla="*/ 22 w 74"/>
                    <a:gd name="T49" fmla="*/ 32 h 81"/>
                    <a:gd name="T50" fmla="*/ 28 w 74"/>
                    <a:gd name="T51" fmla="*/ 26 h 81"/>
                    <a:gd name="T52" fmla="*/ 31 w 74"/>
                    <a:gd name="T53" fmla="*/ 26 h 81"/>
                    <a:gd name="T54" fmla="*/ 37 w 74"/>
                    <a:gd name="T55" fmla="*/ 33 h 81"/>
                    <a:gd name="T56" fmla="*/ 43 w 74"/>
                    <a:gd name="T57" fmla="*/ 26 h 81"/>
                    <a:gd name="T58" fmla="*/ 45 w 74"/>
                    <a:gd name="T59" fmla="*/ 26 h 81"/>
                    <a:gd name="T60" fmla="*/ 51 w 74"/>
                    <a:gd name="T61" fmla="*/ 32 h 81"/>
                    <a:gd name="T62" fmla="*/ 51 w 74"/>
                    <a:gd name="T63" fmla="*/ 4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 h="81">
                      <a:moveTo>
                        <a:pt x="74" y="36"/>
                      </a:moveTo>
                      <a:cubicBezTo>
                        <a:pt x="74" y="16"/>
                        <a:pt x="57" y="0"/>
                        <a:pt x="37" y="0"/>
                      </a:cubicBezTo>
                      <a:cubicBezTo>
                        <a:pt x="17" y="0"/>
                        <a:pt x="0" y="16"/>
                        <a:pt x="0" y="36"/>
                      </a:cubicBezTo>
                      <a:cubicBezTo>
                        <a:pt x="0" y="54"/>
                        <a:pt x="17" y="64"/>
                        <a:pt x="17" y="81"/>
                      </a:cubicBezTo>
                      <a:cubicBezTo>
                        <a:pt x="58" y="81"/>
                        <a:pt x="58" y="81"/>
                        <a:pt x="58" y="81"/>
                      </a:cubicBezTo>
                      <a:cubicBezTo>
                        <a:pt x="58" y="63"/>
                        <a:pt x="74" y="54"/>
                        <a:pt x="74" y="36"/>
                      </a:cubicBezTo>
                      <a:close/>
                      <a:moveTo>
                        <a:pt x="37" y="9"/>
                      </a:moveTo>
                      <a:cubicBezTo>
                        <a:pt x="41" y="9"/>
                        <a:pt x="44" y="12"/>
                        <a:pt x="44" y="16"/>
                      </a:cubicBezTo>
                      <a:cubicBezTo>
                        <a:pt x="44" y="20"/>
                        <a:pt x="41" y="24"/>
                        <a:pt x="37" y="24"/>
                      </a:cubicBezTo>
                      <a:cubicBezTo>
                        <a:pt x="33" y="24"/>
                        <a:pt x="29" y="20"/>
                        <a:pt x="29" y="16"/>
                      </a:cubicBezTo>
                      <a:cubicBezTo>
                        <a:pt x="29" y="12"/>
                        <a:pt x="33" y="9"/>
                        <a:pt x="37" y="9"/>
                      </a:cubicBezTo>
                      <a:close/>
                      <a:moveTo>
                        <a:pt x="51" y="46"/>
                      </a:moveTo>
                      <a:cubicBezTo>
                        <a:pt x="51" y="49"/>
                        <a:pt x="49" y="52"/>
                        <a:pt x="45" y="52"/>
                      </a:cubicBezTo>
                      <a:cubicBezTo>
                        <a:pt x="45" y="52"/>
                        <a:pt x="45" y="52"/>
                        <a:pt x="45" y="52"/>
                      </a:cubicBezTo>
                      <a:cubicBezTo>
                        <a:pt x="46" y="52"/>
                        <a:pt x="46" y="53"/>
                        <a:pt x="46" y="53"/>
                      </a:cubicBezTo>
                      <a:cubicBezTo>
                        <a:pt x="46" y="75"/>
                        <a:pt x="46" y="75"/>
                        <a:pt x="46" y="75"/>
                      </a:cubicBezTo>
                      <a:cubicBezTo>
                        <a:pt x="46" y="77"/>
                        <a:pt x="44" y="79"/>
                        <a:pt x="41" y="79"/>
                      </a:cubicBezTo>
                      <a:cubicBezTo>
                        <a:pt x="39" y="79"/>
                        <a:pt x="37" y="77"/>
                        <a:pt x="37" y="75"/>
                      </a:cubicBezTo>
                      <a:cubicBezTo>
                        <a:pt x="37" y="77"/>
                        <a:pt x="35" y="79"/>
                        <a:pt x="33" y="79"/>
                      </a:cubicBezTo>
                      <a:cubicBezTo>
                        <a:pt x="30" y="79"/>
                        <a:pt x="28" y="77"/>
                        <a:pt x="28" y="75"/>
                      </a:cubicBezTo>
                      <a:cubicBezTo>
                        <a:pt x="28" y="53"/>
                        <a:pt x="28" y="53"/>
                        <a:pt x="28" y="53"/>
                      </a:cubicBezTo>
                      <a:cubicBezTo>
                        <a:pt x="28" y="53"/>
                        <a:pt x="28" y="52"/>
                        <a:pt x="29" y="52"/>
                      </a:cubicBezTo>
                      <a:cubicBezTo>
                        <a:pt x="28" y="52"/>
                        <a:pt x="28" y="52"/>
                        <a:pt x="28" y="52"/>
                      </a:cubicBezTo>
                      <a:cubicBezTo>
                        <a:pt x="25" y="52"/>
                        <a:pt x="22" y="49"/>
                        <a:pt x="22" y="46"/>
                      </a:cubicBezTo>
                      <a:cubicBezTo>
                        <a:pt x="22" y="32"/>
                        <a:pt x="22" y="32"/>
                        <a:pt x="22" y="32"/>
                      </a:cubicBezTo>
                      <a:cubicBezTo>
                        <a:pt x="22" y="29"/>
                        <a:pt x="25" y="26"/>
                        <a:pt x="28" y="26"/>
                      </a:cubicBezTo>
                      <a:cubicBezTo>
                        <a:pt x="31" y="26"/>
                        <a:pt x="31" y="26"/>
                        <a:pt x="31" y="26"/>
                      </a:cubicBezTo>
                      <a:cubicBezTo>
                        <a:pt x="37" y="33"/>
                        <a:pt x="37" y="33"/>
                        <a:pt x="37" y="33"/>
                      </a:cubicBezTo>
                      <a:cubicBezTo>
                        <a:pt x="43" y="26"/>
                        <a:pt x="43" y="26"/>
                        <a:pt x="43" y="26"/>
                      </a:cubicBezTo>
                      <a:cubicBezTo>
                        <a:pt x="45" y="26"/>
                        <a:pt x="45" y="26"/>
                        <a:pt x="45" y="26"/>
                      </a:cubicBezTo>
                      <a:cubicBezTo>
                        <a:pt x="49" y="26"/>
                        <a:pt x="51" y="29"/>
                        <a:pt x="51" y="32"/>
                      </a:cubicBezTo>
                      <a:lnTo>
                        <a:pt x="51" y="46"/>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8" name="Freeform 83"/>
                <p:cNvSpPr/>
                <p:nvPr/>
              </p:nvSpPr>
              <p:spPr bwMode="auto">
                <a:xfrm>
                  <a:off x="8159751" y="2455949"/>
                  <a:ext cx="204788" cy="30162"/>
                </a:xfrm>
                <a:custGeom>
                  <a:avLst/>
                  <a:gdLst>
                    <a:gd name="T0" fmla="*/ 42 w 42"/>
                    <a:gd name="T1" fmla="*/ 3 h 6"/>
                    <a:gd name="T2" fmla="*/ 39 w 42"/>
                    <a:gd name="T3" fmla="*/ 6 h 6"/>
                    <a:gd name="T4" fmla="*/ 3 w 42"/>
                    <a:gd name="T5" fmla="*/ 6 h 6"/>
                    <a:gd name="T6" fmla="*/ 0 w 42"/>
                    <a:gd name="T7" fmla="*/ 3 h 6"/>
                    <a:gd name="T8" fmla="*/ 0 w 42"/>
                    <a:gd name="T9" fmla="*/ 3 h 6"/>
                    <a:gd name="T10" fmla="*/ 3 w 42"/>
                    <a:gd name="T11" fmla="*/ 0 h 6"/>
                    <a:gd name="T12" fmla="*/ 39 w 42"/>
                    <a:gd name="T13" fmla="*/ 0 h 6"/>
                    <a:gd name="T14" fmla="*/ 42 w 42"/>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6">
                      <a:moveTo>
                        <a:pt x="42" y="3"/>
                      </a:moveTo>
                      <a:cubicBezTo>
                        <a:pt x="42" y="4"/>
                        <a:pt x="40" y="6"/>
                        <a:pt x="39" y="6"/>
                      </a:cubicBezTo>
                      <a:cubicBezTo>
                        <a:pt x="3" y="6"/>
                        <a:pt x="3" y="6"/>
                        <a:pt x="3" y="6"/>
                      </a:cubicBezTo>
                      <a:cubicBezTo>
                        <a:pt x="2" y="6"/>
                        <a:pt x="0" y="4"/>
                        <a:pt x="0" y="3"/>
                      </a:cubicBezTo>
                      <a:cubicBezTo>
                        <a:pt x="0" y="3"/>
                        <a:pt x="0" y="3"/>
                        <a:pt x="0" y="3"/>
                      </a:cubicBezTo>
                      <a:cubicBezTo>
                        <a:pt x="0" y="1"/>
                        <a:pt x="2" y="0"/>
                        <a:pt x="3" y="0"/>
                      </a:cubicBezTo>
                      <a:cubicBezTo>
                        <a:pt x="39" y="0"/>
                        <a:pt x="39" y="0"/>
                        <a:pt x="39" y="0"/>
                      </a:cubicBezTo>
                      <a:cubicBezTo>
                        <a:pt x="40" y="0"/>
                        <a:pt x="42" y="1"/>
                        <a:pt x="42" y="3"/>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9" name="Freeform 84"/>
                <p:cNvSpPr/>
                <p:nvPr/>
              </p:nvSpPr>
              <p:spPr bwMode="auto">
                <a:xfrm>
                  <a:off x="8085138" y="1917787"/>
                  <a:ext cx="84138" cy="77787"/>
                </a:xfrm>
                <a:custGeom>
                  <a:avLst/>
                  <a:gdLst>
                    <a:gd name="T0" fmla="*/ 13 w 17"/>
                    <a:gd name="T1" fmla="*/ 16 h 16"/>
                    <a:gd name="T2" fmla="*/ 10 w 17"/>
                    <a:gd name="T3" fmla="*/ 15 h 16"/>
                    <a:gd name="T4" fmla="*/ 2 w 17"/>
                    <a:gd name="T5" fmla="*/ 7 h 16"/>
                    <a:gd name="T6" fmla="*/ 2 w 17"/>
                    <a:gd name="T7" fmla="*/ 2 h 16"/>
                    <a:gd name="T8" fmla="*/ 7 w 17"/>
                    <a:gd name="T9" fmla="*/ 2 h 16"/>
                    <a:gd name="T10" fmla="*/ 15 w 17"/>
                    <a:gd name="T11" fmla="*/ 10 h 16"/>
                    <a:gd name="T12" fmla="*/ 15 w 17"/>
                    <a:gd name="T13" fmla="*/ 15 h 16"/>
                    <a:gd name="T14" fmla="*/ 13 w 17"/>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6">
                      <a:moveTo>
                        <a:pt x="13" y="16"/>
                      </a:moveTo>
                      <a:cubicBezTo>
                        <a:pt x="12" y="16"/>
                        <a:pt x="11" y="16"/>
                        <a:pt x="10" y="15"/>
                      </a:cubicBezTo>
                      <a:cubicBezTo>
                        <a:pt x="2" y="7"/>
                        <a:pt x="2" y="7"/>
                        <a:pt x="2" y="7"/>
                      </a:cubicBezTo>
                      <a:cubicBezTo>
                        <a:pt x="0" y="5"/>
                        <a:pt x="0" y="3"/>
                        <a:pt x="2" y="2"/>
                      </a:cubicBezTo>
                      <a:cubicBezTo>
                        <a:pt x="3" y="0"/>
                        <a:pt x="5" y="0"/>
                        <a:pt x="7" y="2"/>
                      </a:cubicBezTo>
                      <a:cubicBezTo>
                        <a:pt x="15" y="10"/>
                        <a:pt x="15" y="10"/>
                        <a:pt x="15" y="10"/>
                      </a:cubicBezTo>
                      <a:cubicBezTo>
                        <a:pt x="17" y="12"/>
                        <a:pt x="17" y="14"/>
                        <a:pt x="15" y="15"/>
                      </a:cubicBezTo>
                      <a:cubicBezTo>
                        <a:pt x="15" y="16"/>
                        <a:pt x="14" y="16"/>
                        <a:pt x="13" y="16"/>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0" name="Freeform 85"/>
                <p:cNvSpPr/>
                <p:nvPr/>
              </p:nvSpPr>
              <p:spPr bwMode="auto">
                <a:xfrm>
                  <a:off x="8355013" y="1917787"/>
                  <a:ext cx="82550" cy="84137"/>
                </a:xfrm>
                <a:custGeom>
                  <a:avLst/>
                  <a:gdLst>
                    <a:gd name="T0" fmla="*/ 4 w 17"/>
                    <a:gd name="T1" fmla="*/ 17 h 17"/>
                    <a:gd name="T2" fmla="*/ 2 w 17"/>
                    <a:gd name="T3" fmla="*/ 16 h 17"/>
                    <a:gd name="T4" fmla="*/ 2 w 17"/>
                    <a:gd name="T5" fmla="*/ 11 h 17"/>
                    <a:gd name="T6" fmla="*/ 10 w 17"/>
                    <a:gd name="T7" fmla="*/ 2 h 17"/>
                    <a:gd name="T8" fmla="*/ 15 w 17"/>
                    <a:gd name="T9" fmla="*/ 2 h 17"/>
                    <a:gd name="T10" fmla="*/ 15 w 17"/>
                    <a:gd name="T11" fmla="*/ 7 h 17"/>
                    <a:gd name="T12" fmla="*/ 7 w 17"/>
                    <a:gd name="T13" fmla="*/ 16 h 17"/>
                    <a:gd name="T14" fmla="*/ 4 w 17"/>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7">
                      <a:moveTo>
                        <a:pt x="4" y="17"/>
                      </a:moveTo>
                      <a:cubicBezTo>
                        <a:pt x="3" y="17"/>
                        <a:pt x="2" y="16"/>
                        <a:pt x="2" y="16"/>
                      </a:cubicBezTo>
                      <a:cubicBezTo>
                        <a:pt x="0" y="14"/>
                        <a:pt x="0" y="12"/>
                        <a:pt x="2" y="11"/>
                      </a:cubicBezTo>
                      <a:cubicBezTo>
                        <a:pt x="10" y="2"/>
                        <a:pt x="10" y="2"/>
                        <a:pt x="10" y="2"/>
                      </a:cubicBezTo>
                      <a:cubicBezTo>
                        <a:pt x="12" y="0"/>
                        <a:pt x="14" y="0"/>
                        <a:pt x="15" y="2"/>
                      </a:cubicBezTo>
                      <a:cubicBezTo>
                        <a:pt x="17" y="3"/>
                        <a:pt x="17" y="5"/>
                        <a:pt x="15" y="7"/>
                      </a:cubicBezTo>
                      <a:cubicBezTo>
                        <a:pt x="7" y="16"/>
                        <a:pt x="7" y="16"/>
                        <a:pt x="7" y="16"/>
                      </a:cubicBezTo>
                      <a:cubicBezTo>
                        <a:pt x="6" y="16"/>
                        <a:pt x="5" y="17"/>
                        <a:pt x="4" y="17"/>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1" name="Freeform 86"/>
                <p:cNvSpPr/>
                <p:nvPr/>
              </p:nvSpPr>
              <p:spPr bwMode="auto">
                <a:xfrm>
                  <a:off x="8242301" y="1863812"/>
                  <a:ext cx="34925" cy="98425"/>
                </a:xfrm>
                <a:custGeom>
                  <a:avLst/>
                  <a:gdLst>
                    <a:gd name="T0" fmla="*/ 3 w 7"/>
                    <a:gd name="T1" fmla="*/ 20 h 20"/>
                    <a:gd name="T2" fmla="*/ 0 w 7"/>
                    <a:gd name="T3" fmla="*/ 16 h 20"/>
                    <a:gd name="T4" fmla="*/ 0 w 7"/>
                    <a:gd name="T5" fmla="*/ 4 h 20"/>
                    <a:gd name="T6" fmla="*/ 3 w 7"/>
                    <a:gd name="T7" fmla="*/ 0 h 20"/>
                    <a:gd name="T8" fmla="*/ 7 w 7"/>
                    <a:gd name="T9" fmla="*/ 4 h 20"/>
                    <a:gd name="T10" fmla="*/ 7 w 7"/>
                    <a:gd name="T11" fmla="*/ 16 h 20"/>
                    <a:gd name="T12" fmla="*/ 3 w 7"/>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7" h="20">
                      <a:moveTo>
                        <a:pt x="3" y="20"/>
                      </a:moveTo>
                      <a:cubicBezTo>
                        <a:pt x="1" y="20"/>
                        <a:pt x="0" y="18"/>
                        <a:pt x="0" y="16"/>
                      </a:cubicBezTo>
                      <a:cubicBezTo>
                        <a:pt x="0" y="4"/>
                        <a:pt x="0" y="4"/>
                        <a:pt x="0" y="4"/>
                      </a:cubicBezTo>
                      <a:cubicBezTo>
                        <a:pt x="0" y="2"/>
                        <a:pt x="1" y="0"/>
                        <a:pt x="3" y="0"/>
                      </a:cubicBezTo>
                      <a:cubicBezTo>
                        <a:pt x="5" y="0"/>
                        <a:pt x="7" y="2"/>
                        <a:pt x="7" y="4"/>
                      </a:cubicBezTo>
                      <a:cubicBezTo>
                        <a:pt x="7" y="16"/>
                        <a:pt x="7" y="16"/>
                        <a:pt x="7" y="16"/>
                      </a:cubicBezTo>
                      <a:cubicBezTo>
                        <a:pt x="7" y="18"/>
                        <a:pt x="5" y="20"/>
                        <a:pt x="3" y="20"/>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2" name="TextBox 1"/>
              <p:cNvSpPr txBox="1"/>
              <p:nvPr/>
            </p:nvSpPr>
            <p:spPr>
              <a:xfrm>
                <a:off x="3759" y="2715"/>
                <a:ext cx="2405" cy="617"/>
              </a:xfrm>
              <a:prstGeom prst="rect">
                <a:avLst/>
              </a:prstGeom>
              <a:noFill/>
            </p:spPr>
            <p:txBody>
              <a:bodyPr wrap="none" lIns="0" tIns="0" rIns="0" rtlCol="0">
                <a:spAutoFit/>
              </a:bodyPr>
              <a:p>
                <a:pPr defTabSz="0">
                  <a:lnSpc>
                    <a:spcPts val="2700"/>
                  </a:lnSpc>
                </a:pPr>
                <a:r>
                  <a:rPr lang="x-none" altLang="zh-CN" sz="2400" b="1" dirty="0">
                    <a:solidFill>
                      <a:schemeClr val="accent2">
                        <a:lumMod val="75000"/>
                      </a:schemeClr>
                    </a:solidFill>
                    <a:latin typeface="文泉驿微米黑" panose="020B0606030804020204" charset="-122"/>
                    <a:ea typeface="文泉驿微米黑" panose="020B0606030804020204" charset="-122"/>
                    <a:cs typeface="+mn-ea"/>
                    <a:sym typeface="+mn-lt"/>
                  </a:rPr>
                  <a:t>团队名称</a:t>
                </a:r>
                <a:r>
                  <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rPr>
                  <a:t>　</a:t>
                </a:r>
                <a:endPar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sp>
          <p:nvSpPr>
            <p:cNvPr id="1048966" name="文本框 28"/>
            <p:cNvSpPr txBox="1"/>
            <p:nvPr/>
          </p:nvSpPr>
          <p:spPr>
            <a:xfrm>
              <a:off x="2826" y="3332"/>
              <a:ext cx="4216" cy="1113"/>
            </a:xfrm>
            <a:prstGeom prst="rect">
              <a:avLst/>
            </a:prstGeom>
            <a:noFill/>
          </p:spPr>
          <p:txBody>
            <a:bodyPr wrap="square" rtlCol="0">
              <a:spAutoFit/>
            </a:bodyPr>
            <a:p>
              <a:pPr>
                <a:lnSpc>
                  <a:spcPct val="2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研究方向+创新团队</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sp>
        <p:nvSpPr>
          <p:cNvPr id="9" name="文本框 28"/>
          <p:cNvSpPr txBox="1"/>
          <p:nvPr/>
        </p:nvSpPr>
        <p:spPr>
          <a:xfrm>
            <a:off x="294005" y="2619375"/>
            <a:ext cx="5713095" cy="1198880"/>
          </a:xfrm>
          <a:prstGeom prst="rect">
            <a:avLst/>
          </a:prstGeom>
          <a:noFill/>
        </p:spPr>
        <p:txBody>
          <a:bodyPr wrap="square" rtlCol="0">
            <a:spAutoFit/>
          </a:bodyPr>
          <a:p>
            <a:pPr>
              <a:lnSpc>
                <a:spcPct val="200000"/>
              </a:lnSpc>
            </a:pPr>
            <a:r>
              <a:rPr lang="x-none" altLang="zh-CN" dirty="0">
                <a:latin typeface="文泉驿微米黑" panose="020B0606030804020204" charset="-122"/>
                <a:ea typeface="文泉驿微米黑" panose="020B0606030804020204" charset="-122"/>
                <a:cs typeface="文泉驿微米黑" panose="020B0606030804020204" charset="-122"/>
                <a:sym typeface="+mn-lt"/>
              </a:rPr>
              <a:t>例如：</a:t>
            </a:r>
            <a:endParaRPr lang="x-none" altLang="zh-CN" dirty="0">
              <a:latin typeface="文泉驿微米黑" panose="020B0606030804020204" charset="-122"/>
              <a:ea typeface="文泉驿微米黑" panose="020B0606030804020204" charset="-122"/>
              <a:cs typeface="文泉驿微米黑" panose="020B0606030804020204" charset="-122"/>
              <a:sym typeface="+mn-lt"/>
            </a:endParaRPr>
          </a:p>
          <a:p>
            <a:pPr>
              <a:lnSpc>
                <a:spcPct val="200000"/>
              </a:lnSpc>
            </a:pPr>
            <a:r>
              <a:rPr lang="x-none" altLang="zh-CN" dirty="0">
                <a:solidFill>
                  <a:srgbClr val="FF0000"/>
                </a:solidFill>
                <a:latin typeface="文泉驿微米黑" panose="020B0606030804020204" charset="-122"/>
                <a:ea typeface="文泉驿微米黑" panose="020B0606030804020204" charset="-122"/>
                <a:cs typeface="文泉驿微米黑" panose="020B0606030804020204" charset="-122"/>
                <a:sym typeface="+mn-lt"/>
              </a:rPr>
              <a:t>人工关节假体周围感染诊治及骨缺损修复重建</a:t>
            </a:r>
            <a:r>
              <a:rPr lang="x-none" altLang="zh-CN" dirty="0">
                <a:solidFill>
                  <a:schemeClr val="accent2"/>
                </a:solidFill>
                <a:latin typeface="文泉驿微米黑" panose="020B0606030804020204" charset="-122"/>
                <a:ea typeface="文泉驿微米黑" panose="020B0606030804020204" charset="-122"/>
                <a:cs typeface="文泉驿微米黑" panose="020B0606030804020204" charset="-122"/>
                <a:sym typeface="+mn-lt"/>
              </a:rPr>
              <a:t>创新团队</a:t>
            </a:r>
            <a:endParaRPr lang="x-none" altLang="zh-CN" dirty="0">
              <a:solidFill>
                <a:schemeClr val="accent2"/>
              </a:solidFill>
              <a:latin typeface="文泉驿微米黑" panose="020B0606030804020204" charset="-122"/>
              <a:ea typeface="文泉驿微米黑" panose="020B0606030804020204" charset="-122"/>
              <a:cs typeface="文泉驿微米黑" panose="020B0606030804020204" charset="-122"/>
              <a:sym typeface="+mn-lt"/>
            </a:endParaRPr>
          </a:p>
        </p:txBody>
      </p:sp>
      <p:grpSp>
        <p:nvGrpSpPr>
          <p:cNvPr id="11" name="组合 10"/>
          <p:cNvGrpSpPr/>
          <p:nvPr/>
        </p:nvGrpSpPr>
        <p:grpSpPr>
          <a:xfrm>
            <a:off x="6624320" y="1616075"/>
            <a:ext cx="4564380" cy="2263775"/>
            <a:chOff x="10432" y="2545"/>
            <a:chExt cx="7188" cy="3565"/>
          </a:xfrm>
        </p:grpSpPr>
        <p:grpSp>
          <p:nvGrpSpPr>
            <p:cNvPr id="7" name="组合 6"/>
            <p:cNvGrpSpPr/>
            <p:nvPr/>
          </p:nvGrpSpPr>
          <p:grpSpPr>
            <a:xfrm>
              <a:off x="11308" y="2545"/>
              <a:ext cx="4363" cy="862"/>
              <a:chOff x="11308" y="2545"/>
              <a:chExt cx="4363" cy="862"/>
            </a:xfrm>
          </p:grpSpPr>
          <p:grpSp>
            <p:nvGrpSpPr>
              <p:cNvPr id="102" name="组合 21"/>
              <p:cNvGrpSpPr/>
              <p:nvPr/>
            </p:nvGrpSpPr>
            <p:grpSpPr>
              <a:xfrm>
                <a:off x="15029" y="2545"/>
                <a:ext cx="643" cy="862"/>
                <a:chOff x="10709282" y="1628862"/>
                <a:chExt cx="439732" cy="596900"/>
              </a:xfrm>
              <a:solidFill>
                <a:schemeClr val="accent2">
                  <a:lumMod val="75000"/>
                </a:schemeClr>
              </a:solidFill>
            </p:grpSpPr>
            <p:sp>
              <p:nvSpPr>
                <p:cNvPr id="1048960" name="Freeform 95"/>
                <p:cNvSpPr/>
                <p:nvPr/>
              </p:nvSpPr>
              <p:spPr bwMode="auto">
                <a:xfrm>
                  <a:off x="10709282" y="1809837"/>
                  <a:ext cx="341313" cy="415925"/>
                </a:xfrm>
                <a:custGeom>
                  <a:avLst/>
                  <a:gdLst>
                    <a:gd name="T0" fmla="*/ 62 w 70"/>
                    <a:gd name="T1" fmla="*/ 0 h 85"/>
                    <a:gd name="T2" fmla="*/ 33 w 70"/>
                    <a:gd name="T3" fmla="*/ 0 h 85"/>
                    <a:gd name="T4" fmla="*/ 23 w 70"/>
                    <a:gd name="T5" fmla="*/ 9 h 85"/>
                    <a:gd name="T6" fmla="*/ 23 w 70"/>
                    <a:gd name="T7" fmla="*/ 10 h 85"/>
                    <a:gd name="T8" fmla="*/ 13 w 70"/>
                    <a:gd name="T9" fmla="*/ 0 h 85"/>
                    <a:gd name="T10" fmla="*/ 10 w 70"/>
                    <a:gd name="T11" fmla="*/ 0 h 85"/>
                    <a:gd name="T12" fmla="*/ 0 w 70"/>
                    <a:gd name="T13" fmla="*/ 9 h 85"/>
                    <a:gd name="T14" fmla="*/ 0 w 70"/>
                    <a:gd name="T15" fmla="*/ 31 h 85"/>
                    <a:gd name="T16" fmla="*/ 10 w 70"/>
                    <a:gd name="T17" fmla="*/ 41 h 85"/>
                    <a:gd name="T18" fmla="*/ 10 w 70"/>
                    <a:gd name="T19" fmla="*/ 41 h 85"/>
                    <a:gd name="T20" fmla="*/ 9 w 70"/>
                    <a:gd name="T21" fmla="*/ 43 h 85"/>
                    <a:gd name="T22" fmla="*/ 9 w 70"/>
                    <a:gd name="T23" fmla="*/ 78 h 85"/>
                    <a:gd name="T24" fmla="*/ 16 w 70"/>
                    <a:gd name="T25" fmla="*/ 85 h 85"/>
                    <a:gd name="T26" fmla="*/ 23 w 70"/>
                    <a:gd name="T27" fmla="*/ 78 h 85"/>
                    <a:gd name="T28" fmla="*/ 30 w 70"/>
                    <a:gd name="T29" fmla="*/ 85 h 85"/>
                    <a:gd name="T30" fmla="*/ 37 w 70"/>
                    <a:gd name="T31" fmla="*/ 78 h 85"/>
                    <a:gd name="T32" fmla="*/ 37 w 70"/>
                    <a:gd name="T33" fmla="*/ 13 h 85"/>
                    <a:gd name="T34" fmla="*/ 62 w 70"/>
                    <a:gd name="T35" fmla="*/ 13 h 85"/>
                    <a:gd name="T36" fmla="*/ 70 w 70"/>
                    <a:gd name="T37" fmla="*/ 7 h 85"/>
                    <a:gd name="T38" fmla="*/ 62 w 70"/>
                    <a:gd name="T39"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 h="85">
                      <a:moveTo>
                        <a:pt x="62" y="0"/>
                      </a:moveTo>
                      <a:cubicBezTo>
                        <a:pt x="58" y="0"/>
                        <a:pt x="33" y="0"/>
                        <a:pt x="33" y="0"/>
                      </a:cubicBezTo>
                      <a:cubicBezTo>
                        <a:pt x="23" y="9"/>
                        <a:pt x="23" y="9"/>
                        <a:pt x="23" y="9"/>
                      </a:cubicBezTo>
                      <a:cubicBezTo>
                        <a:pt x="23" y="10"/>
                        <a:pt x="23" y="10"/>
                        <a:pt x="23" y="10"/>
                      </a:cubicBezTo>
                      <a:cubicBezTo>
                        <a:pt x="13" y="0"/>
                        <a:pt x="13" y="0"/>
                        <a:pt x="13" y="0"/>
                      </a:cubicBezTo>
                      <a:cubicBezTo>
                        <a:pt x="10" y="0"/>
                        <a:pt x="10" y="0"/>
                        <a:pt x="10" y="0"/>
                      </a:cubicBezTo>
                      <a:cubicBezTo>
                        <a:pt x="4" y="0"/>
                        <a:pt x="0" y="4"/>
                        <a:pt x="0" y="9"/>
                      </a:cubicBezTo>
                      <a:cubicBezTo>
                        <a:pt x="0" y="31"/>
                        <a:pt x="0" y="31"/>
                        <a:pt x="0" y="31"/>
                      </a:cubicBezTo>
                      <a:cubicBezTo>
                        <a:pt x="0" y="36"/>
                        <a:pt x="4" y="41"/>
                        <a:pt x="10" y="41"/>
                      </a:cubicBezTo>
                      <a:cubicBezTo>
                        <a:pt x="10" y="41"/>
                        <a:pt x="10" y="41"/>
                        <a:pt x="10" y="41"/>
                      </a:cubicBezTo>
                      <a:cubicBezTo>
                        <a:pt x="10" y="41"/>
                        <a:pt x="9" y="42"/>
                        <a:pt x="9" y="43"/>
                      </a:cubicBezTo>
                      <a:cubicBezTo>
                        <a:pt x="9" y="78"/>
                        <a:pt x="9" y="78"/>
                        <a:pt x="9" y="78"/>
                      </a:cubicBezTo>
                      <a:cubicBezTo>
                        <a:pt x="9" y="82"/>
                        <a:pt x="13" y="85"/>
                        <a:pt x="16" y="85"/>
                      </a:cubicBezTo>
                      <a:cubicBezTo>
                        <a:pt x="20" y="85"/>
                        <a:pt x="23" y="82"/>
                        <a:pt x="23" y="78"/>
                      </a:cubicBezTo>
                      <a:cubicBezTo>
                        <a:pt x="23" y="82"/>
                        <a:pt x="27" y="85"/>
                        <a:pt x="30" y="85"/>
                      </a:cubicBezTo>
                      <a:cubicBezTo>
                        <a:pt x="34" y="85"/>
                        <a:pt x="37" y="82"/>
                        <a:pt x="37" y="78"/>
                      </a:cubicBezTo>
                      <a:cubicBezTo>
                        <a:pt x="37" y="13"/>
                        <a:pt x="37" y="13"/>
                        <a:pt x="37" y="13"/>
                      </a:cubicBezTo>
                      <a:cubicBezTo>
                        <a:pt x="37" y="13"/>
                        <a:pt x="59" y="13"/>
                        <a:pt x="62" y="13"/>
                      </a:cubicBezTo>
                      <a:cubicBezTo>
                        <a:pt x="66" y="13"/>
                        <a:pt x="70" y="12"/>
                        <a:pt x="70" y="7"/>
                      </a:cubicBezTo>
                      <a:cubicBezTo>
                        <a:pt x="70" y="2"/>
                        <a:pt x="66" y="0"/>
                        <a:pt x="62" y="0"/>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61" name="Freeform 96"/>
                <p:cNvSpPr>
                  <a:spLocks noEditPoints="1"/>
                </p:cNvSpPr>
                <p:nvPr/>
              </p:nvSpPr>
              <p:spPr bwMode="auto">
                <a:xfrm>
                  <a:off x="10763251" y="1628862"/>
                  <a:ext cx="385763" cy="161925"/>
                </a:xfrm>
                <a:custGeom>
                  <a:avLst/>
                  <a:gdLst>
                    <a:gd name="T0" fmla="*/ 68 w 79"/>
                    <a:gd name="T1" fmla="*/ 1 h 33"/>
                    <a:gd name="T2" fmla="*/ 62 w 79"/>
                    <a:gd name="T3" fmla="*/ 4 h 33"/>
                    <a:gd name="T4" fmla="*/ 56 w 79"/>
                    <a:gd name="T5" fmla="*/ 8 h 33"/>
                    <a:gd name="T6" fmla="*/ 46 w 79"/>
                    <a:gd name="T7" fmla="*/ 0 h 33"/>
                    <a:gd name="T8" fmla="*/ 38 w 79"/>
                    <a:gd name="T9" fmla="*/ 4 h 33"/>
                    <a:gd name="T10" fmla="*/ 23 w 79"/>
                    <a:gd name="T11" fmla="*/ 14 h 33"/>
                    <a:gd name="T12" fmla="*/ 12 w 79"/>
                    <a:gd name="T13" fmla="*/ 8 h 33"/>
                    <a:gd name="T14" fmla="*/ 0 w 79"/>
                    <a:gd name="T15" fmla="*/ 20 h 33"/>
                    <a:gd name="T16" fmla="*/ 12 w 79"/>
                    <a:gd name="T17" fmla="*/ 32 h 33"/>
                    <a:gd name="T18" fmla="*/ 22 w 79"/>
                    <a:gd name="T19" fmla="*/ 27 h 33"/>
                    <a:gd name="T20" fmla="*/ 46 w 79"/>
                    <a:gd name="T21" fmla="*/ 33 h 33"/>
                    <a:gd name="T22" fmla="*/ 54 w 79"/>
                    <a:gd name="T23" fmla="*/ 29 h 33"/>
                    <a:gd name="T24" fmla="*/ 68 w 79"/>
                    <a:gd name="T25" fmla="*/ 33 h 33"/>
                    <a:gd name="T26" fmla="*/ 79 w 79"/>
                    <a:gd name="T27" fmla="*/ 17 h 33"/>
                    <a:gd name="T28" fmla="*/ 68 w 79"/>
                    <a:gd name="T29" fmla="*/ 1 h 33"/>
                    <a:gd name="T30" fmla="*/ 46 w 79"/>
                    <a:gd name="T31" fmla="*/ 27 h 33"/>
                    <a:gd name="T32" fmla="*/ 39 w 79"/>
                    <a:gd name="T33" fmla="*/ 17 h 33"/>
                    <a:gd name="T34" fmla="*/ 46 w 79"/>
                    <a:gd name="T35" fmla="*/ 6 h 33"/>
                    <a:gd name="T36" fmla="*/ 53 w 79"/>
                    <a:gd name="T37" fmla="*/ 17 h 33"/>
                    <a:gd name="T38" fmla="*/ 46 w 79"/>
                    <a:gd name="T39" fmla="*/ 27 h 33"/>
                    <a:gd name="T40" fmla="*/ 68 w 79"/>
                    <a:gd name="T41" fmla="*/ 28 h 33"/>
                    <a:gd name="T42" fmla="*/ 60 w 79"/>
                    <a:gd name="T43" fmla="*/ 17 h 33"/>
                    <a:gd name="T44" fmla="*/ 68 w 79"/>
                    <a:gd name="T45" fmla="*/ 7 h 33"/>
                    <a:gd name="T46" fmla="*/ 75 w 79"/>
                    <a:gd name="T47" fmla="*/ 17 h 33"/>
                    <a:gd name="T48" fmla="*/ 68 w 79"/>
                    <a:gd name="T49" fmla="*/ 28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33">
                      <a:moveTo>
                        <a:pt x="68" y="1"/>
                      </a:moveTo>
                      <a:cubicBezTo>
                        <a:pt x="66" y="1"/>
                        <a:pt x="64" y="2"/>
                        <a:pt x="62" y="4"/>
                      </a:cubicBezTo>
                      <a:cubicBezTo>
                        <a:pt x="56" y="8"/>
                        <a:pt x="56" y="8"/>
                        <a:pt x="56" y="8"/>
                      </a:cubicBezTo>
                      <a:cubicBezTo>
                        <a:pt x="54" y="3"/>
                        <a:pt x="50" y="0"/>
                        <a:pt x="46" y="0"/>
                      </a:cubicBezTo>
                      <a:cubicBezTo>
                        <a:pt x="44" y="0"/>
                        <a:pt x="41" y="3"/>
                        <a:pt x="38" y="4"/>
                      </a:cubicBezTo>
                      <a:cubicBezTo>
                        <a:pt x="36" y="6"/>
                        <a:pt x="26" y="12"/>
                        <a:pt x="23" y="14"/>
                      </a:cubicBezTo>
                      <a:cubicBezTo>
                        <a:pt x="21" y="10"/>
                        <a:pt x="17" y="8"/>
                        <a:pt x="12" y="8"/>
                      </a:cubicBezTo>
                      <a:cubicBezTo>
                        <a:pt x="6" y="8"/>
                        <a:pt x="0" y="13"/>
                        <a:pt x="0" y="20"/>
                      </a:cubicBezTo>
                      <a:cubicBezTo>
                        <a:pt x="0" y="27"/>
                        <a:pt x="6" y="32"/>
                        <a:pt x="12" y="32"/>
                      </a:cubicBezTo>
                      <a:cubicBezTo>
                        <a:pt x="16" y="32"/>
                        <a:pt x="20" y="30"/>
                        <a:pt x="22" y="27"/>
                      </a:cubicBezTo>
                      <a:cubicBezTo>
                        <a:pt x="26" y="28"/>
                        <a:pt x="45" y="33"/>
                        <a:pt x="46" y="33"/>
                      </a:cubicBezTo>
                      <a:cubicBezTo>
                        <a:pt x="49" y="33"/>
                        <a:pt x="52" y="32"/>
                        <a:pt x="54" y="29"/>
                      </a:cubicBezTo>
                      <a:cubicBezTo>
                        <a:pt x="54" y="29"/>
                        <a:pt x="64" y="33"/>
                        <a:pt x="68" y="33"/>
                      </a:cubicBezTo>
                      <a:cubicBezTo>
                        <a:pt x="74" y="33"/>
                        <a:pt x="79" y="26"/>
                        <a:pt x="79" y="17"/>
                      </a:cubicBezTo>
                      <a:cubicBezTo>
                        <a:pt x="79" y="8"/>
                        <a:pt x="74" y="1"/>
                        <a:pt x="68" y="1"/>
                      </a:cubicBezTo>
                      <a:close/>
                      <a:moveTo>
                        <a:pt x="46" y="27"/>
                      </a:moveTo>
                      <a:cubicBezTo>
                        <a:pt x="42" y="27"/>
                        <a:pt x="39" y="23"/>
                        <a:pt x="39" y="17"/>
                      </a:cubicBezTo>
                      <a:cubicBezTo>
                        <a:pt x="39" y="11"/>
                        <a:pt x="42" y="6"/>
                        <a:pt x="46" y="6"/>
                      </a:cubicBezTo>
                      <a:cubicBezTo>
                        <a:pt x="50" y="6"/>
                        <a:pt x="53" y="11"/>
                        <a:pt x="53" y="17"/>
                      </a:cubicBezTo>
                      <a:cubicBezTo>
                        <a:pt x="53" y="23"/>
                        <a:pt x="50" y="27"/>
                        <a:pt x="46" y="27"/>
                      </a:cubicBezTo>
                      <a:close/>
                      <a:moveTo>
                        <a:pt x="68" y="28"/>
                      </a:moveTo>
                      <a:cubicBezTo>
                        <a:pt x="64" y="28"/>
                        <a:pt x="60" y="23"/>
                        <a:pt x="60" y="17"/>
                      </a:cubicBezTo>
                      <a:cubicBezTo>
                        <a:pt x="60" y="12"/>
                        <a:pt x="64" y="7"/>
                        <a:pt x="68" y="7"/>
                      </a:cubicBezTo>
                      <a:cubicBezTo>
                        <a:pt x="72" y="7"/>
                        <a:pt x="75" y="12"/>
                        <a:pt x="75" y="17"/>
                      </a:cubicBezTo>
                      <a:cubicBezTo>
                        <a:pt x="75" y="23"/>
                        <a:pt x="72" y="28"/>
                        <a:pt x="68" y="28"/>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4" name="TextBox 1"/>
              <p:cNvSpPr txBox="1"/>
              <p:nvPr/>
            </p:nvSpPr>
            <p:spPr>
              <a:xfrm>
                <a:off x="11308" y="2680"/>
                <a:ext cx="3367" cy="653"/>
              </a:xfrm>
              <a:prstGeom prst="rect">
                <a:avLst/>
              </a:prstGeom>
              <a:noFill/>
            </p:spPr>
            <p:txBody>
              <a:bodyPr wrap="none" lIns="0" tIns="0" rIns="0" rtlCol="0">
                <a:spAutoFit/>
              </a:bodyPr>
              <a:p>
                <a:pPr defTabSz="0">
                  <a:tabLst>
                    <a:tab pos="520700" algn="l"/>
                  </a:tabLst>
                </a:pPr>
                <a:r>
                  <a:rPr lang="x-none" sz="2400" b="1" dirty="0" err="1">
                    <a:solidFill>
                      <a:schemeClr val="accent2">
                        <a:lumMod val="75000"/>
                      </a:schemeClr>
                    </a:solidFill>
                    <a:latin typeface="文泉驿微米黑" panose="020B0606030804020204" charset="-122"/>
                    <a:ea typeface="文泉驿微米黑" panose="020B0606030804020204" charset="-122"/>
                    <a:cs typeface="+mn-ea"/>
                    <a:sym typeface="+mn-lt"/>
                  </a:rPr>
                  <a:t>执行期、经费</a:t>
                </a:r>
                <a:r>
                  <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rPr>
                  <a:t>　</a:t>
                </a:r>
                <a:endPar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sp>
          <p:nvSpPr>
            <p:cNvPr id="2" name="文本框 28"/>
            <p:cNvSpPr txBox="1"/>
            <p:nvPr/>
          </p:nvSpPr>
          <p:spPr>
            <a:xfrm>
              <a:off x="10432" y="3705"/>
              <a:ext cx="7188" cy="2405"/>
            </a:xfrm>
            <a:prstGeom prst="rect">
              <a:avLst/>
            </a:prstGeom>
            <a:noFill/>
          </p:spPr>
          <p:txBody>
            <a:bodyPr wrap="square" rtlCol="0">
              <a:spAutoFit/>
            </a:bodyPr>
            <a:p>
              <a:pPr fontAlgn="auto">
                <a:lnSpc>
                  <a:spcPts val="28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项目执行期：</a:t>
              </a:r>
              <a:r>
                <a:rPr lang="en-US" altLang="x-none"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2</a:t>
              </a: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年（202</a:t>
              </a:r>
              <a:r>
                <a:rPr lang="en-US" altLang="x-none"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4</a:t>
              </a: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~202</a:t>
              </a:r>
              <a:r>
                <a:rPr lang="en-US" altLang="x-none"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6</a:t>
              </a: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年）</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a:p>
              <a:pPr fontAlgn="auto">
                <a:lnSpc>
                  <a:spcPts val="28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支持经费：</a:t>
              </a: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财政科研经费</a:t>
              </a:r>
              <a:r>
                <a:rPr lang="en-US"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50</a:t>
              </a: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万元</a:t>
              </a:r>
              <a:endParaRPr lang="zh-CN" altLang="en-US"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a:p>
              <a:pPr fontAlgn="auto">
                <a:lnSpc>
                  <a:spcPts val="28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绩效目标设定：</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a:p>
              <a:pPr fontAlgn="auto">
                <a:lnSpc>
                  <a:spcPts val="28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以人才引育相关指标为主</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12" name="组合 11"/>
          <p:cNvGrpSpPr/>
          <p:nvPr/>
        </p:nvGrpSpPr>
        <p:grpSpPr>
          <a:xfrm>
            <a:off x="606425" y="4121785"/>
            <a:ext cx="5306060" cy="2181860"/>
            <a:chOff x="955" y="6491"/>
            <a:chExt cx="8356" cy="3436"/>
          </a:xfrm>
        </p:grpSpPr>
        <p:grpSp>
          <p:nvGrpSpPr>
            <p:cNvPr id="8" name="组合 7"/>
            <p:cNvGrpSpPr/>
            <p:nvPr/>
          </p:nvGrpSpPr>
          <p:grpSpPr>
            <a:xfrm>
              <a:off x="2630" y="6491"/>
              <a:ext cx="4377" cy="876"/>
              <a:chOff x="2630" y="6491"/>
              <a:chExt cx="4377" cy="876"/>
            </a:xfrm>
          </p:grpSpPr>
          <p:grpSp>
            <p:nvGrpSpPr>
              <p:cNvPr id="99" name="组合 18"/>
              <p:cNvGrpSpPr/>
              <p:nvPr/>
            </p:nvGrpSpPr>
            <p:grpSpPr>
              <a:xfrm>
                <a:off x="2630" y="6491"/>
                <a:ext cx="787" cy="877"/>
                <a:chOff x="7156453" y="4826087"/>
                <a:chExt cx="763584" cy="862012"/>
              </a:xfrm>
              <a:solidFill>
                <a:schemeClr val="accent2">
                  <a:lumMod val="75000"/>
                </a:schemeClr>
              </a:solidFill>
            </p:grpSpPr>
            <p:sp>
              <p:nvSpPr>
                <p:cNvPr id="1048943" name="Freeform 78"/>
                <p:cNvSpPr/>
                <p:nvPr/>
              </p:nvSpPr>
              <p:spPr bwMode="auto">
                <a:xfrm>
                  <a:off x="7375526" y="5242012"/>
                  <a:ext cx="230188" cy="230187"/>
                </a:xfrm>
                <a:custGeom>
                  <a:avLst/>
                  <a:gdLst>
                    <a:gd name="T0" fmla="*/ 37 w 47"/>
                    <a:gd name="T1" fmla="*/ 25 h 47"/>
                    <a:gd name="T2" fmla="*/ 16 w 47"/>
                    <a:gd name="T3" fmla="*/ 27 h 47"/>
                    <a:gd name="T4" fmla="*/ 36 w 47"/>
                    <a:gd name="T5" fmla="*/ 3 h 47"/>
                    <a:gd name="T6" fmla="*/ 23 w 47"/>
                    <a:gd name="T7" fmla="*/ 0 h 47"/>
                    <a:gd name="T8" fmla="*/ 0 w 47"/>
                    <a:gd name="T9" fmla="*/ 23 h 47"/>
                    <a:gd name="T10" fmla="*/ 23 w 47"/>
                    <a:gd name="T11" fmla="*/ 47 h 47"/>
                    <a:gd name="T12" fmla="*/ 47 w 47"/>
                    <a:gd name="T13" fmla="*/ 23 h 47"/>
                    <a:gd name="T14" fmla="*/ 45 w 47"/>
                    <a:gd name="T15" fmla="*/ 16 h 47"/>
                    <a:gd name="T16" fmla="*/ 37 w 47"/>
                    <a:gd name="T17"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47">
                      <a:moveTo>
                        <a:pt x="37" y="25"/>
                      </a:moveTo>
                      <a:cubicBezTo>
                        <a:pt x="16" y="27"/>
                        <a:pt x="16" y="27"/>
                        <a:pt x="16" y="27"/>
                      </a:cubicBezTo>
                      <a:cubicBezTo>
                        <a:pt x="36" y="3"/>
                        <a:pt x="36" y="3"/>
                        <a:pt x="36" y="3"/>
                      </a:cubicBezTo>
                      <a:cubicBezTo>
                        <a:pt x="32" y="1"/>
                        <a:pt x="28" y="0"/>
                        <a:pt x="23" y="0"/>
                      </a:cubicBezTo>
                      <a:cubicBezTo>
                        <a:pt x="10" y="0"/>
                        <a:pt x="0" y="10"/>
                        <a:pt x="0" y="23"/>
                      </a:cubicBezTo>
                      <a:cubicBezTo>
                        <a:pt x="0" y="36"/>
                        <a:pt x="10" y="47"/>
                        <a:pt x="23" y="47"/>
                      </a:cubicBezTo>
                      <a:cubicBezTo>
                        <a:pt x="36" y="47"/>
                        <a:pt x="47" y="36"/>
                        <a:pt x="47" y="23"/>
                      </a:cubicBezTo>
                      <a:cubicBezTo>
                        <a:pt x="47" y="21"/>
                        <a:pt x="46" y="18"/>
                        <a:pt x="45" y="16"/>
                      </a:cubicBezTo>
                      <a:lnTo>
                        <a:pt x="37" y="25"/>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4" name="Freeform 79"/>
                <p:cNvSpPr/>
                <p:nvPr/>
              </p:nvSpPr>
              <p:spPr bwMode="auto">
                <a:xfrm>
                  <a:off x="7156453" y="5022937"/>
                  <a:ext cx="669925" cy="665162"/>
                </a:xfrm>
                <a:custGeom>
                  <a:avLst/>
                  <a:gdLst>
                    <a:gd name="T0" fmla="*/ 108 w 137"/>
                    <a:gd name="T1" fmla="*/ 43 h 136"/>
                    <a:gd name="T2" fmla="*/ 115 w 137"/>
                    <a:gd name="T3" fmla="*/ 68 h 136"/>
                    <a:gd name="T4" fmla="*/ 68 w 137"/>
                    <a:gd name="T5" fmla="*/ 115 h 136"/>
                    <a:gd name="T6" fmla="*/ 22 w 137"/>
                    <a:gd name="T7" fmla="*/ 68 h 136"/>
                    <a:gd name="T8" fmla="*/ 68 w 137"/>
                    <a:gd name="T9" fmla="*/ 22 h 136"/>
                    <a:gd name="T10" fmla="*/ 98 w 137"/>
                    <a:gd name="T11" fmla="*/ 32 h 136"/>
                    <a:gd name="T12" fmla="*/ 111 w 137"/>
                    <a:gd name="T13" fmla="*/ 15 h 136"/>
                    <a:gd name="T14" fmla="*/ 68 w 137"/>
                    <a:gd name="T15" fmla="*/ 0 h 136"/>
                    <a:gd name="T16" fmla="*/ 0 w 137"/>
                    <a:gd name="T17" fmla="*/ 68 h 136"/>
                    <a:gd name="T18" fmla="*/ 68 w 137"/>
                    <a:gd name="T19" fmla="*/ 136 h 136"/>
                    <a:gd name="T20" fmla="*/ 137 w 137"/>
                    <a:gd name="T21" fmla="*/ 68 h 136"/>
                    <a:gd name="T22" fmla="*/ 121 w 137"/>
                    <a:gd name="T23" fmla="*/ 26 h 136"/>
                    <a:gd name="T24" fmla="*/ 108 w 137"/>
                    <a:gd name="T25" fmla="*/ 43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 h="136">
                      <a:moveTo>
                        <a:pt x="108" y="43"/>
                      </a:moveTo>
                      <a:cubicBezTo>
                        <a:pt x="112" y="50"/>
                        <a:pt x="115" y="59"/>
                        <a:pt x="115" y="68"/>
                      </a:cubicBezTo>
                      <a:cubicBezTo>
                        <a:pt x="115" y="94"/>
                        <a:pt x="94" y="115"/>
                        <a:pt x="68" y="115"/>
                      </a:cubicBezTo>
                      <a:cubicBezTo>
                        <a:pt x="43" y="115"/>
                        <a:pt x="22" y="94"/>
                        <a:pt x="22" y="68"/>
                      </a:cubicBezTo>
                      <a:cubicBezTo>
                        <a:pt x="22" y="42"/>
                        <a:pt x="43" y="22"/>
                        <a:pt x="68" y="22"/>
                      </a:cubicBezTo>
                      <a:cubicBezTo>
                        <a:pt x="80" y="22"/>
                        <a:pt x="90" y="25"/>
                        <a:pt x="98" y="32"/>
                      </a:cubicBezTo>
                      <a:cubicBezTo>
                        <a:pt x="111" y="15"/>
                        <a:pt x="111" y="15"/>
                        <a:pt x="111" y="15"/>
                      </a:cubicBezTo>
                      <a:cubicBezTo>
                        <a:pt x="100" y="6"/>
                        <a:pt x="85" y="0"/>
                        <a:pt x="68" y="0"/>
                      </a:cubicBezTo>
                      <a:cubicBezTo>
                        <a:pt x="31" y="0"/>
                        <a:pt x="0" y="31"/>
                        <a:pt x="0" y="68"/>
                      </a:cubicBezTo>
                      <a:cubicBezTo>
                        <a:pt x="0" y="106"/>
                        <a:pt x="31" y="136"/>
                        <a:pt x="68" y="136"/>
                      </a:cubicBezTo>
                      <a:cubicBezTo>
                        <a:pt x="106" y="136"/>
                        <a:pt x="137" y="106"/>
                        <a:pt x="137" y="68"/>
                      </a:cubicBezTo>
                      <a:cubicBezTo>
                        <a:pt x="137" y="52"/>
                        <a:pt x="131" y="37"/>
                        <a:pt x="121" y="26"/>
                      </a:cubicBezTo>
                      <a:lnTo>
                        <a:pt x="108" y="43"/>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5" name="Freeform 80"/>
                <p:cNvSpPr/>
                <p:nvPr/>
              </p:nvSpPr>
              <p:spPr bwMode="auto">
                <a:xfrm>
                  <a:off x="7454899" y="4826087"/>
                  <a:ext cx="465138" cy="549275"/>
                </a:xfrm>
                <a:custGeom>
                  <a:avLst/>
                  <a:gdLst>
                    <a:gd name="T0" fmla="*/ 293 w 293"/>
                    <a:gd name="T1" fmla="*/ 59 h 346"/>
                    <a:gd name="T2" fmla="*/ 225 w 293"/>
                    <a:gd name="T3" fmla="*/ 65 h 346"/>
                    <a:gd name="T4" fmla="*/ 219 w 293"/>
                    <a:gd name="T5" fmla="*/ 0 h 346"/>
                    <a:gd name="T6" fmla="*/ 163 w 293"/>
                    <a:gd name="T7" fmla="*/ 65 h 346"/>
                    <a:gd name="T8" fmla="*/ 157 w 293"/>
                    <a:gd name="T9" fmla="*/ 114 h 346"/>
                    <a:gd name="T10" fmla="*/ 6 w 293"/>
                    <a:gd name="T11" fmla="*/ 306 h 346"/>
                    <a:gd name="T12" fmla="*/ 0 w 293"/>
                    <a:gd name="T13" fmla="*/ 346 h 346"/>
                    <a:gd name="T14" fmla="*/ 40 w 293"/>
                    <a:gd name="T15" fmla="*/ 333 h 346"/>
                    <a:gd name="T16" fmla="*/ 194 w 293"/>
                    <a:gd name="T17" fmla="*/ 142 h 346"/>
                    <a:gd name="T18" fmla="*/ 240 w 293"/>
                    <a:gd name="T19" fmla="*/ 127 h 346"/>
                    <a:gd name="T20" fmla="*/ 293 w 293"/>
                    <a:gd name="T21" fmla="*/ 59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3" h="346">
                      <a:moveTo>
                        <a:pt x="293" y="59"/>
                      </a:moveTo>
                      <a:lnTo>
                        <a:pt x="225" y="65"/>
                      </a:lnTo>
                      <a:lnTo>
                        <a:pt x="219" y="0"/>
                      </a:lnTo>
                      <a:lnTo>
                        <a:pt x="163" y="65"/>
                      </a:lnTo>
                      <a:lnTo>
                        <a:pt x="157" y="114"/>
                      </a:lnTo>
                      <a:lnTo>
                        <a:pt x="6" y="306"/>
                      </a:lnTo>
                      <a:lnTo>
                        <a:pt x="0" y="346"/>
                      </a:lnTo>
                      <a:lnTo>
                        <a:pt x="40" y="333"/>
                      </a:lnTo>
                      <a:lnTo>
                        <a:pt x="194" y="142"/>
                      </a:lnTo>
                      <a:lnTo>
                        <a:pt x="240" y="127"/>
                      </a:lnTo>
                      <a:lnTo>
                        <a:pt x="293" y="59"/>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5" name="TextBox 1"/>
              <p:cNvSpPr txBox="1"/>
              <p:nvPr/>
            </p:nvSpPr>
            <p:spPr>
              <a:xfrm>
                <a:off x="3759" y="6645"/>
                <a:ext cx="3248" cy="653"/>
              </a:xfrm>
              <a:prstGeom prst="rect">
                <a:avLst/>
              </a:prstGeom>
              <a:noFill/>
            </p:spPr>
            <p:txBody>
              <a:bodyPr wrap="none" lIns="0" tIns="0" rIns="0" rtlCol="0">
                <a:spAutoFit/>
              </a:bodyPr>
              <a:p>
                <a:pPr defTabSz="0">
                  <a:tabLst>
                    <a:tab pos="520700" algn="l"/>
                  </a:tabLst>
                </a:pPr>
                <a:r>
                  <a:rPr lang="x-none" altLang="zh-CN" sz="2400" b="1" dirty="0">
                    <a:solidFill>
                      <a:schemeClr val="accent2">
                        <a:lumMod val="75000"/>
                      </a:schemeClr>
                    </a:solidFill>
                    <a:latin typeface="文泉驿微米黑" panose="020B0606030804020204" charset="-122"/>
                    <a:ea typeface="文泉驿微米黑" panose="020B0606030804020204" charset="-122"/>
                    <a:cs typeface="+mn-ea"/>
                    <a:sym typeface="+mn-lt"/>
                  </a:rPr>
                  <a:t>重大事项变更</a:t>
                </a:r>
                <a:r>
                  <a:rPr lang="zh-CN" altLang="en-US" b="1" dirty="0">
                    <a:solidFill>
                      <a:schemeClr val="accent2">
                        <a:lumMod val="75000"/>
                      </a:schemeClr>
                    </a:solidFill>
                    <a:cs typeface="+mn-ea"/>
                    <a:sym typeface="+mn-lt"/>
                  </a:rPr>
                  <a:t>　</a:t>
                </a:r>
                <a:endParaRPr lang="zh-CN" altLang="en-US" b="1" dirty="0">
                  <a:solidFill>
                    <a:schemeClr val="accent2">
                      <a:lumMod val="75000"/>
                    </a:schemeClr>
                  </a:solidFill>
                  <a:cs typeface="+mn-ea"/>
                  <a:sym typeface="+mn-lt"/>
                </a:endParaRPr>
              </a:p>
            </p:txBody>
          </p:sp>
        </p:grpSp>
        <p:sp>
          <p:nvSpPr>
            <p:cNvPr id="3" name="文本框 28"/>
            <p:cNvSpPr txBox="1"/>
            <p:nvPr/>
          </p:nvSpPr>
          <p:spPr>
            <a:xfrm>
              <a:off x="955" y="7523"/>
              <a:ext cx="8356" cy="2405"/>
            </a:xfrm>
            <a:prstGeom prst="rect">
              <a:avLst/>
            </a:prstGeom>
            <a:noFill/>
          </p:spPr>
          <p:txBody>
            <a:bodyPr wrap="square" rtlCol="0">
              <a:spAutoFit/>
            </a:bodyPr>
            <a:p>
              <a:pPr marL="342900" indent="-342900" fontAlgn="auto">
                <a:lnSpc>
                  <a:spcPts val="2800"/>
                </a:lnSpc>
                <a:buFont typeface="Wingdings" panose="05000000000000000000" charset="0"/>
                <a:buChar char="Ø"/>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依托单位不能擅自变更项目负责人，项目负责人因故无法正常实施项目，科技厅可直接终止项目</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800"/>
                </a:lnSpc>
                <a:buFont typeface="Wingdings" panose="05000000000000000000" charset="0"/>
                <a:buChar char="Ø"/>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其他事项须及时备案</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13" name="组合 12"/>
          <p:cNvGrpSpPr/>
          <p:nvPr/>
        </p:nvGrpSpPr>
        <p:grpSpPr>
          <a:xfrm>
            <a:off x="6419215" y="3999865"/>
            <a:ext cx="5306060" cy="2627630"/>
            <a:chOff x="10109" y="6299"/>
            <a:chExt cx="8356" cy="4138"/>
          </a:xfrm>
        </p:grpSpPr>
        <p:grpSp>
          <p:nvGrpSpPr>
            <p:cNvPr id="10" name="组合 9"/>
            <p:cNvGrpSpPr/>
            <p:nvPr/>
          </p:nvGrpSpPr>
          <p:grpSpPr>
            <a:xfrm>
              <a:off x="12653" y="6299"/>
              <a:ext cx="3126" cy="1068"/>
              <a:chOff x="12653" y="6299"/>
              <a:chExt cx="3126" cy="1068"/>
            </a:xfrm>
          </p:grpSpPr>
          <p:grpSp>
            <p:nvGrpSpPr>
              <p:cNvPr id="101" name="组合 20"/>
              <p:cNvGrpSpPr/>
              <p:nvPr/>
            </p:nvGrpSpPr>
            <p:grpSpPr>
              <a:xfrm rot="0">
                <a:off x="15027" y="6299"/>
                <a:ext cx="752" cy="1068"/>
                <a:chOff x="10885488" y="4680037"/>
                <a:chExt cx="503238" cy="723900"/>
              </a:xfrm>
              <a:solidFill>
                <a:schemeClr val="accent2">
                  <a:lumMod val="75000"/>
                </a:schemeClr>
              </a:solidFill>
            </p:grpSpPr>
            <p:sp>
              <p:nvSpPr>
                <p:cNvPr id="1048952" name="Freeform 87"/>
                <p:cNvSpPr/>
                <p:nvPr/>
              </p:nvSpPr>
              <p:spPr bwMode="auto">
                <a:xfrm>
                  <a:off x="11071226" y="4680037"/>
                  <a:ext cx="317500" cy="303212"/>
                </a:xfrm>
                <a:custGeom>
                  <a:avLst/>
                  <a:gdLst>
                    <a:gd name="T0" fmla="*/ 179 w 200"/>
                    <a:gd name="T1" fmla="*/ 145 h 191"/>
                    <a:gd name="T2" fmla="*/ 157 w 200"/>
                    <a:gd name="T3" fmla="*/ 145 h 191"/>
                    <a:gd name="T4" fmla="*/ 175 w 200"/>
                    <a:gd name="T5" fmla="*/ 160 h 191"/>
                    <a:gd name="T6" fmla="*/ 31 w 200"/>
                    <a:gd name="T7" fmla="*/ 160 h 191"/>
                    <a:gd name="T8" fmla="*/ 31 w 200"/>
                    <a:gd name="T9" fmla="*/ 24 h 191"/>
                    <a:gd name="T10" fmla="*/ 46 w 200"/>
                    <a:gd name="T11" fmla="*/ 43 h 191"/>
                    <a:gd name="T12" fmla="*/ 46 w 200"/>
                    <a:gd name="T13" fmla="*/ 21 h 191"/>
                    <a:gd name="T14" fmla="*/ 24 w 200"/>
                    <a:gd name="T15" fmla="*/ 0 h 191"/>
                    <a:gd name="T16" fmla="*/ 0 w 200"/>
                    <a:gd name="T17" fmla="*/ 21 h 191"/>
                    <a:gd name="T18" fmla="*/ 0 w 200"/>
                    <a:gd name="T19" fmla="*/ 43 h 191"/>
                    <a:gd name="T20" fmla="*/ 18 w 200"/>
                    <a:gd name="T21" fmla="*/ 24 h 191"/>
                    <a:gd name="T22" fmla="*/ 18 w 200"/>
                    <a:gd name="T23" fmla="*/ 175 h 191"/>
                    <a:gd name="T24" fmla="*/ 175 w 200"/>
                    <a:gd name="T25" fmla="*/ 175 h 191"/>
                    <a:gd name="T26" fmla="*/ 157 w 200"/>
                    <a:gd name="T27" fmla="*/ 191 h 191"/>
                    <a:gd name="T28" fmla="*/ 179 w 200"/>
                    <a:gd name="T29" fmla="*/ 191 h 191"/>
                    <a:gd name="T30" fmla="*/ 200 w 200"/>
                    <a:gd name="T31" fmla="*/ 166 h 191"/>
                    <a:gd name="T32" fmla="*/ 179 w 200"/>
                    <a:gd name="T33" fmla="*/ 145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0" h="191">
                      <a:moveTo>
                        <a:pt x="179" y="145"/>
                      </a:moveTo>
                      <a:lnTo>
                        <a:pt x="157" y="145"/>
                      </a:lnTo>
                      <a:lnTo>
                        <a:pt x="175" y="160"/>
                      </a:lnTo>
                      <a:lnTo>
                        <a:pt x="31" y="160"/>
                      </a:lnTo>
                      <a:lnTo>
                        <a:pt x="31" y="24"/>
                      </a:lnTo>
                      <a:lnTo>
                        <a:pt x="46" y="43"/>
                      </a:lnTo>
                      <a:lnTo>
                        <a:pt x="46" y="21"/>
                      </a:lnTo>
                      <a:lnTo>
                        <a:pt x="24" y="0"/>
                      </a:lnTo>
                      <a:lnTo>
                        <a:pt x="0" y="21"/>
                      </a:lnTo>
                      <a:lnTo>
                        <a:pt x="0" y="43"/>
                      </a:lnTo>
                      <a:lnTo>
                        <a:pt x="18" y="24"/>
                      </a:lnTo>
                      <a:lnTo>
                        <a:pt x="18" y="175"/>
                      </a:lnTo>
                      <a:lnTo>
                        <a:pt x="175" y="175"/>
                      </a:lnTo>
                      <a:lnTo>
                        <a:pt x="157" y="191"/>
                      </a:lnTo>
                      <a:lnTo>
                        <a:pt x="179" y="191"/>
                      </a:lnTo>
                      <a:lnTo>
                        <a:pt x="200" y="166"/>
                      </a:lnTo>
                      <a:lnTo>
                        <a:pt x="179" y="145"/>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3" name="Freeform 88"/>
                <p:cNvSpPr/>
                <p:nvPr/>
              </p:nvSpPr>
              <p:spPr bwMode="auto">
                <a:xfrm>
                  <a:off x="11134726" y="4699087"/>
                  <a:ext cx="204788" cy="220662"/>
                </a:xfrm>
                <a:custGeom>
                  <a:avLst/>
                  <a:gdLst>
                    <a:gd name="T0" fmla="*/ 0 w 129"/>
                    <a:gd name="T1" fmla="*/ 93 h 139"/>
                    <a:gd name="T2" fmla="*/ 37 w 129"/>
                    <a:gd name="T3" fmla="*/ 59 h 139"/>
                    <a:gd name="T4" fmla="*/ 46 w 129"/>
                    <a:gd name="T5" fmla="*/ 68 h 139"/>
                    <a:gd name="T6" fmla="*/ 0 w 129"/>
                    <a:gd name="T7" fmla="*/ 108 h 139"/>
                    <a:gd name="T8" fmla="*/ 0 w 129"/>
                    <a:gd name="T9" fmla="*/ 117 h 139"/>
                    <a:gd name="T10" fmla="*/ 52 w 129"/>
                    <a:gd name="T11" fmla="*/ 71 h 139"/>
                    <a:gd name="T12" fmla="*/ 58 w 129"/>
                    <a:gd name="T13" fmla="*/ 77 h 139"/>
                    <a:gd name="T14" fmla="*/ 0 w 129"/>
                    <a:gd name="T15" fmla="*/ 133 h 139"/>
                    <a:gd name="T16" fmla="*/ 0 w 129"/>
                    <a:gd name="T17" fmla="*/ 139 h 139"/>
                    <a:gd name="T18" fmla="*/ 3 w 129"/>
                    <a:gd name="T19" fmla="*/ 139 h 139"/>
                    <a:gd name="T20" fmla="*/ 129 w 129"/>
                    <a:gd name="T21" fmla="*/ 22 h 139"/>
                    <a:gd name="T22" fmla="*/ 129 w 129"/>
                    <a:gd name="T23" fmla="*/ 0 h 139"/>
                    <a:gd name="T24" fmla="*/ 65 w 129"/>
                    <a:gd name="T25" fmla="*/ 65 h 139"/>
                    <a:gd name="T26" fmla="*/ 37 w 129"/>
                    <a:gd name="T27" fmla="*/ 43 h 139"/>
                    <a:gd name="T28" fmla="*/ 0 w 129"/>
                    <a:gd name="T29" fmla="*/ 74 h 139"/>
                    <a:gd name="T30" fmla="*/ 0 w 129"/>
                    <a:gd name="T31" fmla="*/ 9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9" h="139">
                      <a:moveTo>
                        <a:pt x="0" y="93"/>
                      </a:moveTo>
                      <a:lnTo>
                        <a:pt x="37" y="59"/>
                      </a:lnTo>
                      <a:lnTo>
                        <a:pt x="46" y="68"/>
                      </a:lnTo>
                      <a:lnTo>
                        <a:pt x="0" y="108"/>
                      </a:lnTo>
                      <a:lnTo>
                        <a:pt x="0" y="117"/>
                      </a:lnTo>
                      <a:lnTo>
                        <a:pt x="52" y="71"/>
                      </a:lnTo>
                      <a:lnTo>
                        <a:pt x="58" y="77"/>
                      </a:lnTo>
                      <a:lnTo>
                        <a:pt x="0" y="133"/>
                      </a:lnTo>
                      <a:lnTo>
                        <a:pt x="0" y="139"/>
                      </a:lnTo>
                      <a:lnTo>
                        <a:pt x="3" y="139"/>
                      </a:lnTo>
                      <a:lnTo>
                        <a:pt x="129" y="22"/>
                      </a:lnTo>
                      <a:lnTo>
                        <a:pt x="129" y="0"/>
                      </a:lnTo>
                      <a:lnTo>
                        <a:pt x="65" y="65"/>
                      </a:lnTo>
                      <a:lnTo>
                        <a:pt x="37" y="43"/>
                      </a:lnTo>
                      <a:lnTo>
                        <a:pt x="0" y="74"/>
                      </a:lnTo>
                      <a:lnTo>
                        <a:pt x="0" y="93"/>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4" name="Freeform 89"/>
                <p:cNvSpPr/>
                <p:nvPr/>
              </p:nvSpPr>
              <p:spPr bwMode="auto">
                <a:xfrm>
                  <a:off x="11163301" y="4753062"/>
                  <a:ext cx="176213" cy="166687"/>
                </a:xfrm>
                <a:custGeom>
                  <a:avLst/>
                  <a:gdLst>
                    <a:gd name="T0" fmla="*/ 111 w 111"/>
                    <a:gd name="T1" fmla="*/ 0 h 105"/>
                    <a:gd name="T2" fmla="*/ 0 w 111"/>
                    <a:gd name="T3" fmla="*/ 105 h 105"/>
                    <a:gd name="T4" fmla="*/ 10 w 111"/>
                    <a:gd name="T5" fmla="*/ 105 h 105"/>
                    <a:gd name="T6" fmla="*/ 111 w 111"/>
                    <a:gd name="T7" fmla="*/ 9 h 105"/>
                    <a:gd name="T8" fmla="*/ 111 w 111"/>
                    <a:gd name="T9" fmla="*/ 0 h 105"/>
                  </a:gdLst>
                  <a:ahLst/>
                  <a:cxnLst>
                    <a:cxn ang="0">
                      <a:pos x="T0" y="T1"/>
                    </a:cxn>
                    <a:cxn ang="0">
                      <a:pos x="T2" y="T3"/>
                    </a:cxn>
                    <a:cxn ang="0">
                      <a:pos x="T4" y="T5"/>
                    </a:cxn>
                    <a:cxn ang="0">
                      <a:pos x="T6" y="T7"/>
                    </a:cxn>
                    <a:cxn ang="0">
                      <a:pos x="T8" y="T9"/>
                    </a:cxn>
                  </a:cxnLst>
                  <a:rect l="0" t="0" r="r" b="b"/>
                  <a:pathLst>
                    <a:path w="111" h="105">
                      <a:moveTo>
                        <a:pt x="111" y="0"/>
                      </a:moveTo>
                      <a:lnTo>
                        <a:pt x="0" y="105"/>
                      </a:lnTo>
                      <a:lnTo>
                        <a:pt x="10" y="105"/>
                      </a:lnTo>
                      <a:lnTo>
                        <a:pt x="111" y="9"/>
                      </a:lnTo>
                      <a:lnTo>
                        <a:pt x="111" y="0"/>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5" name="Freeform 90"/>
                <p:cNvSpPr/>
                <p:nvPr/>
              </p:nvSpPr>
              <p:spPr bwMode="auto">
                <a:xfrm>
                  <a:off x="11202988" y="4792749"/>
                  <a:ext cx="136525" cy="127000"/>
                </a:xfrm>
                <a:custGeom>
                  <a:avLst/>
                  <a:gdLst>
                    <a:gd name="T0" fmla="*/ 86 w 86"/>
                    <a:gd name="T1" fmla="*/ 0 h 80"/>
                    <a:gd name="T2" fmla="*/ 0 w 86"/>
                    <a:gd name="T3" fmla="*/ 80 h 80"/>
                    <a:gd name="T4" fmla="*/ 9 w 86"/>
                    <a:gd name="T5" fmla="*/ 80 h 80"/>
                    <a:gd name="T6" fmla="*/ 86 w 86"/>
                    <a:gd name="T7" fmla="*/ 9 h 80"/>
                    <a:gd name="T8" fmla="*/ 86 w 86"/>
                    <a:gd name="T9" fmla="*/ 0 h 80"/>
                  </a:gdLst>
                  <a:ahLst/>
                  <a:cxnLst>
                    <a:cxn ang="0">
                      <a:pos x="T0" y="T1"/>
                    </a:cxn>
                    <a:cxn ang="0">
                      <a:pos x="T2" y="T3"/>
                    </a:cxn>
                    <a:cxn ang="0">
                      <a:pos x="T4" y="T5"/>
                    </a:cxn>
                    <a:cxn ang="0">
                      <a:pos x="T6" y="T7"/>
                    </a:cxn>
                    <a:cxn ang="0">
                      <a:pos x="T8" y="T9"/>
                    </a:cxn>
                  </a:cxnLst>
                  <a:rect l="0" t="0" r="r" b="b"/>
                  <a:pathLst>
                    <a:path w="86" h="80">
                      <a:moveTo>
                        <a:pt x="86" y="0"/>
                      </a:moveTo>
                      <a:lnTo>
                        <a:pt x="0" y="80"/>
                      </a:lnTo>
                      <a:lnTo>
                        <a:pt x="9" y="80"/>
                      </a:lnTo>
                      <a:lnTo>
                        <a:pt x="86" y="9"/>
                      </a:lnTo>
                      <a:lnTo>
                        <a:pt x="86" y="0"/>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6" name="Freeform 91"/>
                <p:cNvSpPr/>
                <p:nvPr/>
              </p:nvSpPr>
              <p:spPr bwMode="auto">
                <a:xfrm>
                  <a:off x="11242676" y="4826087"/>
                  <a:ext cx="96838" cy="93662"/>
                </a:xfrm>
                <a:custGeom>
                  <a:avLst/>
                  <a:gdLst>
                    <a:gd name="T0" fmla="*/ 61 w 61"/>
                    <a:gd name="T1" fmla="*/ 0 h 59"/>
                    <a:gd name="T2" fmla="*/ 0 w 61"/>
                    <a:gd name="T3" fmla="*/ 59 h 59"/>
                    <a:gd name="T4" fmla="*/ 9 w 61"/>
                    <a:gd name="T5" fmla="*/ 59 h 59"/>
                    <a:gd name="T6" fmla="*/ 61 w 61"/>
                    <a:gd name="T7" fmla="*/ 13 h 59"/>
                    <a:gd name="T8" fmla="*/ 61 w 61"/>
                    <a:gd name="T9" fmla="*/ 0 h 59"/>
                  </a:gdLst>
                  <a:ahLst/>
                  <a:cxnLst>
                    <a:cxn ang="0">
                      <a:pos x="T0" y="T1"/>
                    </a:cxn>
                    <a:cxn ang="0">
                      <a:pos x="T2" y="T3"/>
                    </a:cxn>
                    <a:cxn ang="0">
                      <a:pos x="T4" y="T5"/>
                    </a:cxn>
                    <a:cxn ang="0">
                      <a:pos x="T6" y="T7"/>
                    </a:cxn>
                    <a:cxn ang="0">
                      <a:pos x="T8" y="T9"/>
                    </a:cxn>
                  </a:cxnLst>
                  <a:rect l="0" t="0" r="r" b="b"/>
                  <a:pathLst>
                    <a:path w="61" h="59">
                      <a:moveTo>
                        <a:pt x="61" y="0"/>
                      </a:moveTo>
                      <a:lnTo>
                        <a:pt x="0" y="59"/>
                      </a:lnTo>
                      <a:lnTo>
                        <a:pt x="9" y="59"/>
                      </a:lnTo>
                      <a:lnTo>
                        <a:pt x="61" y="13"/>
                      </a:lnTo>
                      <a:lnTo>
                        <a:pt x="61" y="0"/>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7" name="Freeform 92"/>
                <p:cNvSpPr/>
                <p:nvPr/>
              </p:nvSpPr>
              <p:spPr bwMode="auto">
                <a:xfrm>
                  <a:off x="11280776" y="4865774"/>
                  <a:ext cx="58738" cy="53975"/>
                </a:xfrm>
                <a:custGeom>
                  <a:avLst/>
                  <a:gdLst>
                    <a:gd name="T0" fmla="*/ 37 w 37"/>
                    <a:gd name="T1" fmla="*/ 9 h 34"/>
                    <a:gd name="T2" fmla="*/ 37 w 37"/>
                    <a:gd name="T3" fmla="*/ 0 h 34"/>
                    <a:gd name="T4" fmla="*/ 0 w 37"/>
                    <a:gd name="T5" fmla="*/ 34 h 34"/>
                    <a:gd name="T6" fmla="*/ 10 w 37"/>
                    <a:gd name="T7" fmla="*/ 34 h 34"/>
                    <a:gd name="T8" fmla="*/ 37 w 37"/>
                    <a:gd name="T9" fmla="*/ 9 h 34"/>
                  </a:gdLst>
                  <a:ahLst/>
                  <a:cxnLst>
                    <a:cxn ang="0">
                      <a:pos x="T0" y="T1"/>
                    </a:cxn>
                    <a:cxn ang="0">
                      <a:pos x="T2" y="T3"/>
                    </a:cxn>
                    <a:cxn ang="0">
                      <a:pos x="T4" y="T5"/>
                    </a:cxn>
                    <a:cxn ang="0">
                      <a:pos x="T6" y="T7"/>
                    </a:cxn>
                    <a:cxn ang="0">
                      <a:pos x="T8" y="T9"/>
                    </a:cxn>
                  </a:cxnLst>
                  <a:rect l="0" t="0" r="r" b="b"/>
                  <a:pathLst>
                    <a:path w="37" h="34">
                      <a:moveTo>
                        <a:pt x="37" y="9"/>
                      </a:moveTo>
                      <a:lnTo>
                        <a:pt x="37" y="0"/>
                      </a:lnTo>
                      <a:lnTo>
                        <a:pt x="0" y="34"/>
                      </a:lnTo>
                      <a:lnTo>
                        <a:pt x="10" y="34"/>
                      </a:lnTo>
                      <a:lnTo>
                        <a:pt x="37" y="9"/>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8" name="Oval 93"/>
                <p:cNvSpPr>
                  <a:spLocks noChangeArrowheads="1"/>
                </p:cNvSpPr>
                <p:nvPr/>
              </p:nvSpPr>
              <p:spPr bwMode="auto">
                <a:xfrm>
                  <a:off x="10939463" y="4856249"/>
                  <a:ext cx="117475" cy="117475"/>
                </a:xfrm>
                <a:prstGeom prst="ellipse">
                  <a:avLst/>
                </a:pr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9" name="Freeform 94"/>
                <p:cNvSpPr/>
                <p:nvPr/>
              </p:nvSpPr>
              <p:spPr bwMode="auto">
                <a:xfrm>
                  <a:off x="10885488" y="4997537"/>
                  <a:ext cx="336550" cy="406400"/>
                </a:xfrm>
                <a:custGeom>
                  <a:avLst/>
                  <a:gdLst>
                    <a:gd name="T0" fmla="*/ 69 w 69"/>
                    <a:gd name="T1" fmla="*/ 7 h 83"/>
                    <a:gd name="T2" fmla="*/ 61 w 69"/>
                    <a:gd name="T3" fmla="*/ 0 h 83"/>
                    <a:gd name="T4" fmla="*/ 33 w 69"/>
                    <a:gd name="T5" fmla="*/ 0 h 83"/>
                    <a:gd name="T6" fmla="*/ 23 w 69"/>
                    <a:gd name="T7" fmla="*/ 9 h 83"/>
                    <a:gd name="T8" fmla="*/ 23 w 69"/>
                    <a:gd name="T9" fmla="*/ 10 h 83"/>
                    <a:gd name="T10" fmla="*/ 13 w 69"/>
                    <a:gd name="T11" fmla="*/ 0 h 83"/>
                    <a:gd name="T12" fmla="*/ 10 w 69"/>
                    <a:gd name="T13" fmla="*/ 0 h 83"/>
                    <a:gd name="T14" fmla="*/ 0 w 69"/>
                    <a:gd name="T15" fmla="*/ 9 h 83"/>
                    <a:gd name="T16" fmla="*/ 0 w 69"/>
                    <a:gd name="T17" fmla="*/ 30 h 83"/>
                    <a:gd name="T18" fmla="*/ 10 w 69"/>
                    <a:gd name="T19" fmla="*/ 40 h 83"/>
                    <a:gd name="T20" fmla="*/ 10 w 69"/>
                    <a:gd name="T21" fmla="*/ 40 h 83"/>
                    <a:gd name="T22" fmla="*/ 9 w 69"/>
                    <a:gd name="T23" fmla="*/ 42 h 83"/>
                    <a:gd name="T24" fmla="*/ 9 w 69"/>
                    <a:gd name="T25" fmla="*/ 76 h 83"/>
                    <a:gd name="T26" fmla="*/ 16 w 69"/>
                    <a:gd name="T27" fmla="*/ 83 h 83"/>
                    <a:gd name="T28" fmla="*/ 23 w 69"/>
                    <a:gd name="T29" fmla="*/ 76 h 83"/>
                    <a:gd name="T30" fmla="*/ 30 w 69"/>
                    <a:gd name="T31" fmla="*/ 83 h 83"/>
                    <a:gd name="T32" fmla="*/ 37 w 69"/>
                    <a:gd name="T33" fmla="*/ 76 h 83"/>
                    <a:gd name="T34" fmla="*/ 37 w 69"/>
                    <a:gd name="T35" fmla="*/ 13 h 83"/>
                    <a:gd name="T36" fmla="*/ 61 w 69"/>
                    <a:gd name="T37" fmla="*/ 13 h 83"/>
                    <a:gd name="T38" fmla="*/ 69 w 69"/>
                    <a:gd name="T39" fmla="*/ 7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9" h="83">
                      <a:moveTo>
                        <a:pt x="69" y="7"/>
                      </a:moveTo>
                      <a:cubicBezTo>
                        <a:pt x="69" y="2"/>
                        <a:pt x="65" y="0"/>
                        <a:pt x="61" y="0"/>
                      </a:cubicBezTo>
                      <a:cubicBezTo>
                        <a:pt x="57" y="0"/>
                        <a:pt x="33" y="0"/>
                        <a:pt x="33" y="0"/>
                      </a:cubicBezTo>
                      <a:cubicBezTo>
                        <a:pt x="23" y="9"/>
                        <a:pt x="23" y="9"/>
                        <a:pt x="23" y="9"/>
                      </a:cubicBezTo>
                      <a:cubicBezTo>
                        <a:pt x="23" y="10"/>
                        <a:pt x="23" y="10"/>
                        <a:pt x="23" y="10"/>
                      </a:cubicBezTo>
                      <a:cubicBezTo>
                        <a:pt x="13" y="0"/>
                        <a:pt x="13" y="0"/>
                        <a:pt x="13" y="0"/>
                      </a:cubicBezTo>
                      <a:cubicBezTo>
                        <a:pt x="10" y="0"/>
                        <a:pt x="10" y="0"/>
                        <a:pt x="10" y="0"/>
                      </a:cubicBezTo>
                      <a:cubicBezTo>
                        <a:pt x="4" y="0"/>
                        <a:pt x="0" y="4"/>
                        <a:pt x="0" y="9"/>
                      </a:cubicBezTo>
                      <a:cubicBezTo>
                        <a:pt x="0" y="30"/>
                        <a:pt x="0" y="30"/>
                        <a:pt x="0" y="30"/>
                      </a:cubicBezTo>
                      <a:cubicBezTo>
                        <a:pt x="0" y="36"/>
                        <a:pt x="4" y="40"/>
                        <a:pt x="10" y="40"/>
                      </a:cubicBezTo>
                      <a:cubicBezTo>
                        <a:pt x="10" y="40"/>
                        <a:pt x="10" y="40"/>
                        <a:pt x="10" y="40"/>
                      </a:cubicBezTo>
                      <a:cubicBezTo>
                        <a:pt x="9" y="41"/>
                        <a:pt x="9" y="42"/>
                        <a:pt x="9" y="42"/>
                      </a:cubicBezTo>
                      <a:cubicBezTo>
                        <a:pt x="9" y="76"/>
                        <a:pt x="9" y="76"/>
                        <a:pt x="9" y="76"/>
                      </a:cubicBezTo>
                      <a:cubicBezTo>
                        <a:pt x="9" y="80"/>
                        <a:pt x="12" y="83"/>
                        <a:pt x="16" y="83"/>
                      </a:cubicBezTo>
                      <a:cubicBezTo>
                        <a:pt x="20" y="83"/>
                        <a:pt x="23" y="80"/>
                        <a:pt x="23" y="76"/>
                      </a:cubicBezTo>
                      <a:cubicBezTo>
                        <a:pt x="23" y="80"/>
                        <a:pt x="26" y="83"/>
                        <a:pt x="30" y="83"/>
                      </a:cubicBezTo>
                      <a:cubicBezTo>
                        <a:pt x="34" y="83"/>
                        <a:pt x="37" y="80"/>
                        <a:pt x="37" y="76"/>
                      </a:cubicBezTo>
                      <a:cubicBezTo>
                        <a:pt x="37" y="13"/>
                        <a:pt x="37" y="13"/>
                        <a:pt x="37" y="13"/>
                      </a:cubicBezTo>
                      <a:cubicBezTo>
                        <a:pt x="37" y="13"/>
                        <a:pt x="58" y="13"/>
                        <a:pt x="61" y="13"/>
                      </a:cubicBezTo>
                      <a:cubicBezTo>
                        <a:pt x="64" y="13"/>
                        <a:pt x="69" y="12"/>
                        <a:pt x="69" y="7"/>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3" name="TextBox 1"/>
              <p:cNvSpPr txBox="1"/>
              <p:nvPr/>
            </p:nvSpPr>
            <p:spPr>
              <a:xfrm>
                <a:off x="12653" y="6691"/>
                <a:ext cx="1195" cy="653"/>
              </a:xfrm>
              <a:prstGeom prst="rect">
                <a:avLst/>
              </a:prstGeom>
              <a:noFill/>
            </p:spPr>
            <p:txBody>
              <a:bodyPr wrap="square" lIns="0" tIns="0" rIns="0" rtlCol="0">
                <a:spAutoFit/>
              </a:bodyPr>
              <a:p>
                <a:pPr defTabSz="0">
                  <a:tabLst>
                    <a:tab pos="520700" algn="l"/>
                  </a:tabLst>
                </a:pPr>
                <a:r>
                  <a:rPr lang="x-none" altLang="zh-CN" sz="2400" b="1" dirty="0">
                    <a:solidFill>
                      <a:schemeClr val="accent2">
                        <a:lumMod val="75000"/>
                      </a:schemeClr>
                    </a:solidFill>
                    <a:latin typeface="文泉驿微米黑" panose="020B0606030804020204" charset="-122"/>
                    <a:ea typeface="文泉驿微米黑" panose="020B0606030804020204" charset="-122"/>
                    <a:cs typeface="+mn-ea"/>
                    <a:sym typeface="+mn-lt"/>
                  </a:rPr>
                  <a:t>限</a:t>
                </a:r>
                <a:r>
                  <a:rPr lang="x-none" sz="2400" b="1" dirty="0" err="1">
                    <a:solidFill>
                      <a:schemeClr val="accent2">
                        <a:lumMod val="75000"/>
                      </a:schemeClr>
                    </a:solidFill>
                    <a:latin typeface="文泉驿微米黑" panose="020B0606030804020204" charset="-122"/>
                    <a:ea typeface="文泉驿微米黑" panose="020B0606030804020204" charset="-122"/>
                    <a:cs typeface="+mn-ea"/>
                    <a:sym typeface="+mn-lt"/>
                  </a:rPr>
                  <a:t>项</a:t>
                </a:r>
                <a:r>
                  <a:rPr lang="zh-CN" altLang="en-US" b="1" dirty="0">
                    <a:solidFill>
                      <a:schemeClr val="accent2">
                        <a:lumMod val="75000"/>
                      </a:schemeClr>
                    </a:solidFill>
                    <a:cs typeface="+mn-ea"/>
                    <a:sym typeface="+mn-lt"/>
                  </a:rPr>
                  <a:t>　</a:t>
                </a:r>
                <a:endParaRPr lang="zh-CN" altLang="en-US" b="1" dirty="0">
                  <a:solidFill>
                    <a:schemeClr val="accent2">
                      <a:lumMod val="75000"/>
                    </a:schemeClr>
                  </a:solidFill>
                  <a:cs typeface="+mn-ea"/>
                  <a:sym typeface="+mn-lt"/>
                </a:endParaRPr>
              </a:p>
            </p:txBody>
          </p:sp>
        </p:grpSp>
        <p:sp>
          <p:nvSpPr>
            <p:cNvPr id="5" name="文本框 28"/>
            <p:cNvSpPr txBox="1"/>
            <p:nvPr/>
          </p:nvSpPr>
          <p:spPr>
            <a:xfrm>
              <a:off x="10109" y="7467"/>
              <a:ext cx="8356" cy="2971"/>
            </a:xfrm>
            <a:prstGeom prst="rect">
              <a:avLst/>
            </a:prstGeom>
            <a:noFill/>
          </p:spPr>
          <p:txBody>
            <a:bodyPr wrap="square" rtlCol="0">
              <a:spAutoFit/>
            </a:bodyPr>
            <a:p>
              <a:pPr marL="342900" indent="-342900" fontAlgn="auto">
                <a:lnSpc>
                  <a:spcPts val="2800"/>
                </a:lnSpc>
                <a:buFont typeface="Wingdings" panose="05000000000000000000" charset="0"/>
                <a:buChar char="Ø"/>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项目负责人在研项目（不包括自治区科技特派员服务类项目和自治区自然科学基金）和当年申报项目累计不得超过1项</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800"/>
                </a:lnSpc>
                <a:buFont typeface="Wingdings" panose="05000000000000000000" charset="0"/>
                <a:buChar char="Ø"/>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项目负责人之外的前2名项目组成员中有人参与的在研项目达到2项（含2项）</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933" name="椭圆 4"/>
          <p:cNvSpPr/>
          <p:nvPr/>
        </p:nvSpPr>
        <p:spPr>
          <a:xfrm>
            <a:off x="-3336925" y="-532493"/>
            <a:ext cx="6381750" cy="63817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934" name="椭圆 5"/>
          <p:cNvSpPr/>
          <p:nvPr/>
        </p:nvSpPr>
        <p:spPr>
          <a:xfrm>
            <a:off x="4515757" y="2931885"/>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935" name="椭圆 6"/>
          <p:cNvSpPr/>
          <p:nvPr/>
        </p:nvSpPr>
        <p:spPr>
          <a:xfrm>
            <a:off x="3417668" y="3389085"/>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55" name="直接连接符 8"/>
          <p:cNvCxnSpPr/>
          <p:nvPr/>
        </p:nvCxnSpPr>
        <p:spPr>
          <a:xfrm flipV="1">
            <a:off x="1944007" y="1426934"/>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36" name="椭圆 9"/>
          <p:cNvSpPr/>
          <p:nvPr/>
        </p:nvSpPr>
        <p:spPr>
          <a:xfrm>
            <a:off x="4563381" y="1226906"/>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56" name="直接连接符 10"/>
          <p:cNvCxnSpPr/>
          <p:nvPr/>
        </p:nvCxnSpPr>
        <p:spPr>
          <a:xfrm flipV="1">
            <a:off x="5239657" y="266856"/>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37" name="椭圆 7"/>
          <p:cNvSpPr/>
          <p:nvPr/>
        </p:nvSpPr>
        <p:spPr>
          <a:xfrm>
            <a:off x="840469" y="4235677"/>
            <a:ext cx="2390777" cy="239077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938" name="PA_矩形 2"/>
          <p:cNvSpPr/>
          <p:nvPr/>
        </p:nvSpPr>
        <p:spPr>
          <a:xfrm>
            <a:off x="6438175" y="2768826"/>
            <a:ext cx="1573213" cy="1536700"/>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6000" b="1" dirty="0">
                <a:solidFill>
                  <a:schemeClr val="bg1"/>
                </a:solidFill>
                <a:latin typeface="方正小标宋_GBK" panose="03000509000000000000" charset="-122"/>
                <a:ea typeface="方正小标宋_GBK" panose="03000509000000000000" charset="-122"/>
                <a:cs typeface="+mn-ea"/>
                <a:sym typeface="+mn-lt"/>
              </a:rPr>
              <a:t>05</a:t>
            </a:r>
            <a:endParaRPr lang="en-US" altLang="zh-CN" sz="6000" b="1" dirty="0">
              <a:solidFill>
                <a:schemeClr val="bg1"/>
              </a:solidFill>
              <a:latin typeface="方正小标宋_GBK" panose="03000509000000000000" charset="-122"/>
              <a:ea typeface="方正小标宋_GBK" panose="03000509000000000000" charset="-122"/>
              <a:cs typeface="+mn-ea"/>
              <a:sym typeface="+mn-lt"/>
            </a:endParaRPr>
          </a:p>
        </p:txBody>
      </p:sp>
      <p:sp>
        <p:nvSpPr>
          <p:cNvPr id="1048939" name="PA_文本框 4"/>
          <p:cNvSpPr txBox="1"/>
          <p:nvPr/>
        </p:nvSpPr>
        <p:spPr>
          <a:xfrm>
            <a:off x="8086725" y="3388995"/>
            <a:ext cx="4243070" cy="829945"/>
          </a:xfrm>
          <a:prstGeom prst="rect">
            <a:avLst/>
          </a:prstGeom>
          <a:noFill/>
        </p:spPr>
        <p:txBody>
          <a:bodyPr wrap="square" rIns="36000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rPr>
              <a:t>2024</a:t>
            </a:r>
            <a:r>
              <a:rPr lang="zh-CN" altLang="en-US" sz="4800" b="1" dirty="0">
                <a:solidFill>
                  <a:schemeClr val="accent2">
                    <a:lumMod val="75000"/>
                  </a:schemeClr>
                </a:solidFill>
                <a:latin typeface="方正小标宋_GBK" panose="03000509000000000000" charset="-122"/>
                <a:ea typeface="方正小标宋_GBK" panose="03000509000000000000" charset="-122"/>
                <a:cs typeface="+mn-ea"/>
                <a:sym typeface="+mn-lt"/>
              </a:rPr>
              <a:t>年</a:t>
            </a:r>
            <a:r>
              <a:rPr lang="zh-CN" altLang="x-none" sz="4800" b="1" dirty="0">
                <a:solidFill>
                  <a:schemeClr val="accent2">
                    <a:lumMod val="75000"/>
                  </a:schemeClr>
                </a:solidFill>
                <a:latin typeface="方正小标宋_GBK" panose="03000509000000000000" charset="-122"/>
                <a:ea typeface="方正小标宋_GBK" panose="03000509000000000000" charset="-122"/>
                <a:cs typeface="+mn-ea"/>
                <a:sym typeface="+mn-lt"/>
              </a:rPr>
              <a:t>新要求</a:t>
            </a:r>
            <a:endParaRPr lang="zh-CN" altLang="x-none" sz="48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cxnSp>
        <p:nvCxnSpPr>
          <p:cNvPr id="3145757" name="直接连接符 5"/>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42" name="矩形 6"/>
          <p:cNvSpPr/>
          <p:nvPr/>
        </p:nvSpPr>
        <p:spPr>
          <a:xfrm>
            <a:off x="281634" y="326474"/>
            <a:ext cx="1605280" cy="368300"/>
          </a:xfrm>
          <a:prstGeom prst="rect">
            <a:avLst/>
          </a:prstGeom>
        </p:spPr>
        <p:txBody>
          <a:bodyPr wrap="none">
            <a:spAutoFit/>
          </a:bodyPr>
          <a:p>
            <a:r>
              <a:rPr lang="en-US" altLang="zh-CN" b="1" dirty="0">
                <a:solidFill>
                  <a:schemeClr val="accent2">
                    <a:lumMod val="75000"/>
                  </a:schemeClr>
                </a:solidFill>
                <a:cs typeface="+mn-ea"/>
                <a:sym typeface="+mn-lt"/>
              </a:rPr>
              <a:t>2024</a:t>
            </a:r>
            <a:r>
              <a:rPr lang="zh-CN" altLang="en-US" b="1" dirty="0">
                <a:solidFill>
                  <a:schemeClr val="accent2">
                    <a:lumMod val="75000"/>
                  </a:schemeClr>
                </a:solidFill>
                <a:cs typeface="+mn-ea"/>
                <a:sym typeface="+mn-lt"/>
              </a:rPr>
              <a:t>年新要求</a:t>
            </a:r>
            <a:endParaRPr lang="zh-CN" altLang="en-US" sz="1600" b="1" dirty="0">
              <a:solidFill>
                <a:schemeClr val="accent2">
                  <a:lumMod val="75000"/>
                </a:schemeClr>
              </a:solidFill>
              <a:cs typeface="+mn-ea"/>
              <a:sym typeface="+mn-lt"/>
            </a:endParaRPr>
          </a:p>
        </p:txBody>
      </p:sp>
      <p:cxnSp>
        <p:nvCxnSpPr>
          <p:cNvPr id="3145758" name="直接连接符 22"/>
          <p:cNvCxnSpPr/>
          <p:nvPr/>
        </p:nvCxnSpPr>
        <p:spPr>
          <a:xfrm>
            <a:off x="1654097" y="3983560"/>
            <a:ext cx="9115503" cy="0"/>
          </a:xfrm>
          <a:prstGeom prst="line">
            <a:avLst/>
          </a:prstGeom>
          <a:solidFill>
            <a:srgbClr val="767573"/>
          </a:solidFill>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759" name="直接连接符 23"/>
          <p:cNvCxnSpPr/>
          <p:nvPr/>
        </p:nvCxnSpPr>
        <p:spPr>
          <a:xfrm>
            <a:off x="6090660" y="1888697"/>
            <a:ext cx="0" cy="4057190"/>
          </a:xfrm>
          <a:prstGeom prst="line">
            <a:avLst/>
          </a:prstGeom>
          <a:solidFill>
            <a:srgbClr val="767573"/>
          </a:solidFill>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6887210" y="4033520"/>
            <a:ext cx="4187825" cy="2212975"/>
            <a:chOff x="2073" y="2394"/>
            <a:chExt cx="6595" cy="3485"/>
          </a:xfrm>
        </p:grpSpPr>
        <p:grpSp>
          <p:nvGrpSpPr>
            <p:cNvPr id="4" name="组合 3"/>
            <p:cNvGrpSpPr/>
            <p:nvPr/>
          </p:nvGrpSpPr>
          <p:grpSpPr>
            <a:xfrm>
              <a:off x="2718" y="2394"/>
              <a:ext cx="5950" cy="938"/>
              <a:chOff x="2718" y="2394"/>
              <a:chExt cx="5950" cy="938"/>
            </a:xfrm>
          </p:grpSpPr>
          <p:grpSp>
            <p:nvGrpSpPr>
              <p:cNvPr id="100" name="组合 19"/>
              <p:cNvGrpSpPr/>
              <p:nvPr/>
            </p:nvGrpSpPr>
            <p:grpSpPr>
              <a:xfrm>
                <a:off x="2718" y="2394"/>
                <a:ext cx="438" cy="856"/>
                <a:chOff x="8080376" y="1863812"/>
                <a:chExt cx="361950" cy="715962"/>
              </a:xfrm>
              <a:solidFill>
                <a:schemeClr val="accent2">
                  <a:lumMod val="75000"/>
                </a:schemeClr>
              </a:solidFill>
            </p:grpSpPr>
            <p:sp>
              <p:nvSpPr>
                <p:cNvPr id="1048946" name="Freeform 81"/>
                <p:cNvSpPr/>
                <p:nvPr/>
              </p:nvSpPr>
              <p:spPr bwMode="auto">
                <a:xfrm>
                  <a:off x="8159751" y="2500399"/>
                  <a:ext cx="204788" cy="79375"/>
                </a:xfrm>
                <a:custGeom>
                  <a:avLst/>
                  <a:gdLst>
                    <a:gd name="T0" fmla="*/ 37 w 42"/>
                    <a:gd name="T1" fmla="*/ 0 h 16"/>
                    <a:gd name="T2" fmla="*/ 5 w 42"/>
                    <a:gd name="T3" fmla="*/ 0 h 16"/>
                    <a:gd name="T4" fmla="*/ 0 w 42"/>
                    <a:gd name="T5" fmla="*/ 4 h 16"/>
                    <a:gd name="T6" fmla="*/ 5 w 42"/>
                    <a:gd name="T7" fmla="*/ 9 h 16"/>
                    <a:gd name="T8" fmla="*/ 12 w 42"/>
                    <a:gd name="T9" fmla="*/ 9 h 16"/>
                    <a:gd name="T10" fmla="*/ 12 w 42"/>
                    <a:gd name="T11" fmla="*/ 9 h 16"/>
                    <a:gd name="T12" fmla="*/ 21 w 42"/>
                    <a:gd name="T13" fmla="*/ 16 h 16"/>
                    <a:gd name="T14" fmla="*/ 30 w 42"/>
                    <a:gd name="T15" fmla="*/ 9 h 16"/>
                    <a:gd name="T16" fmla="*/ 30 w 42"/>
                    <a:gd name="T17" fmla="*/ 9 h 16"/>
                    <a:gd name="T18" fmla="*/ 37 w 42"/>
                    <a:gd name="T19" fmla="*/ 9 h 16"/>
                    <a:gd name="T20" fmla="*/ 42 w 42"/>
                    <a:gd name="T21" fmla="*/ 4 h 16"/>
                    <a:gd name="T22" fmla="*/ 37 w 42"/>
                    <a:gd name="T23"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 h="16">
                      <a:moveTo>
                        <a:pt x="37" y="0"/>
                      </a:moveTo>
                      <a:cubicBezTo>
                        <a:pt x="5" y="0"/>
                        <a:pt x="5" y="0"/>
                        <a:pt x="5" y="0"/>
                      </a:cubicBezTo>
                      <a:cubicBezTo>
                        <a:pt x="2" y="0"/>
                        <a:pt x="0" y="2"/>
                        <a:pt x="0" y="4"/>
                      </a:cubicBezTo>
                      <a:cubicBezTo>
                        <a:pt x="0" y="7"/>
                        <a:pt x="2" y="9"/>
                        <a:pt x="5" y="9"/>
                      </a:cubicBezTo>
                      <a:cubicBezTo>
                        <a:pt x="12" y="9"/>
                        <a:pt x="12" y="9"/>
                        <a:pt x="12" y="9"/>
                      </a:cubicBezTo>
                      <a:cubicBezTo>
                        <a:pt x="12" y="9"/>
                        <a:pt x="12" y="9"/>
                        <a:pt x="12" y="9"/>
                      </a:cubicBezTo>
                      <a:cubicBezTo>
                        <a:pt x="12" y="13"/>
                        <a:pt x="16" y="16"/>
                        <a:pt x="21" y="16"/>
                      </a:cubicBezTo>
                      <a:cubicBezTo>
                        <a:pt x="26" y="16"/>
                        <a:pt x="30" y="13"/>
                        <a:pt x="30" y="9"/>
                      </a:cubicBezTo>
                      <a:cubicBezTo>
                        <a:pt x="30" y="9"/>
                        <a:pt x="30" y="9"/>
                        <a:pt x="30" y="9"/>
                      </a:cubicBezTo>
                      <a:cubicBezTo>
                        <a:pt x="37" y="9"/>
                        <a:pt x="37" y="9"/>
                        <a:pt x="37" y="9"/>
                      </a:cubicBezTo>
                      <a:cubicBezTo>
                        <a:pt x="40" y="9"/>
                        <a:pt x="42" y="7"/>
                        <a:pt x="42" y="4"/>
                      </a:cubicBezTo>
                      <a:cubicBezTo>
                        <a:pt x="42" y="2"/>
                        <a:pt x="40" y="0"/>
                        <a:pt x="37" y="0"/>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7" name="Freeform 82"/>
                <p:cNvSpPr>
                  <a:spLocks noEditPoints="1"/>
                </p:cNvSpPr>
                <p:nvPr/>
              </p:nvSpPr>
              <p:spPr bwMode="auto">
                <a:xfrm>
                  <a:off x="8080376" y="2040024"/>
                  <a:ext cx="361950" cy="396875"/>
                </a:xfrm>
                <a:custGeom>
                  <a:avLst/>
                  <a:gdLst>
                    <a:gd name="T0" fmla="*/ 74 w 74"/>
                    <a:gd name="T1" fmla="*/ 36 h 81"/>
                    <a:gd name="T2" fmla="*/ 37 w 74"/>
                    <a:gd name="T3" fmla="*/ 0 h 81"/>
                    <a:gd name="T4" fmla="*/ 0 w 74"/>
                    <a:gd name="T5" fmla="*/ 36 h 81"/>
                    <a:gd name="T6" fmla="*/ 17 w 74"/>
                    <a:gd name="T7" fmla="*/ 81 h 81"/>
                    <a:gd name="T8" fmla="*/ 58 w 74"/>
                    <a:gd name="T9" fmla="*/ 81 h 81"/>
                    <a:gd name="T10" fmla="*/ 74 w 74"/>
                    <a:gd name="T11" fmla="*/ 36 h 81"/>
                    <a:gd name="T12" fmla="*/ 37 w 74"/>
                    <a:gd name="T13" fmla="*/ 9 h 81"/>
                    <a:gd name="T14" fmla="*/ 44 w 74"/>
                    <a:gd name="T15" fmla="*/ 16 h 81"/>
                    <a:gd name="T16" fmla="*/ 37 w 74"/>
                    <a:gd name="T17" fmla="*/ 24 h 81"/>
                    <a:gd name="T18" fmla="*/ 29 w 74"/>
                    <a:gd name="T19" fmla="*/ 16 h 81"/>
                    <a:gd name="T20" fmla="*/ 37 w 74"/>
                    <a:gd name="T21" fmla="*/ 9 h 81"/>
                    <a:gd name="T22" fmla="*/ 51 w 74"/>
                    <a:gd name="T23" fmla="*/ 46 h 81"/>
                    <a:gd name="T24" fmla="*/ 45 w 74"/>
                    <a:gd name="T25" fmla="*/ 52 h 81"/>
                    <a:gd name="T26" fmla="*/ 45 w 74"/>
                    <a:gd name="T27" fmla="*/ 52 h 81"/>
                    <a:gd name="T28" fmla="*/ 46 w 74"/>
                    <a:gd name="T29" fmla="*/ 53 h 81"/>
                    <a:gd name="T30" fmla="*/ 46 w 74"/>
                    <a:gd name="T31" fmla="*/ 75 h 81"/>
                    <a:gd name="T32" fmla="*/ 41 w 74"/>
                    <a:gd name="T33" fmla="*/ 79 h 81"/>
                    <a:gd name="T34" fmla="*/ 37 w 74"/>
                    <a:gd name="T35" fmla="*/ 75 h 81"/>
                    <a:gd name="T36" fmla="*/ 33 w 74"/>
                    <a:gd name="T37" fmla="*/ 79 h 81"/>
                    <a:gd name="T38" fmla="*/ 28 w 74"/>
                    <a:gd name="T39" fmla="*/ 75 h 81"/>
                    <a:gd name="T40" fmla="*/ 28 w 74"/>
                    <a:gd name="T41" fmla="*/ 53 h 81"/>
                    <a:gd name="T42" fmla="*/ 29 w 74"/>
                    <a:gd name="T43" fmla="*/ 52 h 81"/>
                    <a:gd name="T44" fmla="*/ 28 w 74"/>
                    <a:gd name="T45" fmla="*/ 52 h 81"/>
                    <a:gd name="T46" fmla="*/ 22 w 74"/>
                    <a:gd name="T47" fmla="*/ 46 h 81"/>
                    <a:gd name="T48" fmla="*/ 22 w 74"/>
                    <a:gd name="T49" fmla="*/ 32 h 81"/>
                    <a:gd name="T50" fmla="*/ 28 w 74"/>
                    <a:gd name="T51" fmla="*/ 26 h 81"/>
                    <a:gd name="T52" fmla="*/ 31 w 74"/>
                    <a:gd name="T53" fmla="*/ 26 h 81"/>
                    <a:gd name="T54" fmla="*/ 37 w 74"/>
                    <a:gd name="T55" fmla="*/ 33 h 81"/>
                    <a:gd name="T56" fmla="*/ 43 w 74"/>
                    <a:gd name="T57" fmla="*/ 26 h 81"/>
                    <a:gd name="T58" fmla="*/ 45 w 74"/>
                    <a:gd name="T59" fmla="*/ 26 h 81"/>
                    <a:gd name="T60" fmla="*/ 51 w 74"/>
                    <a:gd name="T61" fmla="*/ 32 h 81"/>
                    <a:gd name="T62" fmla="*/ 51 w 74"/>
                    <a:gd name="T63" fmla="*/ 4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 h="81">
                      <a:moveTo>
                        <a:pt x="74" y="36"/>
                      </a:moveTo>
                      <a:cubicBezTo>
                        <a:pt x="74" y="16"/>
                        <a:pt x="57" y="0"/>
                        <a:pt x="37" y="0"/>
                      </a:cubicBezTo>
                      <a:cubicBezTo>
                        <a:pt x="17" y="0"/>
                        <a:pt x="0" y="16"/>
                        <a:pt x="0" y="36"/>
                      </a:cubicBezTo>
                      <a:cubicBezTo>
                        <a:pt x="0" y="54"/>
                        <a:pt x="17" y="64"/>
                        <a:pt x="17" y="81"/>
                      </a:cubicBezTo>
                      <a:cubicBezTo>
                        <a:pt x="58" y="81"/>
                        <a:pt x="58" y="81"/>
                        <a:pt x="58" y="81"/>
                      </a:cubicBezTo>
                      <a:cubicBezTo>
                        <a:pt x="58" y="63"/>
                        <a:pt x="74" y="54"/>
                        <a:pt x="74" y="36"/>
                      </a:cubicBezTo>
                      <a:close/>
                      <a:moveTo>
                        <a:pt x="37" y="9"/>
                      </a:moveTo>
                      <a:cubicBezTo>
                        <a:pt x="41" y="9"/>
                        <a:pt x="44" y="12"/>
                        <a:pt x="44" y="16"/>
                      </a:cubicBezTo>
                      <a:cubicBezTo>
                        <a:pt x="44" y="20"/>
                        <a:pt x="41" y="24"/>
                        <a:pt x="37" y="24"/>
                      </a:cubicBezTo>
                      <a:cubicBezTo>
                        <a:pt x="33" y="24"/>
                        <a:pt x="29" y="20"/>
                        <a:pt x="29" y="16"/>
                      </a:cubicBezTo>
                      <a:cubicBezTo>
                        <a:pt x="29" y="12"/>
                        <a:pt x="33" y="9"/>
                        <a:pt x="37" y="9"/>
                      </a:cubicBezTo>
                      <a:close/>
                      <a:moveTo>
                        <a:pt x="51" y="46"/>
                      </a:moveTo>
                      <a:cubicBezTo>
                        <a:pt x="51" y="49"/>
                        <a:pt x="49" y="52"/>
                        <a:pt x="45" y="52"/>
                      </a:cubicBezTo>
                      <a:cubicBezTo>
                        <a:pt x="45" y="52"/>
                        <a:pt x="45" y="52"/>
                        <a:pt x="45" y="52"/>
                      </a:cubicBezTo>
                      <a:cubicBezTo>
                        <a:pt x="46" y="52"/>
                        <a:pt x="46" y="53"/>
                        <a:pt x="46" y="53"/>
                      </a:cubicBezTo>
                      <a:cubicBezTo>
                        <a:pt x="46" y="75"/>
                        <a:pt x="46" y="75"/>
                        <a:pt x="46" y="75"/>
                      </a:cubicBezTo>
                      <a:cubicBezTo>
                        <a:pt x="46" y="77"/>
                        <a:pt x="44" y="79"/>
                        <a:pt x="41" y="79"/>
                      </a:cubicBezTo>
                      <a:cubicBezTo>
                        <a:pt x="39" y="79"/>
                        <a:pt x="37" y="77"/>
                        <a:pt x="37" y="75"/>
                      </a:cubicBezTo>
                      <a:cubicBezTo>
                        <a:pt x="37" y="77"/>
                        <a:pt x="35" y="79"/>
                        <a:pt x="33" y="79"/>
                      </a:cubicBezTo>
                      <a:cubicBezTo>
                        <a:pt x="30" y="79"/>
                        <a:pt x="28" y="77"/>
                        <a:pt x="28" y="75"/>
                      </a:cubicBezTo>
                      <a:cubicBezTo>
                        <a:pt x="28" y="53"/>
                        <a:pt x="28" y="53"/>
                        <a:pt x="28" y="53"/>
                      </a:cubicBezTo>
                      <a:cubicBezTo>
                        <a:pt x="28" y="53"/>
                        <a:pt x="28" y="52"/>
                        <a:pt x="29" y="52"/>
                      </a:cubicBezTo>
                      <a:cubicBezTo>
                        <a:pt x="28" y="52"/>
                        <a:pt x="28" y="52"/>
                        <a:pt x="28" y="52"/>
                      </a:cubicBezTo>
                      <a:cubicBezTo>
                        <a:pt x="25" y="52"/>
                        <a:pt x="22" y="49"/>
                        <a:pt x="22" y="46"/>
                      </a:cubicBezTo>
                      <a:cubicBezTo>
                        <a:pt x="22" y="32"/>
                        <a:pt x="22" y="32"/>
                        <a:pt x="22" y="32"/>
                      </a:cubicBezTo>
                      <a:cubicBezTo>
                        <a:pt x="22" y="29"/>
                        <a:pt x="25" y="26"/>
                        <a:pt x="28" y="26"/>
                      </a:cubicBezTo>
                      <a:cubicBezTo>
                        <a:pt x="31" y="26"/>
                        <a:pt x="31" y="26"/>
                        <a:pt x="31" y="26"/>
                      </a:cubicBezTo>
                      <a:cubicBezTo>
                        <a:pt x="37" y="33"/>
                        <a:pt x="37" y="33"/>
                        <a:pt x="37" y="33"/>
                      </a:cubicBezTo>
                      <a:cubicBezTo>
                        <a:pt x="43" y="26"/>
                        <a:pt x="43" y="26"/>
                        <a:pt x="43" y="26"/>
                      </a:cubicBezTo>
                      <a:cubicBezTo>
                        <a:pt x="45" y="26"/>
                        <a:pt x="45" y="26"/>
                        <a:pt x="45" y="26"/>
                      </a:cubicBezTo>
                      <a:cubicBezTo>
                        <a:pt x="49" y="26"/>
                        <a:pt x="51" y="29"/>
                        <a:pt x="51" y="32"/>
                      </a:cubicBezTo>
                      <a:lnTo>
                        <a:pt x="51" y="46"/>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8" name="Freeform 83"/>
                <p:cNvSpPr/>
                <p:nvPr/>
              </p:nvSpPr>
              <p:spPr bwMode="auto">
                <a:xfrm>
                  <a:off x="8159751" y="2455949"/>
                  <a:ext cx="204788" cy="30162"/>
                </a:xfrm>
                <a:custGeom>
                  <a:avLst/>
                  <a:gdLst>
                    <a:gd name="T0" fmla="*/ 42 w 42"/>
                    <a:gd name="T1" fmla="*/ 3 h 6"/>
                    <a:gd name="T2" fmla="*/ 39 w 42"/>
                    <a:gd name="T3" fmla="*/ 6 h 6"/>
                    <a:gd name="T4" fmla="*/ 3 w 42"/>
                    <a:gd name="T5" fmla="*/ 6 h 6"/>
                    <a:gd name="T6" fmla="*/ 0 w 42"/>
                    <a:gd name="T7" fmla="*/ 3 h 6"/>
                    <a:gd name="T8" fmla="*/ 0 w 42"/>
                    <a:gd name="T9" fmla="*/ 3 h 6"/>
                    <a:gd name="T10" fmla="*/ 3 w 42"/>
                    <a:gd name="T11" fmla="*/ 0 h 6"/>
                    <a:gd name="T12" fmla="*/ 39 w 42"/>
                    <a:gd name="T13" fmla="*/ 0 h 6"/>
                    <a:gd name="T14" fmla="*/ 42 w 42"/>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6">
                      <a:moveTo>
                        <a:pt x="42" y="3"/>
                      </a:moveTo>
                      <a:cubicBezTo>
                        <a:pt x="42" y="4"/>
                        <a:pt x="40" y="6"/>
                        <a:pt x="39" y="6"/>
                      </a:cubicBezTo>
                      <a:cubicBezTo>
                        <a:pt x="3" y="6"/>
                        <a:pt x="3" y="6"/>
                        <a:pt x="3" y="6"/>
                      </a:cubicBezTo>
                      <a:cubicBezTo>
                        <a:pt x="2" y="6"/>
                        <a:pt x="0" y="4"/>
                        <a:pt x="0" y="3"/>
                      </a:cubicBezTo>
                      <a:cubicBezTo>
                        <a:pt x="0" y="3"/>
                        <a:pt x="0" y="3"/>
                        <a:pt x="0" y="3"/>
                      </a:cubicBezTo>
                      <a:cubicBezTo>
                        <a:pt x="0" y="1"/>
                        <a:pt x="2" y="0"/>
                        <a:pt x="3" y="0"/>
                      </a:cubicBezTo>
                      <a:cubicBezTo>
                        <a:pt x="39" y="0"/>
                        <a:pt x="39" y="0"/>
                        <a:pt x="39" y="0"/>
                      </a:cubicBezTo>
                      <a:cubicBezTo>
                        <a:pt x="40" y="0"/>
                        <a:pt x="42" y="1"/>
                        <a:pt x="42" y="3"/>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9" name="Freeform 84"/>
                <p:cNvSpPr/>
                <p:nvPr/>
              </p:nvSpPr>
              <p:spPr bwMode="auto">
                <a:xfrm>
                  <a:off x="8085138" y="1917787"/>
                  <a:ext cx="84138" cy="77787"/>
                </a:xfrm>
                <a:custGeom>
                  <a:avLst/>
                  <a:gdLst>
                    <a:gd name="T0" fmla="*/ 13 w 17"/>
                    <a:gd name="T1" fmla="*/ 16 h 16"/>
                    <a:gd name="T2" fmla="*/ 10 w 17"/>
                    <a:gd name="T3" fmla="*/ 15 h 16"/>
                    <a:gd name="T4" fmla="*/ 2 w 17"/>
                    <a:gd name="T5" fmla="*/ 7 h 16"/>
                    <a:gd name="T6" fmla="*/ 2 w 17"/>
                    <a:gd name="T7" fmla="*/ 2 h 16"/>
                    <a:gd name="T8" fmla="*/ 7 w 17"/>
                    <a:gd name="T9" fmla="*/ 2 h 16"/>
                    <a:gd name="T10" fmla="*/ 15 w 17"/>
                    <a:gd name="T11" fmla="*/ 10 h 16"/>
                    <a:gd name="T12" fmla="*/ 15 w 17"/>
                    <a:gd name="T13" fmla="*/ 15 h 16"/>
                    <a:gd name="T14" fmla="*/ 13 w 17"/>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6">
                      <a:moveTo>
                        <a:pt x="13" y="16"/>
                      </a:moveTo>
                      <a:cubicBezTo>
                        <a:pt x="12" y="16"/>
                        <a:pt x="11" y="16"/>
                        <a:pt x="10" y="15"/>
                      </a:cubicBezTo>
                      <a:cubicBezTo>
                        <a:pt x="2" y="7"/>
                        <a:pt x="2" y="7"/>
                        <a:pt x="2" y="7"/>
                      </a:cubicBezTo>
                      <a:cubicBezTo>
                        <a:pt x="0" y="5"/>
                        <a:pt x="0" y="3"/>
                        <a:pt x="2" y="2"/>
                      </a:cubicBezTo>
                      <a:cubicBezTo>
                        <a:pt x="3" y="0"/>
                        <a:pt x="5" y="0"/>
                        <a:pt x="7" y="2"/>
                      </a:cubicBezTo>
                      <a:cubicBezTo>
                        <a:pt x="15" y="10"/>
                        <a:pt x="15" y="10"/>
                        <a:pt x="15" y="10"/>
                      </a:cubicBezTo>
                      <a:cubicBezTo>
                        <a:pt x="17" y="12"/>
                        <a:pt x="17" y="14"/>
                        <a:pt x="15" y="15"/>
                      </a:cubicBezTo>
                      <a:cubicBezTo>
                        <a:pt x="15" y="16"/>
                        <a:pt x="14" y="16"/>
                        <a:pt x="13" y="16"/>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0" name="Freeform 85"/>
                <p:cNvSpPr/>
                <p:nvPr/>
              </p:nvSpPr>
              <p:spPr bwMode="auto">
                <a:xfrm>
                  <a:off x="8355013" y="1917787"/>
                  <a:ext cx="82550" cy="84137"/>
                </a:xfrm>
                <a:custGeom>
                  <a:avLst/>
                  <a:gdLst>
                    <a:gd name="T0" fmla="*/ 4 w 17"/>
                    <a:gd name="T1" fmla="*/ 17 h 17"/>
                    <a:gd name="T2" fmla="*/ 2 w 17"/>
                    <a:gd name="T3" fmla="*/ 16 h 17"/>
                    <a:gd name="T4" fmla="*/ 2 w 17"/>
                    <a:gd name="T5" fmla="*/ 11 h 17"/>
                    <a:gd name="T6" fmla="*/ 10 w 17"/>
                    <a:gd name="T7" fmla="*/ 2 h 17"/>
                    <a:gd name="T8" fmla="*/ 15 w 17"/>
                    <a:gd name="T9" fmla="*/ 2 h 17"/>
                    <a:gd name="T10" fmla="*/ 15 w 17"/>
                    <a:gd name="T11" fmla="*/ 7 h 17"/>
                    <a:gd name="T12" fmla="*/ 7 w 17"/>
                    <a:gd name="T13" fmla="*/ 16 h 17"/>
                    <a:gd name="T14" fmla="*/ 4 w 17"/>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7">
                      <a:moveTo>
                        <a:pt x="4" y="17"/>
                      </a:moveTo>
                      <a:cubicBezTo>
                        <a:pt x="3" y="17"/>
                        <a:pt x="2" y="16"/>
                        <a:pt x="2" y="16"/>
                      </a:cubicBezTo>
                      <a:cubicBezTo>
                        <a:pt x="0" y="14"/>
                        <a:pt x="0" y="12"/>
                        <a:pt x="2" y="11"/>
                      </a:cubicBezTo>
                      <a:cubicBezTo>
                        <a:pt x="10" y="2"/>
                        <a:pt x="10" y="2"/>
                        <a:pt x="10" y="2"/>
                      </a:cubicBezTo>
                      <a:cubicBezTo>
                        <a:pt x="12" y="0"/>
                        <a:pt x="14" y="0"/>
                        <a:pt x="15" y="2"/>
                      </a:cubicBezTo>
                      <a:cubicBezTo>
                        <a:pt x="17" y="3"/>
                        <a:pt x="17" y="5"/>
                        <a:pt x="15" y="7"/>
                      </a:cubicBezTo>
                      <a:cubicBezTo>
                        <a:pt x="7" y="16"/>
                        <a:pt x="7" y="16"/>
                        <a:pt x="7" y="16"/>
                      </a:cubicBezTo>
                      <a:cubicBezTo>
                        <a:pt x="6" y="16"/>
                        <a:pt x="5" y="17"/>
                        <a:pt x="4" y="17"/>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51" name="Freeform 86"/>
                <p:cNvSpPr/>
                <p:nvPr/>
              </p:nvSpPr>
              <p:spPr bwMode="auto">
                <a:xfrm>
                  <a:off x="8242301" y="1863812"/>
                  <a:ext cx="34925" cy="98425"/>
                </a:xfrm>
                <a:custGeom>
                  <a:avLst/>
                  <a:gdLst>
                    <a:gd name="T0" fmla="*/ 3 w 7"/>
                    <a:gd name="T1" fmla="*/ 20 h 20"/>
                    <a:gd name="T2" fmla="*/ 0 w 7"/>
                    <a:gd name="T3" fmla="*/ 16 h 20"/>
                    <a:gd name="T4" fmla="*/ 0 w 7"/>
                    <a:gd name="T5" fmla="*/ 4 h 20"/>
                    <a:gd name="T6" fmla="*/ 3 w 7"/>
                    <a:gd name="T7" fmla="*/ 0 h 20"/>
                    <a:gd name="T8" fmla="*/ 7 w 7"/>
                    <a:gd name="T9" fmla="*/ 4 h 20"/>
                    <a:gd name="T10" fmla="*/ 7 w 7"/>
                    <a:gd name="T11" fmla="*/ 16 h 20"/>
                    <a:gd name="T12" fmla="*/ 3 w 7"/>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7" h="20">
                      <a:moveTo>
                        <a:pt x="3" y="20"/>
                      </a:moveTo>
                      <a:cubicBezTo>
                        <a:pt x="1" y="20"/>
                        <a:pt x="0" y="18"/>
                        <a:pt x="0" y="16"/>
                      </a:cubicBezTo>
                      <a:cubicBezTo>
                        <a:pt x="0" y="4"/>
                        <a:pt x="0" y="4"/>
                        <a:pt x="0" y="4"/>
                      </a:cubicBezTo>
                      <a:cubicBezTo>
                        <a:pt x="0" y="2"/>
                        <a:pt x="1" y="0"/>
                        <a:pt x="3" y="0"/>
                      </a:cubicBezTo>
                      <a:cubicBezTo>
                        <a:pt x="5" y="0"/>
                        <a:pt x="7" y="2"/>
                        <a:pt x="7" y="4"/>
                      </a:cubicBezTo>
                      <a:cubicBezTo>
                        <a:pt x="7" y="16"/>
                        <a:pt x="7" y="16"/>
                        <a:pt x="7" y="16"/>
                      </a:cubicBezTo>
                      <a:cubicBezTo>
                        <a:pt x="7" y="18"/>
                        <a:pt x="5" y="20"/>
                        <a:pt x="3" y="20"/>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2" name="TextBox 1"/>
              <p:cNvSpPr txBox="1"/>
              <p:nvPr/>
            </p:nvSpPr>
            <p:spPr>
              <a:xfrm>
                <a:off x="3759" y="2715"/>
                <a:ext cx="4909" cy="617"/>
              </a:xfrm>
              <a:prstGeom prst="rect">
                <a:avLst/>
              </a:prstGeom>
              <a:noFill/>
            </p:spPr>
            <p:txBody>
              <a:bodyPr wrap="none" lIns="0" tIns="0" rIns="0" rtlCol="0">
                <a:spAutoFit/>
              </a:bodyPr>
              <a:p>
                <a:pPr defTabSz="0">
                  <a:lnSpc>
                    <a:spcPts val="2700"/>
                  </a:lnSpc>
                </a:pPr>
                <a:r>
                  <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rPr>
                  <a:t>团队成员构成　</a:t>
                </a:r>
                <a:endPar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sp>
          <p:nvSpPr>
            <p:cNvPr id="1048966" name="文本框 28"/>
            <p:cNvSpPr txBox="1"/>
            <p:nvPr/>
          </p:nvSpPr>
          <p:spPr>
            <a:xfrm>
              <a:off x="2073" y="3332"/>
              <a:ext cx="6265" cy="2547"/>
            </a:xfrm>
            <a:prstGeom prst="rect">
              <a:avLst/>
            </a:prstGeom>
            <a:noFill/>
          </p:spPr>
          <p:txBody>
            <a:bodyPr wrap="square" rtlCol="0">
              <a:noAutofit/>
            </a:bodyPr>
            <a:p>
              <a:pPr indent="0" fontAlgn="auto">
                <a:lnSpc>
                  <a:spcPct val="10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创新团队由团队负责人、核心成员和一般成员组成，其中团队负责人</a:t>
              </a:r>
              <a:r>
                <a:rPr lang="en-US" altLang="zh-CN"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1</a:t>
              </a: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名，核心成员</a:t>
              </a:r>
              <a:r>
                <a:rPr lang="en-US" altLang="zh-CN"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3-10</a:t>
              </a:r>
              <a:r>
                <a:rPr lang="zh-CN" altLang="en-US"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名</a:t>
              </a: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，一般成员不限数量，</a:t>
              </a:r>
              <a:r>
                <a:rPr lang="zh-CN" altLang="en-US"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团队总体人员数量不超过</a:t>
              </a:r>
              <a:r>
                <a:rPr lang="en-US" altLang="zh-CN"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20</a:t>
              </a:r>
              <a:r>
                <a:rPr lang="zh-CN" altLang="en-US"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名。</a:t>
              </a:r>
              <a:endParaRPr lang="zh-CN" altLang="en-US"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11" name="组合 10"/>
          <p:cNvGrpSpPr/>
          <p:nvPr/>
        </p:nvGrpSpPr>
        <p:grpSpPr>
          <a:xfrm>
            <a:off x="6677660" y="1606550"/>
            <a:ext cx="4650740" cy="2426970"/>
            <a:chOff x="10516" y="2530"/>
            <a:chExt cx="7324" cy="3822"/>
          </a:xfrm>
        </p:grpSpPr>
        <p:grpSp>
          <p:nvGrpSpPr>
            <p:cNvPr id="7" name="组合 6"/>
            <p:cNvGrpSpPr/>
            <p:nvPr/>
          </p:nvGrpSpPr>
          <p:grpSpPr>
            <a:xfrm>
              <a:off x="11308" y="2530"/>
              <a:ext cx="4364" cy="877"/>
              <a:chOff x="11308" y="2530"/>
              <a:chExt cx="4364" cy="877"/>
            </a:xfrm>
          </p:grpSpPr>
          <p:grpSp>
            <p:nvGrpSpPr>
              <p:cNvPr id="102" name="组合 21"/>
              <p:cNvGrpSpPr/>
              <p:nvPr/>
            </p:nvGrpSpPr>
            <p:grpSpPr>
              <a:xfrm>
                <a:off x="15029" y="2545"/>
                <a:ext cx="643" cy="862"/>
                <a:chOff x="10709282" y="1628862"/>
                <a:chExt cx="439732" cy="596900"/>
              </a:xfrm>
              <a:solidFill>
                <a:schemeClr val="accent2">
                  <a:lumMod val="75000"/>
                </a:schemeClr>
              </a:solidFill>
            </p:grpSpPr>
            <p:sp>
              <p:nvSpPr>
                <p:cNvPr id="1048960" name="Freeform 95"/>
                <p:cNvSpPr/>
                <p:nvPr/>
              </p:nvSpPr>
              <p:spPr bwMode="auto">
                <a:xfrm>
                  <a:off x="10709282" y="1809837"/>
                  <a:ext cx="341313" cy="415925"/>
                </a:xfrm>
                <a:custGeom>
                  <a:avLst/>
                  <a:gdLst>
                    <a:gd name="T0" fmla="*/ 62 w 70"/>
                    <a:gd name="T1" fmla="*/ 0 h 85"/>
                    <a:gd name="T2" fmla="*/ 33 w 70"/>
                    <a:gd name="T3" fmla="*/ 0 h 85"/>
                    <a:gd name="T4" fmla="*/ 23 w 70"/>
                    <a:gd name="T5" fmla="*/ 9 h 85"/>
                    <a:gd name="T6" fmla="*/ 23 w 70"/>
                    <a:gd name="T7" fmla="*/ 10 h 85"/>
                    <a:gd name="T8" fmla="*/ 13 w 70"/>
                    <a:gd name="T9" fmla="*/ 0 h 85"/>
                    <a:gd name="T10" fmla="*/ 10 w 70"/>
                    <a:gd name="T11" fmla="*/ 0 h 85"/>
                    <a:gd name="T12" fmla="*/ 0 w 70"/>
                    <a:gd name="T13" fmla="*/ 9 h 85"/>
                    <a:gd name="T14" fmla="*/ 0 w 70"/>
                    <a:gd name="T15" fmla="*/ 31 h 85"/>
                    <a:gd name="T16" fmla="*/ 10 w 70"/>
                    <a:gd name="T17" fmla="*/ 41 h 85"/>
                    <a:gd name="T18" fmla="*/ 10 w 70"/>
                    <a:gd name="T19" fmla="*/ 41 h 85"/>
                    <a:gd name="T20" fmla="*/ 9 w 70"/>
                    <a:gd name="T21" fmla="*/ 43 h 85"/>
                    <a:gd name="T22" fmla="*/ 9 w 70"/>
                    <a:gd name="T23" fmla="*/ 78 h 85"/>
                    <a:gd name="T24" fmla="*/ 16 w 70"/>
                    <a:gd name="T25" fmla="*/ 85 h 85"/>
                    <a:gd name="T26" fmla="*/ 23 w 70"/>
                    <a:gd name="T27" fmla="*/ 78 h 85"/>
                    <a:gd name="T28" fmla="*/ 30 w 70"/>
                    <a:gd name="T29" fmla="*/ 85 h 85"/>
                    <a:gd name="T30" fmla="*/ 37 w 70"/>
                    <a:gd name="T31" fmla="*/ 78 h 85"/>
                    <a:gd name="T32" fmla="*/ 37 w 70"/>
                    <a:gd name="T33" fmla="*/ 13 h 85"/>
                    <a:gd name="T34" fmla="*/ 62 w 70"/>
                    <a:gd name="T35" fmla="*/ 13 h 85"/>
                    <a:gd name="T36" fmla="*/ 70 w 70"/>
                    <a:gd name="T37" fmla="*/ 7 h 85"/>
                    <a:gd name="T38" fmla="*/ 62 w 70"/>
                    <a:gd name="T39"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 h="85">
                      <a:moveTo>
                        <a:pt x="62" y="0"/>
                      </a:moveTo>
                      <a:cubicBezTo>
                        <a:pt x="58" y="0"/>
                        <a:pt x="33" y="0"/>
                        <a:pt x="33" y="0"/>
                      </a:cubicBezTo>
                      <a:cubicBezTo>
                        <a:pt x="23" y="9"/>
                        <a:pt x="23" y="9"/>
                        <a:pt x="23" y="9"/>
                      </a:cubicBezTo>
                      <a:cubicBezTo>
                        <a:pt x="23" y="10"/>
                        <a:pt x="23" y="10"/>
                        <a:pt x="23" y="10"/>
                      </a:cubicBezTo>
                      <a:cubicBezTo>
                        <a:pt x="13" y="0"/>
                        <a:pt x="13" y="0"/>
                        <a:pt x="13" y="0"/>
                      </a:cubicBezTo>
                      <a:cubicBezTo>
                        <a:pt x="10" y="0"/>
                        <a:pt x="10" y="0"/>
                        <a:pt x="10" y="0"/>
                      </a:cubicBezTo>
                      <a:cubicBezTo>
                        <a:pt x="4" y="0"/>
                        <a:pt x="0" y="4"/>
                        <a:pt x="0" y="9"/>
                      </a:cubicBezTo>
                      <a:cubicBezTo>
                        <a:pt x="0" y="31"/>
                        <a:pt x="0" y="31"/>
                        <a:pt x="0" y="31"/>
                      </a:cubicBezTo>
                      <a:cubicBezTo>
                        <a:pt x="0" y="36"/>
                        <a:pt x="4" y="41"/>
                        <a:pt x="10" y="41"/>
                      </a:cubicBezTo>
                      <a:cubicBezTo>
                        <a:pt x="10" y="41"/>
                        <a:pt x="10" y="41"/>
                        <a:pt x="10" y="41"/>
                      </a:cubicBezTo>
                      <a:cubicBezTo>
                        <a:pt x="10" y="41"/>
                        <a:pt x="9" y="42"/>
                        <a:pt x="9" y="43"/>
                      </a:cubicBezTo>
                      <a:cubicBezTo>
                        <a:pt x="9" y="78"/>
                        <a:pt x="9" y="78"/>
                        <a:pt x="9" y="78"/>
                      </a:cubicBezTo>
                      <a:cubicBezTo>
                        <a:pt x="9" y="82"/>
                        <a:pt x="13" y="85"/>
                        <a:pt x="16" y="85"/>
                      </a:cubicBezTo>
                      <a:cubicBezTo>
                        <a:pt x="20" y="85"/>
                        <a:pt x="23" y="82"/>
                        <a:pt x="23" y="78"/>
                      </a:cubicBezTo>
                      <a:cubicBezTo>
                        <a:pt x="23" y="82"/>
                        <a:pt x="27" y="85"/>
                        <a:pt x="30" y="85"/>
                      </a:cubicBezTo>
                      <a:cubicBezTo>
                        <a:pt x="34" y="85"/>
                        <a:pt x="37" y="82"/>
                        <a:pt x="37" y="78"/>
                      </a:cubicBezTo>
                      <a:cubicBezTo>
                        <a:pt x="37" y="13"/>
                        <a:pt x="37" y="13"/>
                        <a:pt x="37" y="13"/>
                      </a:cubicBezTo>
                      <a:cubicBezTo>
                        <a:pt x="37" y="13"/>
                        <a:pt x="59" y="13"/>
                        <a:pt x="62" y="13"/>
                      </a:cubicBezTo>
                      <a:cubicBezTo>
                        <a:pt x="66" y="13"/>
                        <a:pt x="70" y="12"/>
                        <a:pt x="70" y="7"/>
                      </a:cubicBezTo>
                      <a:cubicBezTo>
                        <a:pt x="70" y="2"/>
                        <a:pt x="66" y="0"/>
                        <a:pt x="62" y="0"/>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61" name="Freeform 96"/>
                <p:cNvSpPr>
                  <a:spLocks noEditPoints="1"/>
                </p:cNvSpPr>
                <p:nvPr/>
              </p:nvSpPr>
              <p:spPr bwMode="auto">
                <a:xfrm>
                  <a:off x="10763251" y="1628862"/>
                  <a:ext cx="385763" cy="161925"/>
                </a:xfrm>
                <a:custGeom>
                  <a:avLst/>
                  <a:gdLst>
                    <a:gd name="T0" fmla="*/ 68 w 79"/>
                    <a:gd name="T1" fmla="*/ 1 h 33"/>
                    <a:gd name="T2" fmla="*/ 62 w 79"/>
                    <a:gd name="T3" fmla="*/ 4 h 33"/>
                    <a:gd name="T4" fmla="*/ 56 w 79"/>
                    <a:gd name="T5" fmla="*/ 8 h 33"/>
                    <a:gd name="T6" fmla="*/ 46 w 79"/>
                    <a:gd name="T7" fmla="*/ 0 h 33"/>
                    <a:gd name="T8" fmla="*/ 38 w 79"/>
                    <a:gd name="T9" fmla="*/ 4 h 33"/>
                    <a:gd name="T10" fmla="*/ 23 w 79"/>
                    <a:gd name="T11" fmla="*/ 14 h 33"/>
                    <a:gd name="T12" fmla="*/ 12 w 79"/>
                    <a:gd name="T13" fmla="*/ 8 h 33"/>
                    <a:gd name="T14" fmla="*/ 0 w 79"/>
                    <a:gd name="T15" fmla="*/ 20 h 33"/>
                    <a:gd name="T16" fmla="*/ 12 w 79"/>
                    <a:gd name="T17" fmla="*/ 32 h 33"/>
                    <a:gd name="T18" fmla="*/ 22 w 79"/>
                    <a:gd name="T19" fmla="*/ 27 h 33"/>
                    <a:gd name="T20" fmla="*/ 46 w 79"/>
                    <a:gd name="T21" fmla="*/ 33 h 33"/>
                    <a:gd name="T22" fmla="*/ 54 w 79"/>
                    <a:gd name="T23" fmla="*/ 29 h 33"/>
                    <a:gd name="T24" fmla="*/ 68 w 79"/>
                    <a:gd name="T25" fmla="*/ 33 h 33"/>
                    <a:gd name="T26" fmla="*/ 79 w 79"/>
                    <a:gd name="T27" fmla="*/ 17 h 33"/>
                    <a:gd name="T28" fmla="*/ 68 w 79"/>
                    <a:gd name="T29" fmla="*/ 1 h 33"/>
                    <a:gd name="T30" fmla="*/ 46 w 79"/>
                    <a:gd name="T31" fmla="*/ 27 h 33"/>
                    <a:gd name="T32" fmla="*/ 39 w 79"/>
                    <a:gd name="T33" fmla="*/ 17 h 33"/>
                    <a:gd name="T34" fmla="*/ 46 w 79"/>
                    <a:gd name="T35" fmla="*/ 6 h 33"/>
                    <a:gd name="T36" fmla="*/ 53 w 79"/>
                    <a:gd name="T37" fmla="*/ 17 h 33"/>
                    <a:gd name="T38" fmla="*/ 46 w 79"/>
                    <a:gd name="T39" fmla="*/ 27 h 33"/>
                    <a:gd name="T40" fmla="*/ 68 w 79"/>
                    <a:gd name="T41" fmla="*/ 28 h 33"/>
                    <a:gd name="T42" fmla="*/ 60 w 79"/>
                    <a:gd name="T43" fmla="*/ 17 h 33"/>
                    <a:gd name="T44" fmla="*/ 68 w 79"/>
                    <a:gd name="T45" fmla="*/ 7 h 33"/>
                    <a:gd name="T46" fmla="*/ 75 w 79"/>
                    <a:gd name="T47" fmla="*/ 17 h 33"/>
                    <a:gd name="T48" fmla="*/ 68 w 79"/>
                    <a:gd name="T49" fmla="*/ 28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33">
                      <a:moveTo>
                        <a:pt x="68" y="1"/>
                      </a:moveTo>
                      <a:cubicBezTo>
                        <a:pt x="66" y="1"/>
                        <a:pt x="64" y="2"/>
                        <a:pt x="62" y="4"/>
                      </a:cubicBezTo>
                      <a:cubicBezTo>
                        <a:pt x="56" y="8"/>
                        <a:pt x="56" y="8"/>
                        <a:pt x="56" y="8"/>
                      </a:cubicBezTo>
                      <a:cubicBezTo>
                        <a:pt x="54" y="3"/>
                        <a:pt x="50" y="0"/>
                        <a:pt x="46" y="0"/>
                      </a:cubicBezTo>
                      <a:cubicBezTo>
                        <a:pt x="44" y="0"/>
                        <a:pt x="41" y="3"/>
                        <a:pt x="38" y="4"/>
                      </a:cubicBezTo>
                      <a:cubicBezTo>
                        <a:pt x="36" y="6"/>
                        <a:pt x="26" y="12"/>
                        <a:pt x="23" y="14"/>
                      </a:cubicBezTo>
                      <a:cubicBezTo>
                        <a:pt x="21" y="10"/>
                        <a:pt x="17" y="8"/>
                        <a:pt x="12" y="8"/>
                      </a:cubicBezTo>
                      <a:cubicBezTo>
                        <a:pt x="6" y="8"/>
                        <a:pt x="0" y="13"/>
                        <a:pt x="0" y="20"/>
                      </a:cubicBezTo>
                      <a:cubicBezTo>
                        <a:pt x="0" y="27"/>
                        <a:pt x="6" y="32"/>
                        <a:pt x="12" y="32"/>
                      </a:cubicBezTo>
                      <a:cubicBezTo>
                        <a:pt x="16" y="32"/>
                        <a:pt x="20" y="30"/>
                        <a:pt x="22" y="27"/>
                      </a:cubicBezTo>
                      <a:cubicBezTo>
                        <a:pt x="26" y="28"/>
                        <a:pt x="45" y="33"/>
                        <a:pt x="46" y="33"/>
                      </a:cubicBezTo>
                      <a:cubicBezTo>
                        <a:pt x="49" y="33"/>
                        <a:pt x="52" y="32"/>
                        <a:pt x="54" y="29"/>
                      </a:cubicBezTo>
                      <a:cubicBezTo>
                        <a:pt x="54" y="29"/>
                        <a:pt x="64" y="33"/>
                        <a:pt x="68" y="33"/>
                      </a:cubicBezTo>
                      <a:cubicBezTo>
                        <a:pt x="74" y="33"/>
                        <a:pt x="79" y="26"/>
                        <a:pt x="79" y="17"/>
                      </a:cubicBezTo>
                      <a:cubicBezTo>
                        <a:pt x="79" y="8"/>
                        <a:pt x="74" y="1"/>
                        <a:pt x="68" y="1"/>
                      </a:cubicBezTo>
                      <a:close/>
                      <a:moveTo>
                        <a:pt x="46" y="27"/>
                      </a:moveTo>
                      <a:cubicBezTo>
                        <a:pt x="42" y="27"/>
                        <a:pt x="39" y="23"/>
                        <a:pt x="39" y="17"/>
                      </a:cubicBezTo>
                      <a:cubicBezTo>
                        <a:pt x="39" y="11"/>
                        <a:pt x="42" y="6"/>
                        <a:pt x="46" y="6"/>
                      </a:cubicBezTo>
                      <a:cubicBezTo>
                        <a:pt x="50" y="6"/>
                        <a:pt x="53" y="11"/>
                        <a:pt x="53" y="17"/>
                      </a:cubicBezTo>
                      <a:cubicBezTo>
                        <a:pt x="53" y="23"/>
                        <a:pt x="50" y="27"/>
                        <a:pt x="46" y="27"/>
                      </a:cubicBezTo>
                      <a:close/>
                      <a:moveTo>
                        <a:pt x="68" y="28"/>
                      </a:moveTo>
                      <a:cubicBezTo>
                        <a:pt x="64" y="28"/>
                        <a:pt x="60" y="23"/>
                        <a:pt x="60" y="17"/>
                      </a:cubicBezTo>
                      <a:cubicBezTo>
                        <a:pt x="60" y="12"/>
                        <a:pt x="64" y="7"/>
                        <a:pt x="68" y="7"/>
                      </a:cubicBezTo>
                      <a:cubicBezTo>
                        <a:pt x="72" y="7"/>
                        <a:pt x="75" y="12"/>
                        <a:pt x="75" y="17"/>
                      </a:cubicBezTo>
                      <a:cubicBezTo>
                        <a:pt x="75" y="23"/>
                        <a:pt x="72" y="28"/>
                        <a:pt x="68" y="28"/>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4" name="TextBox 1"/>
              <p:cNvSpPr txBox="1"/>
              <p:nvPr/>
            </p:nvSpPr>
            <p:spPr>
              <a:xfrm>
                <a:off x="11308" y="2530"/>
                <a:ext cx="2892" cy="653"/>
              </a:xfrm>
              <a:prstGeom prst="rect">
                <a:avLst/>
              </a:prstGeom>
              <a:noFill/>
            </p:spPr>
            <p:txBody>
              <a:bodyPr wrap="none" lIns="0" tIns="0" rIns="0" rtlCol="0">
                <a:spAutoFit/>
              </a:bodyPr>
              <a:p>
                <a:pPr defTabSz="0">
                  <a:tabLst>
                    <a:tab pos="520700" algn="l"/>
                  </a:tabLst>
                </a:pPr>
                <a:r>
                  <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rPr>
                  <a:t>团队负责人　</a:t>
                </a:r>
                <a:endPar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sp>
          <p:nvSpPr>
            <p:cNvPr id="2" name="文本框 28"/>
            <p:cNvSpPr txBox="1"/>
            <p:nvPr/>
          </p:nvSpPr>
          <p:spPr>
            <a:xfrm>
              <a:off x="10516" y="3155"/>
              <a:ext cx="7324" cy="3197"/>
            </a:xfrm>
            <a:prstGeom prst="rect">
              <a:avLst/>
            </a:prstGeom>
            <a:noFill/>
          </p:spPr>
          <p:txBody>
            <a:bodyPr wrap="square" rtlCol="0">
              <a:spAutoFit/>
            </a:bodyPr>
            <a:p>
              <a:pPr marL="342900" indent="-342900" fontAlgn="auto">
                <a:lnSpc>
                  <a:spcPts val="2200"/>
                </a:lnSpc>
                <a:buFont typeface="Wingdings" panose="05000000000000000000" charset="0"/>
                <a:buChar char="u"/>
              </a:pPr>
              <a:r>
                <a:rPr lang="zh-CN" altLang="x-none" sz="16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高级职称或</a:t>
              </a:r>
              <a:r>
                <a:rPr lang="zh-CN" altLang="x-none"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硕士学位（高新技术企业可适当放宽）</a:t>
              </a:r>
              <a:r>
                <a:rPr lang="zh-CN" altLang="x-none" sz="16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rPr>
                <a:t>，以往只要求职称未对学历做要求</a:t>
              </a:r>
              <a:endParaRPr lang="zh-CN" altLang="x-none" sz="1600"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200"/>
                </a:lnSpc>
                <a:buFont typeface="Wingdings" panose="05000000000000000000" charset="0"/>
                <a:buChar char="u"/>
              </a:pPr>
              <a:r>
                <a:rPr lang="zh-CN" altLang="x-none"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具有主持自治区及以上科研项目的经历（自然科学基金面上项目、青年科学基金项目除外）</a:t>
              </a:r>
              <a:endParaRPr lang="zh-CN" altLang="x-none"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200"/>
                </a:lnSpc>
                <a:buFont typeface="Wingdings" panose="05000000000000000000" charset="0"/>
                <a:buChar char="u"/>
              </a:pPr>
              <a:r>
                <a:rPr lang="zh-CN" altLang="x-none"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明确援疆专业技术人员可以申报，但是服务期须达到项目规定的最低合同年限，也就是</a:t>
              </a:r>
              <a:r>
                <a:rPr lang="en-US" altLang="zh-CN"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2</a:t>
              </a:r>
              <a:r>
                <a:rPr lang="zh-CN" altLang="en-US"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年</a:t>
              </a:r>
              <a:endParaRPr lang="zh-CN" altLang="x-none"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a:p>
              <a:pPr fontAlgn="auto">
                <a:lnSpc>
                  <a:spcPct val="100000"/>
                </a:lnSpc>
              </a:pPr>
              <a:endParaRPr lang="zh-CN" altLang="x-none" sz="16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p:txBody>
        </p:sp>
      </p:grpSp>
      <p:grpSp>
        <p:nvGrpSpPr>
          <p:cNvPr id="12" name="组合 11"/>
          <p:cNvGrpSpPr/>
          <p:nvPr/>
        </p:nvGrpSpPr>
        <p:grpSpPr>
          <a:xfrm>
            <a:off x="606425" y="4121785"/>
            <a:ext cx="5306060" cy="2738755"/>
            <a:chOff x="955" y="6491"/>
            <a:chExt cx="8356" cy="4313"/>
          </a:xfrm>
        </p:grpSpPr>
        <p:grpSp>
          <p:nvGrpSpPr>
            <p:cNvPr id="8" name="组合 7"/>
            <p:cNvGrpSpPr/>
            <p:nvPr/>
          </p:nvGrpSpPr>
          <p:grpSpPr>
            <a:xfrm>
              <a:off x="2630" y="6491"/>
              <a:ext cx="3959" cy="877"/>
              <a:chOff x="2630" y="6491"/>
              <a:chExt cx="3959" cy="877"/>
            </a:xfrm>
          </p:grpSpPr>
          <p:grpSp>
            <p:nvGrpSpPr>
              <p:cNvPr id="99" name="组合 18"/>
              <p:cNvGrpSpPr/>
              <p:nvPr/>
            </p:nvGrpSpPr>
            <p:grpSpPr>
              <a:xfrm>
                <a:off x="2630" y="6491"/>
                <a:ext cx="787" cy="877"/>
                <a:chOff x="7156453" y="4826087"/>
                <a:chExt cx="763584" cy="862012"/>
              </a:xfrm>
              <a:solidFill>
                <a:schemeClr val="accent2">
                  <a:lumMod val="75000"/>
                </a:schemeClr>
              </a:solidFill>
            </p:grpSpPr>
            <p:sp>
              <p:nvSpPr>
                <p:cNvPr id="1048943" name="Freeform 78"/>
                <p:cNvSpPr/>
                <p:nvPr/>
              </p:nvSpPr>
              <p:spPr bwMode="auto">
                <a:xfrm>
                  <a:off x="7375526" y="5242012"/>
                  <a:ext cx="230188" cy="230187"/>
                </a:xfrm>
                <a:custGeom>
                  <a:avLst/>
                  <a:gdLst>
                    <a:gd name="T0" fmla="*/ 37 w 47"/>
                    <a:gd name="T1" fmla="*/ 25 h 47"/>
                    <a:gd name="T2" fmla="*/ 16 w 47"/>
                    <a:gd name="T3" fmla="*/ 27 h 47"/>
                    <a:gd name="T4" fmla="*/ 36 w 47"/>
                    <a:gd name="T5" fmla="*/ 3 h 47"/>
                    <a:gd name="T6" fmla="*/ 23 w 47"/>
                    <a:gd name="T7" fmla="*/ 0 h 47"/>
                    <a:gd name="T8" fmla="*/ 0 w 47"/>
                    <a:gd name="T9" fmla="*/ 23 h 47"/>
                    <a:gd name="T10" fmla="*/ 23 w 47"/>
                    <a:gd name="T11" fmla="*/ 47 h 47"/>
                    <a:gd name="T12" fmla="*/ 47 w 47"/>
                    <a:gd name="T13" fmla="*/ 23 h 47"/>
                    <a:gd name="T14" fmla="*/ 45 w 47"/>
                    <a:gd name="T15" fmla="*/ 16 h 47"/>
                    <a:gd name="T16" fmla="*/ 37 w 47"/>
                    <a:gd name="T17"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47">
                      <a:moveTo>
                        <a:pt x="37" y="25"/>
                      </a:moveTo>
                      <a:cubicBezTo>
                        <a:pt x="16" y="27"/>
                        <a:pt x="16" y="27"/>
                        <a:pt x="16" y="27"/>
                      </a:cubicBezTo>
                      <a:cubicBezTo>
                        <a:pt x="36" y="3"/>
                        <a:pt x="36" y="3"/>
                        <a:pt x="36" y="3"/>
                      </a:cubicBezTo>
                      <a:cubicBezTo>
                        <a:pt x="32" y="1"/>
                        <a:pt x="28" y="0"/>
                        <a:pt x="23" y="0"/>
                      </a:cubicBezTo>
                      <a:cubicBezTo>
                        <a:pt x="10" y="0"/>
                        <a:pt x="0" y="10"/>
                        <a:pt x="0" y="23"/>
                      </a:cubicBezTo>
                      <a:cubicBezTo>
                        <a:pt x="0" y="36"/>
                        <a:pt x="10" y="47"/>
                        <a:pt x="23" y="47"/>
                      </a:cubicBezTo>
                      <a:cubicBezTo>
                        <a:pt x="36" y="47"/>
                        <a:pt x="47" y="36"/>
                        <a:pt x="47" y="23"/>
                      </a:cubicBezTo>
                      <a:cubicBezTo>
                        <a:pt x="47" y="21"/>
                        <a:pt x="46" y="18"/>
                        <a:pt x="45" y="16"/>
                      </a:cubicBezTo>
                      <a:lnTo>
                        <a:pt x="37" y="25"/>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4" name="Freeform 79"/>
                <p:cNvSpPr/>
                <p:nvPr/>
              </p:nvSpPr>
              <p:spPr bwMode="auto">
                <a:xfrm>
                  <a:off x="7156453" y="5022937"/>
                  <a:ext cx="669925" cy="665162"/>
                </a:xfrm>
                <a:custGeom>
                  <a:avLst/>
                  <a:gdLst>
                    <a:gd name="T0" fmla="*/ 108 w 137"/>
                    <a:gd name="T1" fmla="*/ 43 h 136"/>
                    <a:gd name="T2" fmla="*/ 115 w 137"/>
                    <a:gd name="T3" fmla="*/ 68 h 136"/>
                    <a:gd name="T4" fmla="*/ 68 w 137"/>
                    <a:gd name="T5" fmla="*/ 115 h 136"/>
                    <a:gd name="T6" fmla="*/ 22 w 137"/>
                    <a:gd name="T7" fmla="*/ 68 h 136"/>
                    <a:gd name="T8" fmla="*/ 68 w 137"/>
                    <a:gd name="T9" fmla="*/ 22 h 136"/>
                    <a:gd name="T10" fmla="*/ 98 w 137"/>
                    <a:gd name="T11" fmla="*/ 32 h 136"/>
                    <a:gd name="T12" fmla="*/ 111 w 137"/>
                    <a:gd name="T13" fmla="*/ 15 h 136"/>
                    <a:gd name="T14" fmla="*/ 68 w 137"/>
                    <a:gd name="T15" fmla="*/ 0 h 136"/>
                    <a:gd name="T16" fmla="*/ 0 w 137"/>
                    <a:gd name="T17" fmla="*/ 68 h 136"/>
                    <a:gd name="T18" fmla="*/ 68 w 137"/>
                    <a:gd name="T19" fmla="*/ 136 h 136"/>
                    <a:gd name="T20" fmla="*/ 137 w 137"/>
                    <a:gd name="T21" fmla="*/ 68 h 136"/>
                    <a:gd name="T22" fmla="*/ 121 w 137"/>
                    <a:gd name="T23" fmla="*/ 26 h 136"/>
                    <a:gd name="T24" fmla="*/ 108 w 137"/>
                    <a:gd name="T25" fmla="*/ 43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 h="136">
                      <a:moveTo>
                        <a:pt x="108" y="43"/>
                      </a:moveTo>
                      <a:cubicBezTo>
                        <a:pt x="112" y="50"/>
                        <a:pt x="115" y="59"/>
                        <a:pt x="115" y="68"/>
                      </a:cubicBezTo>
                      <a:cubicBezTo>
                        <a:pt x="115" y="94"/>
                        <a:pt x="94" y="115"/>
                        <a:pt x="68" y="115"/>
                      </a:cubicBezTo>
                      <a:cubicBezTo>
                        <a:pt x="43" y="115"/>
                        <a:pt x="22" y="94"/>
                        <a:pt x="22" y="68"/>
                      </a:cubicBezTo>
                      <a:cubicBezTo>
                        <a:pt x="22" y="42"/>
                        <a:pt x="43" y="22"/>
                        <a:pt x="68" y="22"/>
                      </a:cubicBezTo>
                      <a:cubicBezTo>
                        <a:pt x="80" y="22"/>
                        <a:pt x="90" y="25"/>
                        <a:pt x="98" y="32"/>
                      </a:cubicBezTo>
                      <a:cubicBezTo>
                        <a:pt x="111" y="15"/>
                        <a:pt x="111" y="15"/>
                        <a:pt x="111" y="15"/>
                      </a:cubicBezTo>
                      <a:cubicBezTo>
                        <a:pt x="100" y="6"/>
                        <a:pt x="85" y="0"/>
                        <a:pt x="68" y="0"/>
                      </a:cubicBezTo>
                      <a:cubicBezTo>
                        <a:pt x="31" y="0"/>
                        <a:pt x="0" y="31"/>
                        <a:pt x="0" y="68"/>
                      </a:cubicBezTo>
                      <a:cubicBezTo>
                        <a:pt x="0" y="106"/>
                        <a:pt x="31" y="136"/>
                        <a:pt x="68" y="136"/>
                      </a:cubicBezTo>
                      <a:cubicBezTo>
                        <a:pt x="106" y="136"/>
                        <a:pt x="137" y="106"/>
                        <a:pt x="137" y="68"/>
                      </a:cubicBezTo>
                      <a:cubicBezTo>
                        <a:pt x="137" y="52"/>
                        <a:pt x="131" y="37"/>
                        <a:pt x="121" y="26"/>
                      </a:cubicBezTo>
                      <a:lnTo>
                        <a:pt x="108" y="43"/>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048945" name="Freeform 80"/>
                <p:cNvSpPr/>
                <p:nvPr/>
              </p:nvSpPr>
              <p:spPr bwMode="auto">
                <a:xfrm>
                  <a:off x="7454899" y="4826087"/>
                  <a:ext cx="465138" cy="549275"/>
                </a:xfrm>
                <a:custGeom>
                  <a:avLst/>
                  <a:gdLst>
                    <a:gd name="T0" fmla="*/ 293 w 293"/>
                    <a:gd name="T1" fmla="*/ 59 h 346"/>
                    <a:gd name="T2" fmla="*/ 225 w 293"/>
                    <a:gd name="T3" fmla="*/ 65 h 346"/>
                    <a:gd name="T4" fmla="*/ 219 w 293"/>
                    <a:gd name="T5" fmla="*/ 0 h 346"/>
                    <a:gd name="T6" fmla="*/ 163 w 293"/>
                    <a:gd name="T7" fmla="*/ 65 h 346"/>
                    <a:gd name="T8" fmla="*/ 157 w 293"/>
                    <a:gd name="T9" fmla="*/ 114 h 346"/>
                    <a:gd name="T10" fmla="*/ 6 w 293"/>
                    <a:gd name="T11" fmla="*/ 306 h 346"/>
                    <a:gd name="T12" fmla="*/ 0 w 293"/>
                    <a:gd name="T13" fmla="*/ 346 h 346"/>
                    <a:gd name="T14" fmla="*/ 40 w 293"/>
                    <a:gd name="T15" fmla="*/ 333 h 346"/>
                    <a:gd name="T16" fmla="*/ 194 w 293"/>
                    <a:gd name="T17" fmla="*/ 142 h 346"/>
                    <a:gd name="T18" fmla="*/ 240 w 293"/>
                    <a:gd name="T19" fmla="*/ 127 h 346"/>
                    <a:gd name="T20" fmla="*/ 293 w 293"/>
                    <a:gd name="T21" fmla="*/ 59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3" h="346">
                      <a:moveTo>
                        <a:pt x="293" y="59"/>
                      </a:moveTo>
                      <a:lnTo>
                        <a:pt x="225" y="65"/>
                      </a:lnTo>
                      <a:lnTo>
                        <a:pt x="219" y="0"/>
                      </a:lnTo>
                      <a:lnTo>
                        <a:pt x="163" y="65"/>
                      </a:lnTo>
                      <a:lnTo>
                        <a:pt x="157" y="114"/>
                      </a:lnTo>
                      <a:lnTo>
                        <a:pt x="6" y="306"/>
                      </a:lnTo>
                      <a:lnTo>
                        <a:pt x="0" y="346"/>
                      </a:lnTo>
                      <a:lnTo>
                        <a:pt x="40" y="333"/>
                      </a:lnTo>
                      <a:lnTo>
                        <a:pt x="194" y="142"/>
                      </a:lnTo>
                      <a:lnTo>
                        <a:pt x="240" y="127"/>
                      </a:lnTo>
                      <a:lnTo>
                        <a:pt x="293" y="59"/>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1048965" name="TextBox 1"/>
              <p:cNvSpPr txBox="1"/>
              <p:nvPr/>
            </p:nvSpPr>
            <p:spPr>
              <a:xfrm>
                <a:off x="3759" y="6645"/>
                <a:ext cx="2830" cy="508"/>
              </a:xfrm>
              <a:prstGeom prst="rect">
                <a:avLst/>
              </a:prstGeom>
              <a:noFill/>
            </p:spPr>
            <p:txBody>
              <a:bodyPr wrap="none" lIns="0" tIns="0" rIns="0" rtlCol="0">
                <a:spAutoFit/>
              </a:bodyPr>
              <a:p>
                <a:pPr defTabSz="0">
                  <a:tabLst>
                    <a:tab pos="520700" algn="l"/>
                  </a:tabLst>
                </a:pPr>
                <a:r>
                  <a:rPr lang="zh-CN" altLang="en-US" b="1" dirty="0">
                    <a:solidFill>
                      <a:schemeClr val="accent2">
                        <a:lumMod val="75000"/>
                      </a:schemeClr>
                    </a:solidFill>
                    <a:cs typeface="+mn-ea"/>
                    <a:sym typeface="+mn-lt"/>
                  </a:rPr>
                  <a:t>团队核心成员　</a:t>
                </a:r>
                <a:endParaRPr lang="zh-CN" altLang="en-US" b="1" dirty="0">
                  <a:solidFill>
                    <a:schemeClr val="accent2">
                      <a:lumMod val="75000"/>
                    </a:schemeClr>
                  </a:solidFill>
                  <a:cs typeface="+mn-ea"/>
                  <a:sym typeface="+mn-lt"/>
                </a:endParaRPr>
              </a:p>
            </p:txBody>
          </p:sp>
        </p:grpSp>
        <p:sp>
          <p:nvSpPr>
            <p:cNvPr id="3" name="文本框 28"/>
            <p:cNvSpPr txBox="1"/>
            <p:nvPr/>
          </p:nvSpPr>
          <p:spPr>
            <a:xfrm>
              <a:off x="955" y="7268"/>
              <a:ext cx="8356" cy="3536"/>
            </a:xfrm>
            <a:prstGeom prst="rect">
              <a:avLst/>
            </a:prstGeom>
            <a:noFill/>
          </p:spPr>
          <p:txBody>
            <a:bodyPr wrap="square" rtlCol="0">
              <a:spAutoFit/>
            </a:bodyPr>
            <a:p>
              <a:pPr marL="342900" indent="-342900" fontAlgn="auto">
                <a:lnSpc>
                  <a:spcPts val="2800"/>
                </a:lnSpc>
                <a:buFont typeface="Wingdings" panose="05000000000000000000" charset="0"/>
                <a:buChar char="Ø"/>
              </a:pPr>
              <a:r>
                <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具有中级职称或学士学位</a:t>
              </a:r>
              <a:endPar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800"/>
                </a:lnSpc>
                <a:buFont typeface="Wingdings" panose="05000000000000000000" charset="0"/>
                <a:buChar char="Ø"/>
              </a:pPr>
              <a:r>
                <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具有参与自治区及以上科研项目的经历</a:t>
              </a:r>
              <a:endPar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800"/>
                </a:lnSpc>
                <a:buFont typeface="Wingdings" panose="05000000000000000000" charset="0"/>
                <a:buChar char="Ø"/>
              </a:pPr>
              <a:r>
                <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每个支持周期，核心成员仅允许参与一个创新团队，不允许在多个团队中重复出现</a:t>
              </a:r>
              <a:endPar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a:p>
              <a:pPr marL="342900" indent="-342900" fontAlgn="auto">
                <a:lnSpc>
                  <a:spcPts val="2800"/>
                </a:lnSpc>
                <a:buFont typeface="Wingdings" panose="05000000000000000000" charset="0"/>
                <a:buChar char="Ø"/>
              </a:pPr>
              <a:r>
                <a:rPr lang="zh-CN" altLang="x-none"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申报单位的核心成员数量不少于核心成员总数的</a:t>
              </a:r>
              <a:r>
                <a:rPr lang="en-US" altLang="zh-CN"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60%</a:t>
              </a:r>
              <a:endParaRPr lang="en-US" altLang="zh-CN"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p:txBody>
        </p:sp>
      </p:grpSp>
      <p:sp>
        <p:nvSpPr>
          <p:cNvPr id="1" name="矩形 6"/>
          <p:cNvSpPr/>
          <p:nvPr/>
        </p:nvSpPr>
        <p:spPr>
          <a:xfrm>
            <a:off x="2105660" y="2127885"/>
            <a:ext cx="2568575" cy="1322070"/>
          </a:xfrm>
          <a:prstGeom prst="rect">
            <a:avLst/>
          </a:prstGeom>
        </p:spPr>
        <p:txBody>
          <a:bodyPr wrap="square">
            <a:spAutoFit/>
          </a:bodyPr>
          <a:p>
            <a:pPr algn="ctr"/>
            <a:r>
              <a:rPr lang="en-US" altLang="zh-CN" sz="4000" b="1" dirty="0">
                <a:solidFill>
                  <a:schemeClr val="accent2">
                    <a:lumMod val="75000"/>
                  </a:schemeClr>
                </a:solidFill>
                <a:cs typeface="+mn-ea"/>
                <a:sym typeface="+mn-lt"/>
              </a:rPr>
              <a:t>2024</a:t>
            </a:r>
            <a:r>
              <a:rPr lang="zh-CN" altLang="en-US" sz="4000" b="1" dirty="0">
                <a:solidFill>
                  <a:schemeClr val="accent2">
                    <a:lumMod val="75000"/>
                  </a:schemeClr>
                </a:solidFill>
                <a:cs typeface="+mn-ea"/>
                <a:sym typeface="+mn-lt"/>
              </a:rPr>
              <a:t>年</a:t>
            </a:r>
            <a:endParaRPr lang="zh-CN" altLang="en-US" sz="4000" b="1" dirty="0">
              <a:solidFill>
                <a:schemeClr val="accent2">
                  <a:lumMod val="75000"/>
                </a:schemeClr>
              </a:solidFill>
              <a:cs typeface="+mn-ea"/>
              <a:sym typeface="+mn-lt"/>
            </a:endParaRPr>
          </a:p>
          <a:p>
            <a:pPr algn="ctr"/>
            <a:r>
              <a:rPr lang="zh-CN" altLang="en-US" sz="4000" b="1" dirty="0">
                <a:solidFill>
                  <a:schemeClr val="accent2">
                    <a:lumMod val="75000"/>
                  </a:schemeClr>
                </a:solidFill>
                <a:cs typeface="+mn-ea"/>
                <a:sym typeface="+mn-lt"/>
              </a:rPr>
              <a:t>新要求</a:t>
            </a:r>
            <a:endParaRPr lang="zh-CN" altLang="en-US" sz="4000" b="1" dirty="0">
              <a:solidFill>
                <a:schemeClr val="accent2">
                  <a:lumMod val="75000"/>
                </a:schemeClr>
              </a:solidFill>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cxnSp>
        <p:nvCxnSpPr>
          <p:cNvPr id="3145757" name="直接连接符 5"/>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942" name="矩形 6"/>
          <p:cNvSpPr/>
          <p:nvPr/>
        </p:nvSpPr>
        <p:spPr>
          <a:xfrm>
            <a:off x="281634" y="326474"/>
            <a:ext cx="1605280" cy="368300"/>
          </a:xfrm>
          <a:prstGeom prst="rect">
            <a:avLst/>
          </a:prstGeom>
        </p:spPr>
        <p:txBody>
          <a:bodyPr wrap="none">
            <a:spAutoFit/>
          </a:bodyPr>
          <a:p>
            <a:r>
              <a:rPr lang="en-US" altLang="zh-CN" b="1" dirty="0">
                <a:solidFill>
                  <a:schemeClr val="accent2">
                    <a:lumMod val="75000"/>
                  </a:schemeClr>
                </a:solidFill>
                <a:cs typeface="+mn-ea"/>
                <a:sym typeface="+mn-lt"/>
              </a:rPr>
              <a:t>2024</a:t>
            </a:r>
            <a:r>
              <a:rPr lang="zh-CN" altLang="en-US" b="1" dirty="0">
                <a:solidFill>
                  <a:schemeClr val="accent2">
                    <a:lumMod val="75000"/>
                  </a:schemeClr>
                </a:solidFill>
                <a:cs typeface="+mn-ea"/>
                <a:sym typeface="+mn-lt"/>
              </a:rPr>
              <a:t>年新要求</a:t>
            </a:r>
            <a:endParaRPr lang="zh-CN" altLang="en-US" sz="1600" b="1" dirty="0">
              <a:solidFill>
                <a:schemeClr val="accent2">
                  <a:lumMod val="75000"/>
                </a:schemeClr>
              </a:solidFill>
              <a:cs typeface="+mn-ea"/>
              <a:sym typeface="+mn-lt"/>
            </a:endParaRPr>
          </a:p>
        </p:txBody>
      </p:sp>
      <p:cxnSp>
        <p:nvCxnSpPr>
          <p:cNvPr id="3145758" name="直接连接符 22"/>
          <p:cNvCxnSpPr/>
          <p:nvPr/>
        </p:nvCxnSpPr>
        <p:spPr>
          <a:xfrm>
            <a:off x="1654097" y="3983560"/>
            <a:ext cx="9115503" cy="0"/>
          </a:xfrm>
          <a:prstGeom prst="line">
            <a:avLst/>
          </a:prstGeom>
          <a:solidFill>
            <a:srgbClr val="767573"/>
          </a:solidFill>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45759" name="直接连接符 23"/>
          <p:cNvCxnSpPr/>
          <p:nvPr/>
        </p:nvCxnSpPr>
        <p:spPr>
          <a:xfrm>
            <a:off x="6090660" y="1888697"/>
            <a:ext cx="0" cy="4057190"/>
          </a:xfrm>
          <a:prstGeom prst="line">
            <a:avLst/>
          </a:prstGeom>
          <a:solidFill>
            <a:srgbClr val="767573"/>
          </a:solidFill>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文本框 37"/>
          <p:cNvSpPr txBox="1"/>
          <p:nvPr>
            <p:custDataLst>
              <p:tags r:id="rId1"/>
            </p:custDataLst>
          </p:nvPr>
        </p:nvSpPr>
        <p:spPr>
          <a:xfrm>
            <a:off x="1099820" y="4474210"/>
            <a:ext cx="4794250" cy="1692275"/>
          </a:xfrm>
          <a:prstGeom prst="rect">
            <a:avLst/>
          </a:prstGeom>
          <a:noFill/>
        </p:spPr>
        <p:txBody>
          <a:bodyPr wrap="square" rtlCol="0">
            <a:noAutofit/>
          </a:bodyPr>
          <a:p>
            <a:pPr marL="342900" indent="-342900" algn="l" fontAlgn="auto">
              <a:lnSpc>
                <a:spcPct val="150000"/>
              </a:lnSpc>
              <a:buClrTx/>
              <a:buSzTx/>
              <a:buFont typeface="Wingdings" panose="05000000000000000000" charset="0"/>
              <a:buChar char="Ø"/>
            </a:pPr>
            <a:r>
              <a:rPr lang="zh-CN" altLang="en-US" sz="2000" dirty="0">
                <a:solidFill>
                  <a:schemeClr val="tx1"/>
                </a:solidFill>
                <a:latin typeface="文泉驿微米黑" panose="020B0606030804020204" charset="-122"/>
                <a:ea typeface="文泉驿微米黑" panose="020B0606030804020204" charset="-122"/>
                <a:cs typeface="文泉驿微米黑" panose="020B0606030804020204" charset="-122"/>
                <a:sym typeface="+mn-lt"/>
              </a:rPr>
              <a:t>明确以往已验收通过的团队负责人与核心成员只要符合年龄及其他限制条件，可再次申报并优先支持。</a:t>
            </a:r>
            <a:endParaRPr lang="zh-CN" altLang="en-US" sz="2000" dirty="0">
              <a:solidFill>
                <a:schemeClr val="tx1"/>
              </a:solidFill>
              <a:latin typeface="文泉驿微米黑" panose="020B0606030804020204" charset="-122"/>
              <a:ea typeface="文泉驿微米黑" panose="020B0606030804020204" charset="-122"/>
              <a:cs typeface="文泉驿微米黑" panose="020B0606030804020204" charset="-122"/>
              <a:sym typeface="+mn-lt"/>
            </a:endParaRPr>
          </a:p>
        </p:txBody>
      </p:sp>
      <p:sp>
        <p:nvSpPr>
          <p:cNvPr id="1" name="文本框 37"/>
          <p:cNvSpPr txBox="1"/>
          <p:nvPr>
            <p:custDataLst>
              <p:tags r:id="rId2"/>
            </p:custDataLst>
          </p:nvPr>
        </p:nvSpPr>
        <p:spPr>
          <a:xfrm>
            <a:off x="6287770" y="1868170"/>
            <a:ext cx="4794250" cy="1839595"/>
          </a:xfrm>
          <a:prstGeom prst="rect">
            <a:avLst/>
          </a:prstGeom>
          <a:noFill/>
        </p:spPr>
        <p:txBody>
          <a:bodyPr wrap="square" rtlCol="0">
            <a:noAutofit/>
          </a:bodyPr>
          <a:p>
            <a:pPr algn="l" defTabSz="0" fontAlgn="auto">
              <a:lnSpc>
                <a:spcPct val="100000"/>
              </a:lnSpc>
              <a:buClrTx/>
              <a:buSzTx/>
              <a:buFontTx/>
              <a:buNone/>
              <a:tabLst>
                <a:tab pos="520700" algn="l"/>
              </a:tabLst>
            </a:pPr>
            <a:r>
              <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rPr>
              <a:t>上传内容</a:t>
            </a:r>
            <a:endPar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endParaRPr>
          </a:p>
          <a:p>
            <a:pPr marL="342900" indent="-342900" algn="l" fontAlgn="auto">
              <a:lnSpc>
                <a:spcPts val="2800"/>
              </a:lnSpc>
              <a:buClrTx/>
              <a:buSzTx/>
              <a:buFont typeface="Wingdings" panose="05000000000000000000" charset="0"/>
              <a:buChar char="Ø"/>
            </a:pPr>
            <a:r>
              <a:rPr lang="zh-CN" altLang="en-US" sz="2000" dirty="0">
                <a:solidFill>
                  <a:schemeClr val="tx1"/>
                </a:solidFill>
                <a:latin typeface="文泉驿微米黑" panose="020B0606030804020204" charset="-122"/>
                <a:ea typeface="文泉驿微米黑" panose="020B0606030804020204" charset="-122"/>
                <a:cs typeface="文泉驿微米黑" panose="020B0606030804020204" charset="-122"/>
                <a:sym typeface="+mn-lt"/>
              </a:rPr>
              <a:t>请符合再次申报条件的项目负责人在附件中上传前期入选合同书及有个人姓名的核心成员信息，同时上传项目验收证书</a:t>
            </a:r>
            <a:endParaRPr lang="zh-CN" altLang="en-US" sz="2000" dirty="0">
              <a:solidFill>
                <a:schemeClr val="tx1"/>
              </a:solidFill>
              <a:latin typeface="文泉驿微米黑" panose="020B0606030804020204" charset="-122"/>
              <a:ea typeface="文泉驿微米黑" panose="020B0606030804020204" charset="-122"/>
              <a:cs typeface="文泉驿微米黑" panose="020B0606030804020204" charset="-122"/>
              <a:sym typeface="+mn-lt"/>
            </a:endParaRPr>
          </a:p>
        </p:txBody>
      </p:sp>
      <p:grpSp>
        <p:nvGrpSpPr>
          <p:cNvPr id="9" name="组合 8"/>
          <p:cNvGrpSpPr/>
          <p:nvPr/>
        </p:nvGrpSpPr>
        <p:grpSpPr>
          <a:xfrm>
            <a:off x="6341745" y="4258945"/>
            <a:ext cx="5306060" cy="1550670"/>
            <a:chOff x="10109" y="6299"/>
            <a:chExt cx="8356" cy="2442"/>
          </a:xfrm>
        </p:grpSpPr>
        <p:grpSp>
          <p:nvGrpSpPr>
            <p:cNvPr id="16" name="组合 15"/>
            <p:cNvGrpSpPr/>
            <p:nvPr/>
          </p:nvGrpSpPr>
          <p:grpSpPr>
            <a:xfrm>
              <a:off x="10782" y="6299"/>
              <a:ext cx="4997" cy="1068"/>
              <a:chOff x="10782" y="6299"/>
              <a:chExt cx="4997" cy="1068"/>
            </a:xfrm>
          </p:grpSpPr>
          <p:grpSp>
            <p:nvGrpSpPr>
              <p:cNvPr id="17" name="组合 20"/>
              <p:cNvGrpSpPr/>
              <p:nvPr/>
            </p:nvGrpSpPr>
            <p:grpSpPr>
              <a:xfrm rot="0">
                <a:off x="15027" y="6299"/>
                <a:ext cx="752" cy="1068"/>
                <a:chOff x="10885488" y="4680037"/>
                <a:chExt cx="503238" cy="723900"/>
              </a:xfrm>
              <a:solidFill>
                <a:schemeClr val="accent2">
                  <a:lumMod val="75000"/>
                </a:schemeClr>
              </a:solidFill>
            </p:grpSpPr>
            <p:sp>
              <p:nvSpPr>
                <p:cNvPr id="18" name="Freeform 87"/>
                <p:cNvSpPr/>
                <p:nvPr/>
              </p:nvSpPr>
              <p:spPr bwMode="auto">
                <a:xfrm>
                  <a:off x="11071226" y="4680037"/>
                  <a:ext cx="317500" cy="303212"/>
                </a:xfrm>
                <a:custGeom>
                  <a:avLst/>
                  <a:gdLst>
                    <a:gd name="T0" fmla="*/ 179 w 200"/>
                    <a:gd name="T1" fmla="*/ 145 h 191"/>
                    <a:gd name="T2" fmla="*/ 157 w 200"/>
                    <a:gd name="T3" fmla="*/ 145 h 191"/>
                    <a:gd name="T4" fmla="*/ 175 w 200"/>
                    <a:gd name="T5" fmla="*/ 160 h 191"/>
                    <a:gd name="T6" fmla="*/ 31 w 200"/>
                    <a:gd name="T7" fmla="*/ 160 h 191"/>
                    <a:gd name="T8" fmla="*/ 31 w 200"/>
                    <a:gd name="T9" fmla="*/ 24 h 191"/>
                    <a:gd name="T10" fmla="*/ 46 w 200"/>
                    <a:gd name="T11" fmla="*/ 43 h 191"/>
                    <a:gd name="T12" fmla="*/ 46 w 200"/>
                    <a:gd name="T13" fmla="*/ 21 h 191"/>
                    <a:gd name="T14" fmla="*/ 24 w 200"/>
                    <a:gd name="T15" fmla="*/ 0 h 191"/>
                    <a:gd name="T16" fmla="*/ 0 w 200"/>
                    <a:gd name="T17" fmla="*/ 21 h 191"/>
                    <a:gd name="T18" fmla="*/ 0 w 200"/>
                    <a:gd name="T19" fmla="*/ 43 h 191"/>
                    <a:gd name="T20" fmla="*/ 18 w 200"/>
                    <a:gd name="T21" fmla="*/ 24 h 191"/>
                    <a:gd name="T22" fmla="*/ 18 w 200"/>
                    <a:gd name="T23" fmla="*/ 175 h 191"/>
                    <a:gd name="T24" fmla="*/ 175 w 200"/>
                    <a:gd name="T25" fmla="*/ 175 h 191"/>
                    <a:gd name="T26" fmla="*/ 157 w 200"/>
                    <a:gd name="T27" fmla="*/ 191 h 191"/>
                    <a:gd name="T28" fmla="*/ 179 w 200"/>
                    <a:gd name="T29" fmla="*/ 191 h 191"/>
                    <a:gd name="T30" fmla="*/ 200 w 200"/>
                    <a:gd name="T31" fmla="*/ 166 h 191"/>
                    <a:gd name="T32" fmla="*/ 179 w 200"/>
                    <a:gd name="T33" fmla="*/ 145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0" h="191">
                      <a:moveTo>
                        <a:pt x="179" y="145"/>
                      </a:moveTo>
                      <a:lnTo>
                        <a:pt x="157" y="145"/>
                      </a:lnTo>
                      <a:lnTo>
                        <a:pt x="175" y="160"/>
                      </a:lnTo>
                      <a:lnTo>
                        <a:pt x="31" y="160"/>
                      </a:lnTo>
                      <a:lnTo>
                        <a:pt x="31" y="24"/>
                      </a:lnTo>
                      <a:lnTo>
                        <a:pt x="46" y="43"/>
                      </a:lnTo>
                      <a:lnTo>
                        <a:pt x="46" y="21"/>
                      </a:lnTo>
                      <a:lnTo>
                        <a:pt x="24" y="0"/>
                      </a:lnTo>
                      <a:lnTo>
                        <a:pt x="0" y="21"/>
                      </a:lnTo>
                      <a:lnTo>
                        <a:pt x="0" y="43"/>
                      </a:lnTo>
                      <a:lnTo>
                        <a:pt x="18" y="24"/>
                      </a:lnTo>
                      <a:lnTo>
                        <a:pt x="18" y="175"/>
                      </a:lnTo>
                      <a:lnTo>
                        <a:pt x="175" y="175"/>
                      </a:lnTo>
                      <a:lnTo>
                        <a:pt x="157" y="191"/>
                      </a:lnTo>
                      <a:lnTo>
                        <a:pt x="179" y="191"/>
                      </a:lnTo>
                      <a:lnTo>
                        <a:pt x="200" y="166"/>
                      </a:lnTo>
                      <a:lnTo>
                        <a:pt x="179" y="145"/>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19" name="Freeform 88"/>
                <p:cNvSpPr/>
                <p:nvPr/>
              </p:nvSpPr>
              <p:spPr bwMode="auto">
                <a:xfrm>
                  <a:off x="11134726" y="4699087"/>
                  <a:ext cx="204788" cy="220662"/>
                </a:xfrm>
                <a:custGeom>
                  <a:avLst/>
                  <a:gdLst>
                    <a:gd name="T0" fmla="*/ 0 w 129"/>
                    <a:gd name="T1" fmla="*/ 93 h 139"/>
                    <a:gd name="T2" fmla="*/ 37 w 129"/>
                    <a:gd name="T3" fmla="*/ 59 h 139"/>
                    <a:gd name="T4" fmla="*/ 46 w 129"/>
                    <a:gd name="T5" fmla="*/ 68 h 139"/>
                    <a:gd name="T6" fmla="*/ 0 w 129"/>
                    <a:gd name="T7" fmla="*/ 108 h 139"/>
                    <a:gd name="T8" fmla="*/ 0 w 129"/>
                    <a:gd name="T9" fmla="*/ 117 h 139"/>
                    <a:gd name="T10" fmla="*/ 52 w 129"/>
                    <a:gd name="T11" fmla="*/ 71 h 139"/>
                    <a:gd name="T12" fmla="*/ 58 w 129"/>
                    <a:gd name="T13" fmla="*/ 77 h 139"/>
                    <a:gd name="T14" fmla="*/ 0 w 129"/>
                    <a:gd name="T15" fmla="*/ 133 h 139"/>
                    <a:gd name="T16" fmla="*/ 0 w 129"/>
                    <a:gd name="T17" fmla="*/ 139 h 139"/>
                    <a:gd name="T18" fmla="*/ 3 w 129"/>
                    <a:gd name="T19" fmla="*/ 139 h 139"/>
                    <a:gd name="T20" fmla="*/ 129 w 129"/>
                    <a:gd name="T21" fmla="*/ 22 h 139"/>
                    <a:gd name="T22" fmla="*/ 129 w 129"/>
                    <a:gd name="T23" fmla="*/ 0 h 139"/>
                    <a:gd name="T24" fmla="*/ 65 w 129"/>
                    <a:gd name="T25" fmla="*/ 65 h 139"/>
                    <a:gd name="T26" fmla="*/ 37 w 129"/>
                    <a:gd name="T27" fmla="*/ 43 h 139"/>
                    <a:gd name="T28" fmla="*/ 0 w 129"/>
                    <a:gd name="T29" fmla="*/ 74 h 139"/>
                    <a:gd name="T30" fmla="*/ 0 w 129"/>
                    <a:gd name="T31" fmla="*/ 9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9" h="139">
                      <a:moveTo>
                        <a:pt x="0" y="93"/>
                      </a:moveTo>
                      <a:lnTo>
                        <a:pt x="37" y="59"/>
                      </a:lnTo>
                      <a:lnTo>
                        <a:pt x="46" y="68"/>
                      </a:lnTo>
                      <a:lnTo>
                        <a:pt x="0" y="108"/>
                      </a:lnTo>
                      <a:lnTo>
                        <a:pt x="0" y="117"/>
                      </a:lnTo>
                      <a:lnTo>
                        <a:pt x="52" y="71"/>
                      </a:lnTo>
                      <a:lnTo>
                        <a:pt x="58" y="77"/>
                      </a:lnTo>
                      <a:lnTo>
                        <a:pt x="0" y="133"/>
                      </a:lnTo>
                      <a:lnTo>
                        <a:pt x="0" y="139"/>
                      </a:lnTo>
                      <a:lnTo>
                        <a:pt x="3" y="139"/>
                      </a:lnTo>
                      <a:lnTo>
                        <a:pt x="129" y="22"/>
                      </a:lnTo>
                      <a:lnTo>
                        <a:pt x="129" y="0"/>
                      </a:lnTo>
                      <a:lnTo>
                        <a:pt x="65" y="65"/>
                      </a:lnTo>
                      <a:lnTo>
                        <a:pt x="37" y="43"/>
                      </a:lnTo>
                      <a:lnTo>
                        <a:pt x="0" y="74"/>
                      </a:lnTo>
                      <a:lnTo>
                        <a:pt x="0" y="93"/>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20" name="Freeform 89"/>
                <p:cNvSpPr/>
                <p:nvPr/>
              </p:nvSpPr>
              <p:spPr bwMode="auto">
                <a:xfrm>
                  <a:off x="11163301" y="4753062"/>
                  <a:ext cx="176213" cy="166687"/>
                </a:xfrm>
                <a:custGeom>
                  <a:avLst/>
                  <a:gdLst>
                    <a:gd name="T0" fmla="*/ 111 w 111"/>
                    <a:gd name="T1" fmla="*/ 0 h 105"/>
                    <a:gd name="T2" fmla="*/ 0 w 111"/>
                    <a:gd name="T3" fmla="*/ 105 h 105"/>
                    <a:gd name="T4" fmla="*/ 10 w 111"/>
                    <a:gd name="T5" fmla="*/ 105 h 105"/>
                    <a:gd name="T6" fmla="*/ 111 w 111"/>
                    <a:gd name="T7" fmla="*/ 9 h 105"/>
                    <a:gd name="T8" fmla="*/ 111 w 111"/>
                    <a:gd name="T9" fmla="*/ 0 h 105"/>
                  </a:gdLst>
                  <a:ahLst/>
                  <a:cxnLst>
                    <a:cxn ang="0">
                      <a:pos x="T0" y="T1"/>
                    </a:cxn>
                    <a:cxn ang="0">
                      <a:pos x="T2" y="T3"/>
                    </a:cxn>
                    <a:cxn ang="0">
                      <a:pos x="T4" y="T5"/>
                    </a:cxn>
                    <a:cxn ang="0">
                      <a:pos x="T6" y="T7"/>
                    </a:cxn>
                    <a:cxn ang="0">
                      <a:pos x="T8" y="T9"/>
                    </a:cxn>
                  </a:cxnLst>
                  <a:rect l="0" t="0" r="r" b="b"/>
                  <a:pathLst>
                    <a:path w="111" h="105">
                      <a:moveTo>
                        <a:pt x="111" y="0"/>
                      </a:moveTo>
                      <a:lnTo>
                        <a:pt x="0" y="105"/>
                      </a:lnTo>
                      <a:lnTo>
                        <a:pt x="10" y="105"/>
                      </a:lnTo>
                      <a:lnTo>
                        <a:pt x="111" y="9"/>
                      </a:lnTo>
                      <a:lnTo>
                        <a:pt x="111" y="0"/>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21" name="Freeform 90"/>
                <p:cNvSpPr/>
                <p:nvPr/>
              </p:nvSpPr>
              <p:spPr bwMode="auto">
                <a:xfrm>
                  <a:off x="11202988" y="4792749"/>
                  <a:ext cx="136525" cy="127000"/>
                </a:xfrm>
                <a:custGeom>
                  <a:avLst/>
                  <a:gdLst>
                    <a:gd name="T0" fmla="*/ 86 w 86"/>
                    <a:gd name="T1" fmla="*/ 0 h 80"/>
                    <a:gd name="T2" fmla="*/ 0 w 86"/>
                    <a:gd name="T3" fmla="*/ 80 h 80"/>
                    <a:gd name="T4" fmla="*/ 9 w 86"/>
                    <a:gd name="T5" fmla="*/ 80 h 80"/>
                    <a:gd name="T6" fmla="*/ 86 w 86"/>
                    <a:gd name="T7" fmla="*/ 9 h 80"/>
                    <a:gd name="T8" fmla="*/ 86 w 86"/>
                    <a:gd name="T9" fmla="*/ 0 h 80"/>
                  </a:gdLst>
                  <a:ahLst/>
                  <a:cxnLst>
                    <a:cxn ang="0">
                      <a:pos x="T0" y="T1"/>
                    </a:cxn>
                    <a:cxn ang="0">
                      <a:pos x="T2" y="T3"/>
                    </a:cxn>
                    <a:cxn ang="0">
                      <a:pos x="T4" y="T5"/>
                    </a:cxn>
                    <a:cxn ang="0">
                      <a:pos x="T6" y="T7"/>
                    </a:cxn>
                    <a:cxn ang="0">
                      <a:pos x="T8" y="T9"/>
                    </a:cxn>
                  </a:cxnLst>
                  <a:rect l="0" t="0" r="r" b="b"/>
                  <a:pathLst>
                    <a:path w="86" h="80">
                      <a:moveTo>
                        <a:pt x="86" y="0"/>
                      </a:moveTo>
                      <a:lnTo>
                        <a:pt x="0" y="80"/>
                      </a:lnTo>
                      <a:lnTo>
                        <a:pt x="9" y="80"/>
                      </a:lnTo>
                      <a:lnTo>
                        <a:pt x="86" y="9"/>
                      </a:lnTo>
                      <a:lnTo>
                        <a:pt x="86" y="0"/>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22" name="Freeform 91"/>
                <p:cNvSpPr/>
                <p:nvPr/>
              </p:nvSpPr>
              <p:spPr bwMode="auto">
                <a:xfrm>
                  <a:off x="11242676" y="4826087"/>
                  <a:ext cx="96838" cy="93662"/>
                </a:xfrm>
                <a:custGeom>
                  <a:avLst/>
                  <a:gdLst>
                    <a:gd name="T0" fmla="*/ 61 w 61"/>
                    <a:gd name="T1" fmla="*/ 0 h 59"/>
                    <a:gd name="T2" fmla="*/ 0 w 61"/>
                    <a:gd name="T3" fmla="*/ 59 h 59"/>
                    <a:gd name="T4" fmla="*/ 9 w 61"/>
                    <a:gd name="T5" fmla="*/ 59 h 59"/>
                    <a:gd name="T6" fmla="*/ 61 w 61"/>
                    <a:gd name="T7" fmla="*/ 13 h 59"/>
                    <a:gd name="T8" fmla="*/ 61 w 61"/>
                    <a:gd name="T9" fmla="*/ 0 h 59"/>
                  </a:gdLst>
                  <a:ahLst/>
                  <a:cxnLst>
                    <a:cxn ang="0">
                      <a:pos x="T0" y="T1"/>
                    </a:cxn>
                    <a:cxn ang="0">
                      <a:pos x="T2" y="T3"/>
                    </a:cxn>
                    <a:cxn ang="0">
                      <a:pos x="T4" y="T5"/>
                    </a:cxn>
                    <a:cxn ang="0">
                      <a:pos x="T6" y="T7"/>
                    </a:cxn>
                    <a:cxn ang="0">
                      <a:pos x="T8" y="T9"/>
                    </a:cxn>
                  </a:cxnLst>
                  <a:rect l="0" t="0" r="r" b="b"/>
                  <a:pathLst>
                    <a:path w="61" h="59">
                      <a:moveTo>
                        <a:pt x="61" y="0"/>
                      </a:moveTo>
                      <a:lnTo>
                        <a:pt x="0" y="59"/>
                      </a:lnTo>
                      <a:lnTo>
                        <a:pt x="9" y="59"/>
                      </a:lnTo>
                      <a:lnTo>
                        <a:pt x="61" y="13"/>
                      </a:lnTo>
                      <a:lnTo>
                        <a:pt x="61" y="0"/>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23" name="Freeform 92"/>
                <p:cNvSpPr/>
                <p:nvPr/>
              </p:nvSpPr>
              <p:spPr bwMode="auto">
                <a:xfrm>
                  <a:off x="11280776" y="4865774"/>
                  <a:ext cx="58738" cy="53975"/>
                </a:xfrm>
                <a:custGeom>
                  <a:avLst/>
                  <a:gdLst>
                    <a:gd name="T0" fmla="*/ 37 w 37"/>
                    <a:gd name="T1" fmla="*/ 9 h 34"/>
                    <a:gd name="T2" fmla="*/ 37 w 37"/>
                    <a:gd name="T3" fmla="*/ 0 h 34"/>
                    <a:gd name="T4" fmla="*/ 0 w 37"/>
                    <a:gd name="T5" fmla="*/ 34 h 34"/>
                    <a:gd name="T6" fmla="*/ 10 w 37"/>
                    <a:gd name="T7" fmla="*/ 34 h 34"/>
                    <a:gd name="T8" fmla="*/ 37 w 37"/>
                    <a:gd name="T9" fmla="*/ 9 h 34"/>
                  </a:gdLst>
                  <a:ahLst/>
                  <a:cxnLst>
                    <a:cxn ang="0">
                      <a:pos x="T0" y="T1"/>
                    </a:cxn>
                    <a:cxn ang="0">
                      <a:pos x="T2" y="T3"/>
                    </a:cxn>
                    <a:cxn ang="0">
                      <a:pos x="T4" y="T5"/>
                    </a:cxn>
                    <a:cxn ang="0">
                      <a:pos x="T6" y="T7"/>
                    </a:cxn>
                    <a:cxn ang="0">
                      <a:pos x="T8" y="T9"/>
                    </a:cxn>
                  </a:cxnLst>
                  <a:rect l="0" t="0" r="r" b="b"/>
                  <a:pathLst>
                    <a:path w="37" h="34">
                      <a:moveTo>
                        <a:pt x="37" y="9"/>
                      </a:moveTo>
                      <a:lnTo>
                        <a:pt x="37" y="0"/>
                      </a:lnTo>
                      <a:lnTo>
                        <a:pt x="0" y="34"/>
                      </a:lnTo>
                      <a:lnTo>
                        <a:pt x="10" y="34"/>
                      </a:lnTo>
                      <a:lnTo>
                        <a:pt x="37" y="9"/>
                      </a:ln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24" name="Oval 93"/>
                <p:cNvSpPr>
                  <a:spLocks noChangeArrowheads="1"/>
                </p:cNvSpPr>
                <p:nvPr/>
              </p:nvSpPr>
              <p:spPr bwMode="auto">
                <a:xfrm>
                  <a:off x="10939463" y="4856249"/>
                  <a:ext cx="117475" cy="117475"/>
                </a:xfrm>
                <a:prstGeom prst="ellipse">
                  <a:avLst/>
                </a:pr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sp>
              <p:nvSpPr>
                <p:cNvPr id="25" name="Freeform 94"/>
                <p:cNvSpPr/>
                <p:nvPr/>
              </p:nvSpPr>
              <p:spPr bwMode="auto">
                <a:xfrm>
                  <a:off x="10885488" y="4997537"/>
                  <a:ext cx="336550" cy="406400"/>
                </a:xfrm>
                <a:custGeom>
                  <a:avLst/>
                  <a:gdLst>
                    <a:gd name="T0" fmla="*/ 69 w 69"/>
                    <a:gd name="T1" fmla="*/ 7 h 83"/>
                    <a:gd name="T2" fmla="*/ 61 w 69"/>
                    <a:gd name="T3" fmla="*/ 0 h 83"/>
                    <a:gd name="T4" fmla="*/ 33 w 69"/>
                    <a:gd name="T5" fmla="*/ 0 h 83"/>
                    <a:gd name="T6" fmla="*/ 23 w 69"/>
                    <a:gd name="T7" fmla="*/ 9 h 83"/>
                    <a:gd name="T8" fmla="*/ 23 w 69"/>
                    <a:gd name="T9" fmla="*/ 10 h 83"/>
                    <a:gd name="T10" fmla="*/ 13 w 69"/>
                    <a:gd name="T11" fmla="*/ 0 h 83"/>
                    <a:gd name="T12" fmla="*/ 10 w 69"/>
                    <a:gd name="T13" fmla="*/ 0 h 83"/>
                    <a:gd name="T14" fmla="*/ 0 w 69"/>
                    <a:gd name="T15" fmla="*/ 9 h 83"/>
                    <a:gd name="T16" fmla="*/ 0 w 69"/>
                    <a:gd name="T17" fmla="*/ 30 h 83"/>
                    <a:gd name="T18" fmla="*/ 10 w 69"/>
                    <a:gd name="T19" fmla="*/ 40 h 83"/>
                    <a:gd name="T20" fmla="*/ 10 w 69"/>
                    <a:gd name="T21" fmla="*/ 40 h 83"/>
                    <a:gd name="T22" fmla="*/ 9 w 69"/>
                    <a:gd name="T23" fmla="*/ 42 h 83"/>
                    <a:gd name="T24" fmla="*/ 9 w 69"/>
                    <a:gd name="T25" fmla="*/ 76 h 83"/>
                    <a:gd name="T26" fmla="*/ 16 w 69"/>
                    <a:gd name="T27" fmla="*/ 83 h 83"/>
                    <a:gd name="T28" fmla="*/ 23 w 69"/>
                    <a:gd name="T29" fmla="*/ 76 h 83"/>
                    <a:gd name="T30" fmla="*/ 30 w 69"/>
                    <a:gd name="T31" fmla="*/ 83 h 83"/>
                    <a:gd name="T32" fmla="*/ 37 w 69"/>
                    <a:gd name="T33" fmla="*/ 76 h 83"/>
                    <a:gd name="T34" fmla="*/ 37 w 69"/>
                    <a:gd name="T35" fmla="*/ 13 h 83"/>
                    <a:gd name="T36" fmla="*/ 61 w 69"/>
                    <a:gd name="T37" fmla="*/ 13 h 83"/>
                    <a:gd name="T38" fmla="*/ 69 w 69"/>
                    <a:gd name="T39" fmla="*/ 7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9" h="83">
                      <a:moveTo>
                        <a:pt x="69" y="7"/>
                      </a:moveTo>
                      <a:cubicBezTo>
                        <a:pt x="69" y="2"/>
                        <a:pt x="65" y="0"/>
                        <a:pt x="61" y="0"/>
                      </a:cubicBezTo>
                      <a:cubicBezTo>
                        <a:pt x="57" y="0"/>
                        <a:pt x="33" y="0"/>
                        <a:pt x="33" y="0"/>
                      </a:cubicBezTo>
                      <a:cubicBezTo>
                        <a:pt x="23" y="9"/>
                        <a:pt x="23" y="9"/>
                        <a:pt x="23" y="9"/>
                      </a:cubicBezTo>
                      <a:cubicBezTo>
                        <a:pt x="23" y="10"/>
                        <a:pt x="23" y="10"/>
                        <a:pt x="23" y="10"/>
                      </a:cubicBezTo>
                      <a:cubicBezTo>
                        <a:pt x="13" y="0"/>
                        <a:pt x="13" y="0"/>
                        <a:pt x="13" y="0"/>
                      </a:cubicBezTo>
                      <a:cubicBezTo>
                        <a:pt x="10" y="0"/>
                        <a:pt x="10" y="0"/>
                        <a:pt x="10" y="0"/>
                      </a:cubicBezTo>
                      <a:cubicBezTo>
                        <a:pt x="4" y="0"/>
                        <a:pt x="0" y="4"/>
                        <a:pt x="0" y="9"/>
                      </a:cubicBezTo>
                      <a:cubicBezTo>
                        <a:pt x="0" y="30"/>
                        <a:pt x="0" y="30"/>
                        <a:pt x="0" y="30"/>
                      </a:cubicBezTo>
                      <a:cubicBezTo>
                        <a:pt x="0" y="36"/>
                        <a:pt x="4" y="40"/>
                        <a:pt x="10" y="40"/>
                      </a:cubicBezTo>
                      <a:cubicBezTo>
                        <a:pt x="10" y="40"/>
                        <a:pt x="10" y="40"/>
                        <a:pt x="10" y="40"/>
                      </a:cubicBezTo>
                      <a:cubicBezTo>
                        <a:pt x="9" y="41"/>
                        <a:pt x="9" y="42"/>
                        <a:pt x="9" y="42"/>
                      </a:cubicBezTo>
                      <a:cubicBezTo>
                        <a:pt x="9" y="76"/>
                        <a:pt x="9" y="76"/>
                        <a:pt x="9" y="76"/>
                      </a:cubicBezTo>
                      <a:cubicBezTo>
                        <a:pt x="9" y="80"/>
                        <a:pt x="12" y="83"/>
                        <a:pt x="16" y="83"/>
                      </a:cubicBezTo>
                      <a:cubicBezTo>
                        <a:pt x="20" y="83"/>
                        <a:pt x="23" y="80"/>
                        <a:pt x="23" y="76"/>
                      </a:cubicBezTo>
                      <a:cubicBezTo>
                        <a:pt x="23" y="80"/>
                        <a:pt x="26" y="83"/>
                        <a:pt x="30" y="83"/>
                      </a:cubicBezTo>
                      <a:cubicBezTo>
                        <a:pt x="34" y="83"/>
                        <a:pt x="37" y="80"/>
                        <a:pt x="37" y="76"/>
                      </a:cubicBezTo>
                      <a:cubicBezTo>
                        <a:pt x="37" y="13"/>
                        <a:pt x="37" y="13"/>
                        <a:pt x="37" y="13"/>
                      </a:cubicBezTo>
                      <a:cubicBezTo>
                        <a:pt x="37" y="13"/>
                        <a:pt x="58" y="13"/>
                        <a:pt x="61" y="13"/>
                      </a:cubicBezTo>
                      <a:cubicBezTo>
                        <a:pt x="64" y="13"/>
                        <a:pt x="69" y="12"/>
                        <a:pt x="69" y="7"/>
                      </a:cubicBezTo>
                      <a:close/>
                    </a:path>
                  </a:pathLst>
                </a:custGeom>
                <a:grpFill/>
                <a:ln w="9525">
                  <a:noFill/>
                  <a:roun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zh-CN" altLang="en-US">
                    <a:solidFill>
                      <a:schemeClr val="accent2">
                        <a:lumMod val="75000"/>
                      </a:schemeClr>
                    </a:solidFill>
                    <a:cs typeface="+mn-ea"/>
                    <a:sym typeface="+mn-lt"/>
                  </a:endParaRPr>
                </a:p>
              </p:txBody>
            </p:sp>
          </p:grpSp>
          <p:sp>
            <p:nvSpPr>
              <p:cNvPr id="26" name="TextBox 1"/>
              <p:cNvSpPr txBox="1"/>
              <p:nvPr/>
            </p:nvSpPr>
            <p:spPr>
              <a:xfrm>
                <a:off x="10782" y="6573"/>
                <a:ext cx="1195" cy="653"/>
              </a:xfrm>
              <a:prstGeom prst="rect">
                <a:avLst/>
              </a:prstGeom>
              <a:noFill/>
            </p:spPr>
            <p:txBody>
              <a:bodyPr wrap="square" lIns="0" tIns="0" rIns="0" rtlCol="0">
                <a:spAutoFit/>
              </a:bodyPr>
              <a:p>
                <a:pPr defTabSz="0">
                  <a:tabLst>
                    <a:tab pos="520700" algn="l"/>
                  </a:tabLst>
                </a:pPr>
                <a:r>
                  <a:rPr lang="zh-CN" altLang="en-US" sz="2400" b="1" dirty="0">
                    <a:solidFill>
                      <a:schemeClr val="accent2">
                        <a:lumMod val="75000"/>
                      </a:schemeClr>
                    </a:solidFill>
                    <a:latin typeface="文泉驿微米黑" panose="020B0606030804020204" charset="-122"/>
                    <a:ea typeface="文泉驿微米黑" panose="020B0606030804020204" charset="-122"/>
                    <a:cs typeface="+mn-ea"/>
                    <a:sym typeface="+mn-lt"/>
                  </a:rPr>
                  <a:t>限项　</a:t>
                </a:r>
                <a:endParaRPr lang="zh-CN" altLang="en-US" b="1" dirty="0">
                  <a:solidFill>
                    <a:schemeClr val="accent2">
                      <a:lumMod val="75000"/>
                    </a:schemeClr>
                  </a:solidFill>
                  <a:cs typeface="+mn-ea"/>
                  <a:sym typeface="+mn-lt"/>
                </a:endParaRPr>
              </a:p>
            </p:txBody>
          </p:sp>
        </p:grpSp>
        <p:sp>
          <p:nvSpPr>
            <p:cNvPr id="27" name="文本框 28"/>
            <p:cNvSpPr txBox="1"/>
            <p:nvPr/>
          </p:nvSpPr>
          <p:spPr>
            <a:xfrm>
              <a:off x="10109" y="7467"/>
              <a:ext cx="8356" cy="1274"/>
            </a:xfrm>
            <a:prstGeom prst="rect">
              <a:avLst/>
            </a:prstGeom>
            <a:noFill/>
          </p:spPr>
          <p:txBody>
            <a:bodyPr wrap="square" rtlCol="0">
              <a:spAutoFit/>
            </a:bodyPr>
            <a:p>
              <a:pPr marL="342900" indent="-342900" fontAlgn="auto">
                <a:lnSpc>
                  <a:spcPts val="2800"/>
                </a:lnSpc>
                <a:buFont typeface="Wingdings" panose="05000000000000000000" charset="0"/>
                <a:buChar char="Ø"/>
              </a:pPr>
              <a:r>
                <a:rPr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rPr>
                <a:t>有在研“天山英才”培养计划——科技创新团队项目的项目负责人，不允许申报</a:t>
              </a:r>
              <a:endParaRPr sz="2000" dirty="0">
                <a:solidFill>
                  <a:srgbClr val="C00000"/>
                </a:solidFill>
                <a:latin typeface="文泉驿微米黑" panose="020B0606030804020204" charset="-122"/>
                <a:ea typeface="文泉驿微米黑" panose="020B0606030804020204" charset="-122"/>
                <a:cs typeface="文泉驿微米黑" panose="020B0606030804020204" charset="-122"/>
                <a:sym typeface="+mn-lt"/>
              </a:endParaRPr>
            </a:p>
          </p:txBody>
        </p:sp>
      </p:grpSp>
      <p:sp>
        <p:nvSpPr>
          <p:cNvPr id="28" name="矩形 6"/>
          <p:cNvSpPr/>
          <p:nvPr/>
        </p:nvSpPr>
        <p:spPr>
          <a:xfrm>
            <a:off x="2105660" y="2127885"/>
            <a:ext cx="2568575" cy="1322070"/>
          </a:xfrm>
          <a:prstGeom prst="rect">
            <a:avLst/>
          </a:prstGeom>
        </p:spPr>
        <p:txBody>
          <a:bodyPr wrap="square">
            <a:spAutoFit/>
          </a:bodyPr>
          <a:p>
            <a:pPr algn="ctr"/>
            <a:r>
              <a:rPr lang="en-US" altLang="zh-CN" sz="4000" b="1" dirty="0">
                <a:solidFill>
                  <a:schemeClr val="accent2">
                    <a:lumMod val="75000"/>
                  </a:schemeClr>
                </a:solidFill>
                <a:cs typeface="+mn-ea"/>
                <a:sym typeface="+mn-lt"/>
              </a:rPr>
              <a:t>2024</a:t>
            </a:r>
            <a:r>
              <a:rPr lang="zh-CN" altLang="en-US" sz="4000" b="1" dirty="0">
                <a:solidFill>
                  <a:schemeClr val="accent2">
                    <a:lumMod val="75000"/>
                  </a:schemeClr>
                </a:solidFill>
                <a:cs typeface="+mn-ea"/>
                <a:sym typeface="+mn-lt"/>
              </a:rPr>
              <a:t>年</a:t>
            </a:r>
            <a:endParaRPr lang="zh-CN" altLang="en-US" sz="4000" b="1" dirty="0">
              <a:solidFill>
                <a:schemeClr val="accent2">
                  <a:lumMod val="75000"/>
                </a:schemeClr>
              </a:solidFill>
              <a:cs typeface="+mn-ea"/>
              <a:sym typeface="+mn-lt"/>
            </a:endParaRPr>
          </a:p>
          <a:p>
            <a:pPr algn="ctr"/>
            <a:r>
              <a:rPr lang="zh-CN" altLang="en-US" sz="4000" b="1" dirty="0">
                <a:solidFill>
                  <a:schemeClr val="accent2">
                    <a:lumMod val="75000"/>
                  </a:schemeClr>
                </a:solidFill>
                <a:cs typeface="+mn-ea"/>
                <a:sym typeface="+mn-lt"/>
              </a:rPr>
              <a:t>新要求</a:t>
            </a:r>
            <a:endParaRPr lang="zh-CN" altLang="en-US" sz="4000" b="1" dirty="0">
              <a:solidFill>
                <a:schemeClr val="accent2">
                  <a:lumMod val="75000"/>
                </a:schemeClr>
              </a:solidFill>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1" grpId="0"/>
      <p:bldP spid="1"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9030" name="椭圆 3"/>
          <p:cNvSpPr/>
          <p:nvPr/>
        </p:nvSpPr>
        <p:spPr>
          <a:xfrm>
            <a:off x="8115300" y="2971800"/>
            <a:ext cx="6381750" cy="638175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9031" name="椭圆 4"/>
          <p:cNvSpPr/>
          <p:nvPr/>
        </p:nvSpPr>
        <p:spPr>
          <a:xfrm>
            <a:off x="8115300" y="3657600"/>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9032" name="椭圆 5"/>
          <p:cNvSpPr/>
          <p:nvPr/>
        </p:nvSpPr>
        <p:spPr>
          <a:xfrm>
            <a:off x="7017211" y="4114800"/>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accent2">
                  <a:lumMod val="75000"/>
                </a:schemeClr>
              </a:solidFill>
              <a:cs typeface="+mn-ea"/>
              <a:sym typeface="+mn-lt"/>
            </a:endParaRPr>
          </a:p>
        </p:txBody>
      </p:sp>
      <p:sp>
        <p:nvSpPr>
          <p:cNvPr id="1049033" name="椭圆 7"/>
          <p:cNvSpPr/>
          <p:nvPr/>
        </p:nvSpPr>
        <p:spPr>
          <a:xfrm>
            <a:off x="6636211" y="-866779"/>
            <a:ext cx="2390777" cy="239077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62" name="直接连接符 8"/>
          <p:cNvCxnSpPr/>
          <p:nvPr/>
        </p:nvCxnSpPr>
        <p:spPr>
          <a:xfrm flipV="1">
            <a:off x="5543550" y="2152649"/>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9034" name="椭圆 6"/>
          <p:cNvSpPr/>
          <p:nvPr/>
        </p:nvSpPr>
        <p:spPr>
          <a:xfrm>
            <a:off x="8162924" y="1952621"/>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63" name="直接连接符 16"/>
          <p:cNvCxnSpPr/>
          <p:nvPr/>
        </p:nvCxnSpPr>
        <p:spPr>
          <a:xfrm flipV="1">
            <a:off x="8839200" y="992571"/>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9035" name="文本框 21"/>
          <p:cNvSpPr txBox="1"/>
          <p:nvPr/>
        </p:nvSpPr>
        <p:spPr>
          <a:xfrm>
            <a:off x="503174" y="2391875"/>
            <a:ext cx="6688201" cy="1568450"/>
          </a:xfrm>
          <a:prstGeom prst="rect">
            <a:avLst/>
          </a:prstGeom>
          <a:noFill/>
        </p:spPr>
        <p:txBody>
          <a:bodyPr wrap="square" rtlCol="0">
            <a:spAutoFit/>
          </a:bodyPr>
          <a:p>
            <a:r>
              <a:rPr lang="x-none" altLang="en-US" sz="9600" b="1" dirty="0">
                <a:solidFill>
                  <a:schemeClr val="accent2">
                    <a:lumMod val="75000"/>
                  </a:schemeClr>
                </a:solidFill>
                <a:latin typeface="方正小标宋_GBK" panose="03000509000000000000" charset="-122"/>
                <a:ea typeface="方正小标宋_GBK" panose="03000509000000000000" charset="-122"/>
                <a:cs typeface="+mn-ea"/>
                <a:sym typeface="+mn-lt"/>
              </a:rPr>
              <a:t>感谢聆听</a:t>
            </a:r>
            <a:endParaRPr lang="x-none" altLang="en-US" sz="96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9036" name="矩形: 圆角 24"/>
          <p:cNvSpPr/>
          <p:nvPr/>
        </p:nvSpPr>
        <p:spPr>
          <a:xfrm>
            <a:off x="693420" y="4411345"/>
            <a:ext cx="6040120" cy="1461770"/>
          </a:xfrm>
          <a:prstGeom prst="roundRect">
            <a:avLst>
              <a:gd name="adj" fmla="val 500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x-none" sz="2400" b="1" dirty="0">
              <a:solidFill>
                <a:schemeClr val="bg1"/>
              </a:solidFill>
              <a:latin typeface="文泉驿微米黑" panose="020B0606030804020204" charset="-122"/>
              <a:ea typeface="文泉驿微米黑" panose="020B0606030804020204" charset="-122"/>
              <a:cs typeface="+mn-ea"/>
              <a:sym typeface="+mn-lt"/>
            </a:endParaRPr>
          </a:p>
          <a:p>
            <a:pPr algn="l"/>
            <a:endParaRPr lang="x-none" sz="2400" b="1" dirty="0">
              <a:solidFill>
                <a:schemeClr val="bg1"/>
              </a:solidFill>
              <a:latin typeface="文泉驿微米黑" panose="020B0606030804020204" charset="-122"/>
              <a:ea typeface="文泉驿微米黑" panose="020B0606030804020204" charset="-122"/>
              <a:cs typeface="+mn-ea"/>
              <a:sym typeface="+mn-lt"/>
            </a:endParaRPr>
          </a:p>
          <a:p>
            <a:pPr algn="l"/>
            <a:r>
              <a:rPr lang="x-none" sz="2400" b="1" dirty="0">
                <a:solidFill>
                  <a:schemeClr val="bg1"/>
                </a:solidFill>
                <a:latin typeface="文泉驿微米黑" panose="020B0606030804020204" charset="-122"/>
                <a:ea typeface="文泉驿微米黑" panose="020B0606030804020204" charset="-122"/>
                <a:cs typeface="+mn-ea"/>
                <a:sym typeface="+mn-lt"/>
              </a:rPr>
              <a:t>咨   询</a:t>
            </a:r>
            <a:r>
              <a:rPr lang="x-none" sz="1400" dirty="0">
                <a:solidFill>
                  <a:schemeClr val="bg1"/>
                </a:solidFill>
                <a:cs typeface="+mn-ea"/>
                <a:sym typeface="+mn-lt"/>
              </a:rPr>
              <a:t>：</a:t>
            </a:r>
            <a:endParaRPr lang="x-none" sz="1400" dirty="0">
              <a:solidFill>
                <a:schemeClr val="bg1"/>
              </a:solidFill>
              <a:cs typeface="+mn-ea"/>
              <a:sym typeface="+mn-lt"/>
            </a:endParaRPr>
          </a:p>
          <a:p>
            <a:pPr algn="l"/>
            <a:r>
              <a:rPr lang="x-none" sz="2400" b="1" dirty="0">
                <a:solidFill>
                  <a:schemeClr val="bg1"/>
                </a:solidFill>
                <a:latin typeface="文泉驿微米黑" panose="020B0606030804020204" charset="-122"/>
                <a:ea typeface="文泉驿微米黑" panose="020B0606030804020204" charset="-122"/>
                <a:cs typeface="+mn-ea"/>
                <a:sym typeface="+mn-lt"/>
              </a:rPr>
              <a:t>引进智力与人才服务处</a:t>
            </a:r>
            <a:r>
              <a:rPr lang="en-US" altLang="x-none" sz="2400" b="1" dirty="0">
                <a:solidFill>
                  <a:schemeClr val="bg1"/>
                </a:solidFill>
                <a:latin typeface="文泉驿微米黑" panose="020B0606030804020204" charset="-122"/>
                <a:ea typeface="文泉驿微米黑" panose="020B0606030804020204" charset="-122"/>
                <a:cs typeface="+mn-ea"/>
                <a:sym typeface="+mn-lt"/>
              </a:rPr>
              <a:t>  </a:t>
            </a:r>
            <a:r>
              <a:rPr lang="x-none" sz="2400" b="1" dirty="0">
                <a:solidFill>
                  <a:schemeClr val="bg1"/>
                </a:solidFill>
                <a:latin typeface="文泉驿微米黑" panose="020B0606030804020204" charset="-122"/>
                <a:ea typeface="文泉驿微米黑" panose="020B0606030804020204" charset="-122"/>
                <a:cs typeface="+mn-ea"/>
                <a:sym typeface="+mn-lt"/>
              </a:rPr>
              <a:t>刘璐</a:t>
            </a:r>
            <a:r>
              <a:rPr lang="en-US" altLang="x-none" sz="2400" b="1" dirty="0">
                <a:solidFill>
                  <a:schemeClr val="bg1"/>
                </a:solidFill>
                <a:latin typeface="文泉驿微米黑" panose="020B0606030804020204" charset="-122"/>
                <a:ea typeface="文泉驿微米黑" panose="020B0606030804020204" charset="-122"/>
                <a:cs typeface="+mn-ea"/>
                <a:sym typeface="+mn-lt"/>
              </a:rPr>
              <a:t> </a:t>
            </a:r>
            <a:r>
              <a:rPr lang="x-none" sz="2400" b="1" dirty="0">
                <a:solidFill>
                  <a:schemeClr val="bg1"/>
                </a:solidFill>
                <a:latin typeface="文泉驿微米黑" panose="020B0606030804020204" charset="-122"/>
                <a:ea typeface="文泉驿微米黑" panose="020B0606030804020204" charset="-122"/>
                <a:cs typeface="+mn-ea"/>
                <a:sym typeface="+mn-lt"/>
              </a:rPr>
              <a:t>38</a:t>
            </a:r>
            <a:r>
              <a:rPr lang="en-US" altLang="x-none" sz="2400" b="1" dirty="0">
                <a:solidFill>
                  <a:schemeClr val="bg1"/>
                </a:solidFill>
                <a:latin typeface="文泉驿微米黑" panose="020B0606030804020204" charset="-122"/>
                <a:ea typeface="文泉驿微米黑" panose="020B0606030804020204" charset="-122"/>
                <a:cs typeface="+mn-ea"/>
                <a:sym typeface="+mn-lt"/>
              </a:rPr>
              <a:t>38217</a:t>
            </a:r>
            <a:r>
              <a:rPr lang="x-none" sz="2400" b="1" dirty="0">
                <a:solidFill>
                  <a:schemeClr val="bg1"/>
                </a:solidFill>
                <a:latin typeface="文泉驿微米黑" panose="020B0606030804020204" charset="-122"/>
                <a:ea typeface="文泉驿微米黑" panose="020B0606030804020204" charset="-122"/>
                <a:cs typeface="+mn-ea"/>
                <a:sym typeface="+mn-lt"/>
              </a:rPr>
              <a:t> </a:t>
            </a:r>
            <a:endParaRPr lang="x-none" sz="2400" b="1" dirty="0">
              <a:solidFill>
                <a:schemeClr val="bg1"/>
              </a:solidFill>
              <a:latin typeface="文泉驿微米黑" panose="020B0606030804020204" charset="-122"/>
              <a:ea typeface="文泉驿微米黑" panose="020B0606030804020204" charset="-122"/>
              <a:cs typeface="+mn-ea"/>
              <a:sym typeface="+mn-lt"/>
            </a:endParaRPr>
          </a:p>
          <a:p>
            <a:pPr algn="l">
              <a:buClrTx/>
              <a:buSzTx/>
              <a:buNone/>
            </a:pPr>
            <a:r>
              <a:rPr lang="zh-CN" altLang="x-none" sz="2400" b="1" dirty="0">
                <a:solidFill>
                  <a:schemeClr val="bg1"/>
                </a:solidFill>
                <a:latin typeface="文泉驿微米黑" panose="020B0606030804020204" charset="-122"/>
                <a:ea typeface="文泉驿微米黑" panose="020B0606030804020204" charset="-122"/>
                <a:cs typeface="+mn-ea"/>
                <a:sym typeface="+mn-lt"/>
              </a:rPr>
              <a:t>人才中心</a:t>
            </a:r>
            <a:r>
              <a:rPr lang="en-US" altLang="zh-CN" sz="2400" b="1" dirty="0">
                <a:solidFill>
                  <a:schemeClr val="bg1"/>
                </a:solidFill>
                <a:latin typeface="文泉驿微米黑" panose="020B0606030804020204" charset="-122"/>
                <a:ea typeface="文泉驿微米黑" panose="020B0606030804020204" charset="-122"/>
                <a:cs typeface="+mn-ea"/>
                <a:sym typeface="+mn-lt"/>
              </a:rPr>
              <a:t>   3838758</a:t>
            </a:r>
            <a:endParaRPr lang="x-none" sz="1400" dirty="0">
              <a:solidFill>
                <a:schemeClr val="bg1"/>
              </a:solidFill>
              <a:cs typeface="+mn-ea"/>
              <a:sym typeface="+mn-lt"/>
            </a:endParaRPr>
          </a:p>
          <a:p>
            <a:pPr algn="l"/>
            <a:endParaRPr lang="x-none" sz="1400" dirty="0">
              <a:solidFill>
                <a:schemeClr val="bg1"/>
              </a:solidFill>
              <a:cs typeface="+mn-ea"/>
              <a:sym typeface="+mn-lt"/>
            </a:endParaRPr>
          </a:p>
          <a:p>
            <a:pPr algn="l"/>
            <a:endParaRPr lang="x-none" sz="1400" dirty="0">
              <a:solidFill>
                <a:schemeClr val="bg1"/>
              </a:solidFill>
              <a:cs typeface="+mn-ea"/>
              <a:sym typeface="+mn-lt"/>
            </a:endParaRPr>
          </a:p>
          <a:p>
            <a:pPr algn="l"/>
            <a:endParaRPr lang="x-none" sz="1400" dirty="0">
              <a:solidFill>
                <a:schemeClr val="bg1"/>
              </a:solidFill>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594" name="任意多边形: 形状 16"/>
          <p:cNvSpPr/>
          <p:nvPr/>
        </p:nvSpPr>
        <p:spPr>
          <a:xfrm>
            <a:off x="395413" y="0"/>
            <a:ext cx="6350202" cy="2873828"/>
          </a:xfrm>
          <a:custGeom>
            <a:avLst/>
            <a:gdLst>
              <a:gd name="connsiteX0" fmla="*/ 0 w 6350202"/>
              <a:gd name="connsiteY0" fmla="*/ 0 h 2873828"/>
              <a:gd name="connsiteX1" fmla="*/ 6350202 w 6350202"/>
              <a:gd name="connsiteY1" fmla="*/ 0 h 2873828"/>
              <a:gd name="connsiteX2" fmla="*/ 6349502 w 6350202"/>
              <a:gd name="connsiteY2" fmla="*/ 9201 h 2873828"/>
              <a:gd name="connsiteX3" fmla="*/ 3175101 w 6350202"/>
              <a:gd name="connsiteY3" fmla="*/ 2873828 h 2873828"/>
              <a:gd name="connsiteX4" fmla="*/ 700 w 6350202"/>
              <a:gd name="connsiteY4" fmla="*/ 9201 h 2873828"/>
              <a:gd name="connsiteX5" fmla="*/ 0 w 6350202"/>
              <a:gd name="connsiteY5" fmla="*/ 0 h 2873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50202" h="2873828">
                <a:moveTo>
                  <a:pt x="0" y="0"/>
                </a:moveTo>
                <a:lnTo>
                  <a:pt x="6350202" y="0"/>
                </a:lnTo>
                <a:lnTo>
                  <a:pt x="6349502" y="9201"/>
                </a:lnTo>
                <a:cubicBezTo>
                  <a:pt x="6186097" y="1618220"/>
                  <a:pt x="4827231" y="2873828"/>
                  <a:pt x="3175101" y="2873828"/>
                </a:cubicBezTo>
                <a:cubicBezTo>
                  <a:pt x="1522971" y="2873828"/>
                  <a:pt x="164105" y="1618220"/>
                  <a:pt x="700" y="9201"/>
                </a:cubicBez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595" name="椭圆 4"/>
          <p:cNvSpPr/>
          <p:nvPr/>
        </p:nvSpPr>
        <p:spPr>
          <a:xfrm>
            <a:off x="7859478" y="1814286"/>
            <a:ext cx="457200" cy="4572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方正小标宋_GBK" panose="03000509000000000000" charset="-122"/>
              <a:ea typeface="方正小标宋_GBK" panose="03000509000000000000" charset="-122"/>
              <a:cs typeface="+mn-ea"/>
              <a:sym typeface="+mn-lt"/>
            </a:endParaRPr>
          </a:p>
        </p:txBody>
      </p:sp>
      <p:sp>
        <p:nvSpPr>
          <p:cNvPr id="1048596" name="椭圆 5"/>
          <p:cNvSpPr/>
          <p:nvPr/>
        </p:nvSpPr>
        <p:spPr>
          <a:xfrm>
            <a:off x="6761389" y="2271486"/>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方正小标宋_GBK" panose="03000509000000000000" charset="-122"/>
              <a:ea typeface="方正小标宋_GBK" panose="03000509000000000000" charset="-122"/>
              <a:cs typeface="+mn-ea"/>
              <a:sym typeface="+mn-lt"/>
            </a:endParaRPr>
          </a:p>
        </p:txBody>
      </p:sp>
      <p:sp>
        <p:nvSpPr>
          <p:cNvPr id="1048597" name="椭圆 6"/>
          <p:cNvSpPr/>
          <p:nvPr/>
        </p:nvSpPr>
        <p:spPr>
          <a:xfrm>
            <a:off x="7907102" y="109307"/>
            <a:ext cx="819151" cy="819151"/>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598" name="文本框 21"/>
          <p:cNvSpPr txBox="1"/>
          <p:nvPr/>
        </p:nvSpPr>
        <p:spPr>
          <a:xfrm>
            <a:off x="2728595" y="860425"/>
            <a:ext cx="1684020" cy="706755"/>
          </a:xfrm>
          <a:prstGeom prst="rect">
            <a:avLst/>
          </a:prstGeom>
          <a:noFill/>
        </p:spPr>
        <p:txBody>
          <a:bodyPr wrap="square" rtlCol="0">
            <a:spAutoFit/>
          </a:bodyPr>
          <a:p>
            <a:pPr algn="l"/>
            <a:r>
              <a:rPr lang="zh-CN" altLang="en-US" sz="4000" b="1" dirty="0">
                <a:solidFill>
                  <a:schemeClr val="bg1"/>
                </a:solidFill>
                <a:latin typeface="方正小标宋_GBK" panose="03000509000000000000" charset="-122"/>
                <a:ea typeface="方正小标宋_GBK" panose="03000509000000000000" charset="-122"/>
                <a:cs typeface="方正小标宋_GBK" panose="03000509000000000000" charset="-122"/>
                <a:sym typeface="+mn-lt"/>
              </a:rPr>
              <a:t>目  录</a:t>
            </a:r>
            <a:endParaRPr lang="zh-CN" altLang="en-US" sz="4000" b="1" dirty="0">
              <a:solidFill>
                <a:schemeClr val="bg1"/>
              </a:solidFill>
              <a:latin typeface="方正小标宋_GBK" panose="03000509000000000000" charset="-122"/>
              <a:ea typeface="方正小标宋_GBK" panose="03000509000000000000" charset="-122"/>
              <a:cs typeface="方正小标宋_GBK" panose="03000509000000000000" charset="-122"/>
              <a:sym typeface="+mn-lt"/>
            </a:endParaRPr>
          </a:p>
        </p:txBody>
      </p:sp>
      <p:sp>
        <p:nvSpPr>
          <p:cNvPr id="1048599" name="文本框 22"/>
          <p:cNvSpPr txBox="1"/>
          <p:nvPr>
            <p:custDataLst>
              <p:tags r:id="rId1"/>
            </p:custDataLst>
          </p:nvPr>
        </p:nvSpPr>
        <p:spPr>
          <a:xfrm>
            <a:off x="1322527" y="3955852"/>
            <a:ext cx="889635" cy="5835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 01</a:t>
            </a:r>
            <a:endPar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0" name="文本框 24"/>
          <p:cNvSpPr txBox="1"/>
          <p:nvPr>
            <p:custDataLst>
              <p:tags r:id="rId2"/>
            </p:custDataLst>
          </p:nvPr>
        </p:nvSpPr>
        <p:spPr>
          <a:xfrm>
            <a:off x="7029365" y="3955852"/>
            <a:ext cx="748030" cy="5835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02</a:t>
            </a:r>
            <a:endPar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1" name="文本框 26"/>
          <p:cNvSpPr txBox="1"/>
          <p:nvPr>
            <p:custDataLst>
              <p:tags r:id="rId3"/>
            </p:custDataLst>
          </p:nvPr>
        </p:nvSpPr>
        <p:spPr>
          <a:xfrm>
            <a:off x="2285980" y="3955852"/>
            <a:ext cx="1974788" cy="5835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项目概况</a:t>
            </a:r>
            <a:endPar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2" name="文本框 27"/>
          <p:cNvSpPr txBox="1"/>
          <p:nvPr>
            <p:custDataLst>
              <p:tags r:id="rId4"/>
            </p:custDataLst>
          </p:nvPr>
        </p:nvSpPr>
        <p:spPr>
          <a:xfrm>
            <a:off x="8032823" y="3955852"/>
            <a:ext cx="2079098" cy="5835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申报要求</a:t>
            </a:r>
            <a:endPar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3" name="文本框 30"/>
          <p:cNvSpPr txBox="1"/>
          <p:nvPr>
            <p:custDataLst>
              <p:tags r:id="rId5"/>
            </p:custDataLst>
          </p:nvPr>
        </p:nvSpPr>
        <p:spPr>
          <a:xfrm>
            <a:off x="1464132" y="4876058"/>
            <a:ext cx="748030" cy="5835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03</a:t>
            </a:r>
            <a:endPar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4" name="文本框 31"/>
          <p:cNvSpPr txBox="1"/>
          <p:nvPr>
            <p:custDataLst>
              <p:tags r:id="rId6"/>
            </p:custDataLst>
          </p:nvPr>
        </p:nvSpPr>
        <p:spPr>
          <a:xfrm>
            <a:off x="7029365" y="4876059"/>
            <a:ext cx="748030" cy="5835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04</a:t>
            </a:r>
            <a:endPar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5" name="文本框 32"/>
          <p:cNvSpPr txBox="1"/>
          <p:nvPr>
            <p:custDataLst>
              <p:tags r:id="rId7"/>
            </p:custDataLst>
          </p:nvPr>
        </p:nvSpPr>
        <p:spPr>
          <a:xfrm>
            <a:off x="8033458" y="4770649"/>
            <a:ext cx="1818905" cy="5835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常见问题</a:t>
            </a:r>
            <a:endPar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06" name="文本框 33"/>
          <p:cNvSpPr txBox="1"/>
          <p:nvPr>
            <p:custDataLst>
              <p:tags r:id="rId8"/>
            </p:custDataLst>
          </p:nvPr>
        </p:nvSpPr>
        <p:spPr>
          <a:xfrm>
            <a:off x="2285980" y="4876058"/>
            <a:ext cx="1818905" cy="5835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支持方式</a:t>
            </a:r>
            <a:endParaRPr lang="x-none"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3" name="文本框 31"/>
          <p:cNvSpPr txBox="1"/>
          <p:nvPr>
            <p:custDataLst>
              <p:tags r:id="rId9"/>
            </p:custDataLst>
          </p:nvPr>
        </p:nvSpPr>
        <p:spPr>
          <a:xfrm>
            <a:off x="1464225" y="5796174"/>
            <a:ext cx="593090" cy="5835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rPr>
              <a:t>05</a:t>
            </a:r>
            <a:endParaRPr lang="en-US" altLang="zh-CN"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2" name="文本框 32"/>
          <p:cNvSpPr txBox="1"/>
          <p:nvPr>
            <p:custDataLst>
              <p:tags r:id="rId10"/>
            </p:custDataLst>
          </p:nvPr>
        </p:nvSpPr>
        <p:spPr>
          <a:xfrm>
            <a:off x="2307590" y="5786755"/>
            <a:ext cx="2708275" cy="5835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x-none" sz="3200" b="1" dirty="0">
                <a:solidFill>
                  <a:schemeClr val="accent2">
                    <a:lumMod val="75000"/>
                  </a:schemeClr>
                </a:solidFill>
                <a:latin typeface="方正小标宋_GBK" panose="03000509000000000000" charset="-122"/>
                <a:ea typeface="方正小标宋_GBK" panose="03000509000000000000" charset="-122"/>
                <a:cs typeface="+mn-ea"/>
                <a:sym typeface="+mn-lt"/>
              </a:rPr>
              <a:t>2024</a:t>
            </a:r>
            <a:r>
              <a:rPr lang="zh-CN" altLang="en-US" sz="3200" b="1" dirty="0">
                <a:solidFill>
                  <a:schemeClr val="accent2">
                    <a:lumMod val="75000"/>
                  </a:schemeClr>
                </a:solidFill>
                <a:latin typeface="方正小标宋_GBK" panose="03000509000000000000" charset="-122"/>
                <a:ea typeface="方正小标宋_GBK" panose="03000509000000000000" charset="-122"/>
                <a:cs typeface="+mn-ea"/>
                <a:sym typeface="+mn-lt"/>
              </a:rPr>
              <a:t>年新要求</a:t>
            </a:r>
            <a:endParaRPr lang="zh-CN" altLang="en-US" sz="32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07" name="椭圆 4"/>
          <p:cNvSpPr/>
          <p:nvPr/>
        </p:nvSpPr>
        <p:spPr>
          <a:xfrm>
            <a:off x="-3336925" y="-532493"/>
            <a:ext cx="6381750" cy="63817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608" name="椭圆 5"/>
          <p:cNvSpPr/>
          <p:nvPr/>
        </p:nvSpPr>
        <p:spPr>
          <a:xfrm>
            <a:off x="4515757" y="2931885"/>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609" name="椭圆 6"/>
          <p:cNvSpPr/>
          <p:nvPr/>
        </p:nvSpPr>
        <p:spPr>
          <a:xfrm>
            <a:off x="3417668" y="3389085"/>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30" name="直接连接符 8"/>
          <p:cNvCxnSpPr/>
          <p:nvPr/>
        </p:nvCxnSpPr>
        <p:spPr>
          <a:xfrm flipV="1">
            <a:off x="1944007" y="1426934"/>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610" name="椭圆 9"/>
          <p:cNvSpPr/>
          <p:nvPr/>
        </p:nvSpPr>
        <p:spPr>
          <a:xfrm>
            <a:off x="4563381" y="1226906"/>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31" name="直接连接符 10"/>
          <p:cNvCxnSpPr/>
          <p:nvPr/>
        </p:nvCxnSpPr>
        <p:spPr>
          <a:xfrm flipV="1">
            <a:off x="5239657" y="266856"/>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611" name="椭圆 7"/>
          <p:cNvSpPr/>
          <p:nvPr/>
        </p:nvSpPr>
        <p:spPr>
          <a:xfrm>
            <a:off x="840469" y="4235677"/>
            <a:ext cx="2390777" cy="239077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612" name="PA_矩形 2"/>
          <p:cNvSpPr/>
          <p:nvPr/>
        </p:nvSpPr>
        <p:spPr>
          <a:xfrm>
            <a:off x="6438175" y="2768826"/>
            <a:ext cx="1573213" cy="1536700"/>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6000" b="1" dirty="0">
                <a:solidFill>
                  <a:schemeClr val="bg1"/>
                </a:solidFill>
                <a:latin typeface="方正小标宋_GBK" panose="03000509000000000000" charset="-122"/>
                <a:ea typeface="方正小标宋_GBK" panose="03000509000000000000" charset="-122"/>
                <a:cs typeface="+mn-ea"/>
                <a:sym typeface="+mn-lt"/>
              </a:rPr>
              <a:t>01</a:t>
            </a:r>
            <a:endParaRPr lang="en-US" altLang="zh-CN" sz="6000" b="1" dirty="0">
              <a:solidFill>
                <a:schemeClr val="bg1"/>
              </a:solidFill>
              <a:latin typeface="方正小标宋_GBK" panose="03000509000000000000" charset="-122"/>
              <a:ea typeface="方正小标宋_GBK" panose="03000509000000000000" charset="-122"/>
              <a:cs typeface="+mn-ea"/>
              <a:sym typeface="+mn-lt"/>
            </a:endParaRPr>
          </a:p>
        </p:txBody>
      </p:sp>
      <p:sp>
        <p:nvSpPr>
          <p:cNvPr id="1048613" name="PA_文本框 4"/>
          <p:cNvSpPr txBox="1"/>
          <p:nvPr/>
        </p:nvSpPr>
        <p:spPr>
          <a:xfrm>
            <a:off x="8397604" y="3429000"/>
            <a:ext cx="2953928" cy="829945"/>
          </a:xfrm>
          <a:prstGeom prst="rect">
            <a:avLst/>
          </a:prstGeom>
          <a:noFill/>
        </p:spPr>
        <p:txBody>
          <a:bodyPr wrap="square" rIns="36000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4800" b="1" dirty="0">
                <a:solidFill>
                  <a:schemeClr val="accent2">
                    <a:lumMod val="75000"/>
                  </a:schemeClr>
                </a:solidFill>
                <a:latin typeface="方正小标宋_GBK" panose="03000509000000000000" charset="-122"/>
                <a:ea typeface="方正小标宋_GBK" panose="03000509000000000000" charset="-122"/>
                <a:cs typeface="+mn-ea"/>
                <a:sym typeface="+mn-lt"/>
              </a:rPr>
              <a:t>项目</a:t>
            </a:r>
            <a:r>
              <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rPr>
              <a:t>概况</a:t>
            </a:r>
            <a:endPar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15" name="矩形 35"/>
          <p:cNvSpPr/>
          <p:nvPr/>
        </p:nvSpPr>
        <p:spPr>
          <a:xfrm>
            <a:off x="8531860" y="4513580"/>
            <a:ext cx="98552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rPr>
              <a:t>背景</a:t>
            </a:r>
            <a:endPar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2" name="矩形 34"/>
          <p:cNvSpPr/>
          <p:nvPr/>
        </p:nvSpPr>
        <p:spPr>
          <a:xfrm>
            <a:off x="8531860" y="5246370"/>
            <a:ext cx="98552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rPr>
              <a:t>定位</a:t>
            </a:r>
            <a:endPar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3" name="矩形 34"/>
          <p:cNvSpPr/>
          <p:nvPr/>
        </p:nvSpPr>
        <p:spPr>
          <a:xfrm>
            <a:off x="8531860" y="5916930"/>
            <a:ext cx="144526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rPr>
              <a:t>支持方向</a:t>
            </a:r>
            <a:endPar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cxnSp>
        <p:nvCxnSpPr>
          <p:cNvPr id="3145732" name="直接连接符 5"/>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623" name="矩形 6"/>
          <p:cNvSpPr/>
          <p:nvPr/>
        </p:nvSpPr>
        <p:spPr>
          <a:xfrm>
            <a:off x="281634" y="326474"/>
            <a:ext cx="2357120" cy="368300"/>
          </a:xfrm>
          <a:prstGeom prst="rect">
            <a:avLst/>
          </a:prstGeom>
        </p:spPr>
        <p:txBody>
          <a:bodyPr wrap="none">
            <a:spAutoFit/>
          </a:bodyPr>
          <a:p>
            <a:r>
              <a:rPr lang="en-US"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01  </a:t>
            </a:r>
            <a:r>
              <a:rPr lang="zh-CN" altLang="en-US"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项目</a:t>
            </a:r>
            <a:r>
              <a:rPr lang="x-none"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概况</a:t>
            </a:r>
            <a:r>
              <a:rPr lang="en-US"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a:t>
            </a:r>
            <a:r>
              <a:rPr lang="x-none" altLang="zh-CN" sz="1600"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背景</a:t>
            </a:r>
            <a:endParaRPr lang="x-none" altLang="zh-CN" sz="1600"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endParaRPr>
          </a:p>
        </p:txBody>
      </p:sp>
      <p:grpSp>
        <p:nvGrpSpPr>
          <p:cNvPr id="10" name="组合 9"/>
          <p:cNvGrpSpPr/>
          <p:nvPr/>
        </p:nvGrpSpPr>
        <p:grpSpPr>
          <a:xfrm>
            <a:off x="3329305" y="1806575"/>
            <a:ext cx="4142740" cy="2934970"/>
            <a:chOff x="5243" y="2845"/>
            <a:chExt cx="6524" cy="4622"/>
          </a:xfrm>
        </p:grpSpPr>
        <p:sp>
          <p:nvSpPr>
            <p:cNvPr id="17" name="菱形 16"/>
            <p:cNvSpPr/>
            <p:nvPr/>
          </p:nvSpPr>
          <p:spPr>
            <a:xfrm>
              <a:off x="10705" y="4733"/>
              <a:ext cx="1063" cy="1065"/>
            </a:xfrm>
            <a:prstGeom prst="diamond">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grpSp>
          <p:nvGrpSpPr>
            <p:cNvPr id="2" name="组合 1"/>
            <p:cNvGrpSpPr/>
            <p:nvPr/>
          </p:nvGrpSpPr>
          <p:grpSpPr>
            <a:xfrm>
              <a:off x="5243" y="2845"/>
              <a:ext cx="5489" cy="4622"/>
              <a:chOff x="5243" y="2845"/>
              <a:chExt cx="5489" cy="4622"/>
            </a:xfrm>
          </p:grpSpPr>
          <p:sp>
            <p:nvSpPr>
              <p:cNvPr id="5" name="菱形 4"/>
              <p:cNvSpPr/>
              <p:nvPr/>
            </p:nvSpPr>
            <p:spPr>
              <a:xfrm>
                <a:off x="6330" y="3065"/>
                <a:ext cx="4403" cy="4403"/>
              </a:xfrm>
              <a:prstGeom prst="diamond">
                <a:avLst/>
              </a:prstGeom>
              <a:solidFill>
                <a:srgbClr val="1F5F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0" name="矩形 19"/>
              <p:cNvSpPr/>
              <p:nvPr/>
            </p:nvSpPr>
            <p:spPr>
              <a:xfrm>
                <a:off x="5243" y="2845"/>
                <a:ext cx="1310" cy="1113"/>
              </a:xfrm>
              <a:prstGeom prst="rect">
                <a:avLst/>
              </a:prstGeom>
              <a:noFill/>
              <a:ln w="28575" cmpd="sng">
                <a:noFill/>
                <a:prstDash val="solid"/>
              </a:ln>
            </p:spPr>
            <p:txBody>
              <a:bodyPr wrap="square">
                <a:spAutoFit/>
              </a:bodyPr>
              <a:p>
                <a:pPr fontAlgn="base"/>
                <a:r>
                  <a:rPr lang="zh-CN" altLang="zh-TW" sz="2000" b="1" strike="noStrike" spc="150" noProof="1" dirty="0">
                    <a:solidFill>
                      <a:srgbClr val="1F608B"/>
                    </a:solidFill>
                    <a:latin typeface="Calibri" panose="020F0502020204030204" pitchFamily="34" charset="0"/>
                    <a:ea typeface="微软雅黑" panose="020B0503020204020204" charset="-122"/>
                    <a:cs typeface="+mn-cs"/>
                  </a:rPr>
                  <a:t>背 景</a:t>
                </a:r>
                <a:endParaRPr lang="zh-CN" altLang="zh-TW" sz="2000" b="1" strike="noStrike" spc="150" noProof="1" dirty="0">
                  <a:solidFill>
                    <a:srgbClr val="1F608B"/>
                  </a:solidFill>
                  <a:latin typeface="Calibri" panose="020F0502020204030204" pitchFamily="34" charset="0"/>
                  <a:ea typeface="微软雅黑" panose="020B0503020204020204" charset="-122"/>
                  <a:cs typeface="+mn-cs"/>
                </a:endParaRPr>
              </a:p>
            </p:txBody>
          </p:sp>
          <p:grpSp>
            <p:nvGrpSpPr>
              <p:cNvPr id="42" name="组合 41"/>
              <p:cNvGrpSpPr/>
              <p:nvPr/>
            </p:nvGrpSpPr>
            <p:grpSpPr>
              <a:xfrm flipV="1">
                <a:off x="6092" y="3549"/>
                <a:ext cx="1869" cy="258"/>
                <a:chOff x="6512462" y="5440275"/>
                <a:chExt cx="1187128" cy="163557"/>
              </a:xfrm>
              <a:noFill/>
            </p:grpSpPr>
            <p:sp>
              <p:nvSpPr>
                <p:cNvPr id="43" name="直接连接符 42"/>
                <p:cNvSpPr/>
                <p:nvPr/>
              </p:nvSpPr>
              <p:spPr>
                <a:xfrm flipH="1" flipV="1">
                  <a:off x="6663690" y="5522054"/>
                  <a:ext cx="1035900" cy="0"/>
                </a:xfrm>
                <a:prstGeom prst="line">
                  <a:avLst/>
                </a:prstGeom>
                <a:grpFill/>
                <a:ln w="28575" cmpd="sng">
                  <a:solidFill>
                    <a:schemeClr val="accent1"/>
                  </a:solidFill>
                  <a:prstDash val="solid"/>
                </a:ln>
              </p:spPr>
              <p:style>
                <a:lnRef idx="1">
                  <a:schemeClr val="accent1"/>
                </a:lnRef>
                <a:fillRef idx="0">
                  <a:schemeClr val="accent1"/>
                </a:fillRef>
                <a:effectRef idx="0">
                  <a:schemeClr val="accent1"/>
                </a:effectRef>
                <a:fontRef idx="minor">
                  <a:schemeClr val="tx1"/>
                </a:fontRef>
              </p:style>
            </p:sp>
            <p:sp>
              <p:nvSpPr>
                <p:cNvPr id="44" name="椭圆 43"/>
                <p:cNvSpPr/>
                <p:nvPr/>
              </p:nvSpPr>
              <p:spPr>
                <a:xfrm>
                  <a:off x="6512462" y="5440275"/>
                  <a:ext cx="163557" cy="163557"/>
                </a:xfrm>
                <a:prstGeom prst="ellipse">
                  <a:avLst/>
                </a:prstGeom>
                <a:grpFill/>
                <a:ln w="28575" cmpd="sng">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grpSp>
        </p:grpSp>
      </p:grpSp>
      <p:grpSp>
        <p:nvGrpSpPr>
          <p:cNvPr id="7" name="组合 6"/>
          <p:cNvGrpSpPr/>
          <p:nvPr/>
        </p:nvGrpSpPr>
        <p:grpSpPr>
          <a:xfrm>
            <a:off x="5749925" y="3343275"/>
            <a:ext cx="1681480" cy="2127885"/>
            <a:chOff x="9055" y="5265"/>
            <a:chExt cx="2648" cy="3351"/>
          </a:xfrm>
        </p:grpSpPr>
        <p:sp>
          <p:nvSpPr>
            <p:cNvPr id="6" name="菱形 5"/>
            <p:cNvSpPr/>
            <p:nvPr/>
          </p:nvSpPr>
          <p:spPr>
            <a:xfrm>
              <a:off x="9708" y="5265"/>
              <a:ext cx="1995" cy="1995"/>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grpSp>
          <p:nvGrpSpPr>
            <p:cNvPr id="19463" name="组合 29"/>
            <p:cNvGrpSpPr/>
            <p:nvPr/>
          </p:nvGrpSpPr>
          <p:grpSpPr>
            <a:xfrm>
              <a:off x="10365" y="6758"/>
              <a:ext cx="825" cy="1187"/>
              <a:chOff x="6512462" y="4849839"/>
              <a:chExt cx="525194" cy="753993"/>
            </a:xfrm>
          </p:grpSpPr>
          <p:grpSp>
            <p:nvGrpSpPr>
              <p:cNvPr id="19464" name="组合 27"/>
              <p:cNvGrpSpPr/>
              <p:nvPr/>
            </p:nvGrpSpPr>
            <p:grpSpPr>
              <a:xfrm>
                <a:off x="6663690" y="4849839"/>
                <a:ext cx="373966" cy="615047"/>
                <a:chOff x="6663690" y="4849839"/>
                <a:chExt cx="373966" cy="615047"/>
              </a:xfrm>
            </p:grpSpPr>
            <p:cxnSp>
              <p:nvCxnSpPr>
                <p:cNvPr id="9" name="直接连接符 8"/>
                <p:cNvCxnSpPr/>
                <p:nvPr/>
              </p:nvCxnSpPr>
              <p:spPr>
                <a:xfrm>
                  <a:off x="7037656" y="4849839"/>
                  <a:ext cx="0" cy="615047"/>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663690" y="5460314"/>
                  <a:ext cx="373966" cy="0"/>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9" name="椭圆 28"/>
              <p:cNvSpPr/>
              <p:nvPr/>
            </p:nvSpPr>
            <p:spPr>
              <a:xfrm>
                <a:off x="6512462" y="5440275"/>
                <a:ext cx="163557" cy="16355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grpSp>
        <p:sp>
          <p:nvSpPr>
            <p:cNvPr id="3" name="矩形 2"/>
            <p:cNvSpPr/>
            <p:nvPr/>
          </p:nvSpPr>
          <p:spPr>
            <a:xfrm>
              <a:off x="9055" y="7503"/>
              <a:ext cx="1310" cy="1113"/>
            </a:xfrm>
            <a:prstGeom prst="rect">
              <a:avLst/>
            </a:prstGeom>
          </p:spPr>
          <p:txBody>
            <a:bodyPr wrap="square">
              <a:spAutoFit/>
            </a:bodyPr>
            <a:p>
              <a:pPr fontAlgn="base"/>
              <a:r>
                <a:rPr lang="zh-CN" altLang="zh-TW" sz="2000" b="1" strike="noStrike" spc="150" noProof="1" dirty="0">
                  <a:solidFill>
                    <a:schemeClr val="tx1"/>
                  </a:solidFill>
                  <a:latin typeface="Calibri" panose="020F0502020204030204" pitchFamily="34" charset="0"/>
                  <a:ea typeface="微软雅黑" panose="020B0503020204020204" charset="-122"/>
                  <a:cs typeface="+mn-cs"/>
                </a:rPr>
                <a:t>目 标</a:t>
              </a:r>
              <a:endParaRPr lang="zh-CN" altLang="zh-TW" sz="2000" b="1" strike="noStrike" spc="150" noProof="1" dirty="0">
                <a:solidFill>
                  <a:schemeClr val="tx1"/>
                </a:solidFill>
                <a:latin typeface="Calibri" panose="020F0502020204030204" pitchFamily="34" charset="0"/>
                <a:ea typeface="微软雅黑" panose="020B0503020204020204" charset="-122"/>
                <a:cs typeface="+mn-cs"/>
              </a:endParaRPr>
            </a:p>
          </p:txBody>
        </p:sp>
      </p:grpSp>
      <p:sp>
        <p:nvSpPr>
          <p:cNvPr id="19475" name="文本框 6"/>
          <p:cNvSpPr txBox="1"/>
          <p:nvPr/>
        </p:nvSpPr>
        <p:spPr>
          <a:xfrm>
            <a:off x="3329305" y="5471160"/>
            <a:ext cx="7554595" cy="553085"/>
          </a:xfrm>
          <a:prstGeom prst="rect">
            <a:avLst/>
          </a:prstGeom>
          <a:noFill/>
          <a:ln w="9525">
            <a:noFill/>
          </a:ln>
        </p:spPr>
        <p:txBody>
          <a:bodyPr wrap="square" anchor="t" anchorCtr="0">
            <a:spAutoFit/>
          </a:bodyPr>
          <a:p>
            <a:pPr marL="342900" indent="-342900">
              <a:lnSpc>
                <a:spcPct val="150000"/>
              </a:lnSpc>
              <a:buFont typeface="Wingdings" panose="05000000000000000000" charset="0"/>
              <a:buChar char="Ø"/>
            </a:pPr>
            <a:r>
              <a:rPr lang="en-US" altLang="zh-CN" sz="2000" dirty="0">
                <a:solidFill>
                  <a:srgbClr val="404040"/>
                </a:solidFill>
                <a:latin typeface="文泉驿微米黑" panose="020B0606030804020204" charset="-122"/>
                <a:ea typeface="文泉驿微米黑" panose="020B0606030804020204" charset="-122"/>
              </a:rPr>
              <a:t>以入选国家人才计划为目标</a:t>
            </a:r>
            <a:endParaRPr lang="x-none" altLang="en-US" sz="2000" dirty="0">
              <a:solidFill>
                <a:schemeClr val="bg2">
                  <a:lumMod val="50000"/>
                </a:schemeClr>
              </a:solidFill>
              <a:latin typeface="文泉驿微米黑" panose="020B0606030804020204" charset="-122"/>
              <a:ea typeface="文泉驿微米黑" panose="020B0606030804020204" charset="-122"/>
            </a:endParaRPr>
          </a:p>
        </p:txBody>
      </p:sp>
      <p:grpSp>
        <p:nvGrpSpPr>
          <p:cNvPr id="4" name="组合 3"/>
          <p:cNvGrpSpPr/>
          <p:nvPr/>
        </p:nvGrpSpPr>
        <p:grpSpPr>
          <a:xfrm>
            <a:off x="5880100" y="1205230"/>
            <a:ext cx="2640330" cy="2137410"/>
            <a:chOff x="9260" y="1898"/>
            <a:chExt cx="4158" cy="3366"/>
          </a:xfrm>
        </p:grpSpPr>
        <p:sp>
          <p:nvSpPr>
            <p:cNvPr id="18" name="菱形 17"/>
            <p:cNvSpPr/>
            <p:nvPr/>
          </p:nvSpPr>
          <p:spPr>
            <a:xfrm>
              <a:off x="9260" y="2320"/>
              <a:ext cx="2945" cy="2945"/>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grpSp>
          <p:nvGrpSpPr>
            <p:cNvPr id="19468" name="组合 30"/>
            <p:cNvGrpSpPr/>
            <p:nvPr/>
          </p:nvGrpSpPr>
          <p:grpSpPr>
            <a:xfrm flipH="1" flipV="1">
              <a:off x="10943" y="2083"/>
              <a:ext cx="825" cy="1097"/>
              <a:chOff x="6512462" y="4907007"/>
              <a:chExt cx="525194" cy="696825"/>
            </a:xfrm>
          </p:grpSpPr>
          <p:grpSp>
            <p:nvGrpSpPr>
              <p:cNvPr id="19469" name="组合 31"/>
              <p:cNvGrpSpPr/>
              <p:nvPr/>
            </p:nvGrpSpPr>
            <p:grpSpPr>
              <a:xfrm>
                <a:off x="6663690" y="4907007"/>
                <a:ext cx="373966" cy="615047"/>
                <a:chOff x="6663690" y="4907007"/>
                <a:chExt cx="373966" cy="615047"/>
              </a:xfrm>
            </p:grpSpPr>
            <p:cxnSp>
              <p:nvCxnSpPr>
                <p:cNvPr id="34" name="直接连接符 33"/>
                <p:cNvCxnSpPr/>
                <p:nvPr/>
              </p:nvCxnSpPr>
              <p:spPr>
                <a:xfrm>
                  <a:off x="7037656" y="4907007"/>
                  <a:ext cx="0" cy="615047"/>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H="1">
                  <a:off x="6663690" y="5522054"/>
                  <a:ext cx="373966"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33" name="椭圆 32"/>
              <p:cNvSpPr/>
              <p:nvPr/>
            </p:nvSpPr>
            <p:spPr>
              <a:xfrm>
                <a:off x="6512462" y="5440275"/>
                <a:ext cx="163557" cy="1635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solidFill>
                    <a:schemeClr val="accent2"/>
                  </a:solidFill>
                </a:endParaRPr>
              </a:p>
            </p:txBody>
          </p:sp>
        </p:grpSp>
        <p:sp>
          <p:nvSpPr>
            <p:cNvPr id="8" name="矩形 7"/>
            <p:cNvSpPr/>
            <p:nvPr/>
          </p:nvSpPr>
          <p:spPr>
            <a:xfrm>
              <a:off x="11986" y="1898"/>
              <a:ext cx="1433" cy="628"/>
            </a:xfrm>
            <a:prstGeom prst="rect">
              <a:avLst/>
            </a:prstGeom>
          </p:spPr>
          <p:txBody>
            <a:bodyPr wrap="square">
              <a:spAutoFit/>
            </a:bodyPr>
            <a:p>
              <a:pPr fontAlgn="base"/>
              <a:r>
                <a:rPr lang="zh-CN" altLang="zh-TW" sz="2000" b="1" strike="noStrike" spc="150" noProof="1" dirty="0">
                  <a:solidFill>
                    <a:schemeClr val="accent2"/>
                  </a:solidFill>
                  <a:latin typeface="Calibri" panose="020F0502020204030204" pitchFamily="34" charset="0"/>
                  <a:ea typeface="微软雅黑" panose="020B0503020204020204" charset="-122"/>
                  <a:cs typeface="+mn-cs"/>
                </a:rPr>
                <a:t>导 向</a:t>
              </a:r>
              <a:endParaRPr lang="zh-CN" altLang="zh-TW" sz="2000" b="1" strike="noStrike" spc="150" noProof="1" dirty="0">
                <a:solidFill>
                  <a:schemeClr val="accent2"/>
                </a:solidFill>
                <a:latin typeface="Calibri" panose="020F0502020204030204" pitchFamily="34" charset="0"/>
                <a:ea typeface="微软雅黑" panose="020B0503020204020204" charset="-122"/>
                <a:cs typeface="+mn-cs"/>
              </a:endParaRPr>
            </a:p>
          </p:txBody>
        </p:sp>
      </p:grpSp>
      <p:sp>
        <p:nvSpPr>
          <p:cNvPr id="19477" name="文本框 9"/>
          <p:cNvSpPr txBox="1"/>
          <p:nvPr/>
        </p:nvSpPr>
        <p:spPr>
          <a:xfrm>
            <a:off x="7828280" y="1743710"/>
            <a:ext cx="3794125" cy="3322955"/>
          </a:xfrm>
          <a:prstGeom prst="rect">
            <a:avLst/>
          </a:prstGeom>
          <a:noFill/>
          <a:ln w="9525">
            <a:noFill/>
          </a:ln>
        </p:spPr>
        <p:txBody>
          <a:bodyPr wrap="square" anchor="t" anchorCtr="0">
            <a:spAutoFit/>
          </a:bodyPr>
          <a:p>
            <a:pPr marL="342900" indent="-342900">
              <a:lnSpc>
                <a:spcPct val="150000"/>
              </a:lnSpc>
              <a:buFont typeface="Wingdings" panose="05000000000000000000" charset="0"/>
              <a:buChar char="Ø"/>
            </a:pPr>
            <a:r>
              <a:rPr lang="en-US" altLang="zh-CN"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rPr>
              <a:t>鼓励跨机构、区域、领域、专业合作和产学研协作</a:t>
            </a:r>
            <a:endParaRPr lang="en-US" altLang="zh-CN"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endParaRPr>
          </a:p>
          <a:p>
            <a:pPr marL="342900" indent="-342900">
              <a:lnSpc>
                <a:spcPct val="150000"/>
              </a:lnSpc>
              <a:buFont typeface="Wingdings" panose="05000000000000000000" charset="0"/>
              <a:buChar char="Ø"/>
            </a:pPr>
            <a:r>
              <a:rPr lang="en-US" altLang="zh-CN"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rPr>
              <a:t>资金可用于</a:t>
            </a:r>
            <a:r>
              <a:rPr lang="zh-CN" altLang="en-US"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rPr>
              <a:t>团队建设、相关对外交流合作、协同创新及围绕研究方向开展的科研活动等</a:t>
            </a:r>
            <a:endParaRPr lang="en-US" altLang="zh-CN"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endParaRPr>
          </a:p>
          <a:p>
            <a:pPr marL="342900" indent="-342900">
              <a:lnSpc>
                <a:spcPct val="150000"/>
              </a:lnSpc>
              <a:buFont typeface="Wingdings" panose="05000000000000000000" charset="0"/>
              <a:buChar char="Ø"/>
            </a:pPr>
            <a:r>
              <a:rPr lang="en-US" altLang="zh-CN"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rPr>
              <a:t>以人才培养+项目的方式开展</a:t>
            </a:r>
            <a:endParaRPr lang="en-US" altLang="zh-CN" sz="2000" dirty="0">
              <a:solidFill>
                <a:srgbClr val="404040"/>
              </a:solidFill>
              <a:latin typeface="文泉驿微米黑" panose="020B0606030804020204" charset="-122"/>
              <a:ea typeface="文泉驿微米黑" panose="020B0606030804020204" charset="-122"/>
              <a:cs typeface="文泉驿微米黑" panose="020B0606030804020204" charset="-122"/>
              <a:sym typeface="微软雅黑" panose="020B0503020204020204" charset="-122"/>
            </a:endParaRPr>
          </a:p>
        </p:txBody>
      </p:sp>
      <p:sp>
        <p:nvSpPr>
          <p:cNvPr id="19" name="文本框 18"/>
          <p:cNvSpPr txBox="1"/>
          <p:nvPr/>
        </p:nvSpPr>
        <p:spPr>
          <a:xfrm>
            <a:off x="-317" y="1998345"/>
            <a:ext cx="4275138" cy="3576955"/>
          </a:xfrm>
          <a:prstGeom prst="rect">
            <a:avLst/>
          </a:prstGeom>
          <a:noFill/>
        </p:spPr>
        <p:txBody>
          <a:bodyPr wrap="square" rtlCol="0">
            <a:spAutoFit/>
          </a:bodyPr>
          <a:p>
            <a:pPr marL="457200" indent="-457200" fontAlgn="auto">
              <a:lnSpc>
                <a:spcPts val="4130"/>
              </a:lnSpc>
              <a:buFont typeface="Wingdings" panose="05000000000000000000" charset="0"/>
              <a:buChar char="Ø"/>
            </a:pP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项目于</a:t>
            </a:r>
            <a:r>
              <a:rPr lang="en-US" altLang="zh-CN"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2017</a:t>
            </a: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年设立</a:t>
            </a:r>
            <a:endPar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endParaRPr>
          </a:p>
          <a:p>
            <a:pPr marL="457200" indent="-457200" fontAlgn="auto">
              <a:lnSpc>
                <a:spcPts val="4130"/>
              </a:lnSpc>
              <a:buFont typeface="Wingdings" panose="05000000000000000000" charset="0"/>
              <a:buChar char="Ø"/>
            </a:pP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新疆人才短缺、高层次人才匮乏、高水平团队少、人才引进难</a:t>
            </a:r>
            <a:endPar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endParaRPr>
          </a:p>
          <a:p>
            <a:pPr marL="457200" indent="-457200" fontAlgn="auto">
              <a:lnSpc>
                <a:spcPts val="4130"/>
              </a:lnSpc>
              <a:buFont typeface="Wingdings" panose="05000000000000000000" charset="0"/>
              <a:buChar char="Ø"/>
            </a:pP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采取</a:t>
            </a:r>
            <a:r>
              <a:rPr lang="en-US" altLang="zh-CN"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a:t>
            </a: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人才（团队）</a:t>
            </a:r>
            <a:r>
              <a:rPr lang="en-US" altLang="zh-CN"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a:t>
            </a: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项目</a:t>
            </a:r>
            <a:r>
              <a:rPr lang="en-US" altLang="zh-CN"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a:t>
            </a: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的形式，将</a:t>
            </a:r>
            <a:r>
              <a:rPr lang="zh-CN" altLang="en-US" sz="2000" b="1"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团队建设</a:t>
            </a:r>
            <a:r>
              <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rPr>
              <a:t>作为培养、引进人才的模式</a:t>
            </a:r>
            <a:endParaRPr lang="zh-CN" altLang="en-US" sz="2000" noProof="1" dirty="0" smtClean="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sym typeface="+mn-ea"/>
            </a:endParaRPr>
          </a:p>
          <a:p>
            <a:pPr algn="r"/>
            <a:r>
              <a:rPr lang="en-US" altLang="zh-CN" sz="2000" noProof="1"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rPr>
              <a:t>.</a:t>
            </a:r>
            <a:endParaRPr lang="en-US" altLang="zh-CN" sz="2000" noProof="1" dirty="0">
              <a:solidFill>
                <a:schemeClr val="tx1">
                  <a:lumMod val="75000"/>
                  <a:lumOff val="25000"/>
                </a:schemeClr>
              </a:solidFill>
              <a:latin typeface="文泉驿微米黑" panose="020B0606030804020204" charset="-122"/>
              <a:ea typeface="文泉驿微米黑" panose="020B0606030804020204" charset="-122"/>
              <a:cs typeface="文泉驿微米黑" panose="020B06060308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9477"/>
                                        </p:tgtEl>
                                        <p:attrNameLst>
                                          <p:attrName>style.visibility</p:attrName>
                                        </p:attrNameLst>
                                      </p:cBhvr>
                                      <p:to>
                                        <p:strVal val="visible"/>
                                      </p:to>
                                    </p:set>
                                    <p:anim calcmode="lin" valueType="num">
                                      <p:cBhvr additive="base">
                                        <p:cTn id="21" dur="500" fill="hold"/>
                                        <p:tgtEl>
                                          <p:spTgt spid="19477"/>
                                        </p:tgtEl>
                                        <p:attrNameLst>
                                          <p:attrName>ppt_x</p:attrName>
                                        </p:attrNameLst>
                                      </p:cBhvr>
                                      <p:tavLst>
                                        <p:tav tm="0">
                                          <p:val>
                                            <p:strVal val="1+#ppt_w/2"/>
                                          </p:val>
                                        </p:tav>
                                        <p:tav tm="100000">
                                          <p:val>
                                            <p:strVal val="#ppt_x"/>
                                          </p:val>
                                        </p:tav>
                                      </p:tavLst>
                                    </p:anim>
                                    <p:anim calcmode="lin" valueType="num">
                                      <p:cBhvr additive="base">
                                        <p:cTn id="22" dur="500" fill="hold"/>
                                        <p:tgtEl>
                                          <p:spTgt spid="1947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475"/>
                                        </p:tgtEl>
                                        <p:attrNameLst>
                                          <p:attrName>style.visibility</p:attrName>
                                        </p:attrNameLst>
                                      </p:cBhvr>
                                      <p:to>
                                        <p:strVal val="visible"/>
                                      </p:to>
                                    </p:set>
                                    <p:anim calcmode="lin" valueType="num">
                                      <p:cBhvr additive="base">
                                        <p:cTn id="31" dur="500" fill="hold"/>
                                        <p:tgtEl>
                                          <p:spTgt spid="19475"/>
                                        </p:tgtEl>
                                        <p:attrNameLst>
                                          <p:attrName>ppt_x</p:attrName>
                                        </p:attrNameLst>
                                      </p:cBhvr>
                                      <p:tavLst>
                                        <p:tav tm="0">
                                          <p:val>
                                            <p:strVal val="#ppt_x"/>
                                          </p:val>
                                        </p:tav>
                                        <p:tav tm="100000">
                                          <p:val>
                                            <p:strVal val="#ppt_x"/>
                                          </p:val>
                                        </p:tav>
                                      </p:tavLst>
                                    </p:anim>
                                    <p:anim calcmode="lin" valueType="num">
                                      <p:cBhvr additive="base">
                                        <p:cTn id="32" dur="500" fill="hold"/>
                                        <p:tgtEl>
                                          <p:spTgt spid="194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477" grpId="0"/>
      <p:bldP spid="194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cxnSp>
        <p:nvCxnSpPr>
          <p:cNvPr id="3145734" name="直接连接符 16"/>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2316480" y="2190115"/>
            <a:ext cx="8536305" cy="3870960"/>
            <a:chOff x="3648" y="3449"/>
            <a:chExt cx="13443" cy="6096"/>
          </a:xfrm>
        </p:grpSpPr>
        <p:grpSp>
          <p:nvGrpSpPr>
            <p:cNvPr id="51" name="组合 61"/>
            <p:cNvGrpSpPr/>
            <p:nvPr/>
          </p:nvGrpSpPr>
          <p:grpSpPr>
            <a:xfrm>
              <a:off x="3648" y="3449"/>
              <a:ext cx="2387" cy="6097"/>
              <a:chOff x="2178341" y="2428431"/>
              <a:chExt cx="1515591" cy="3871359"/>
            </a:xfrm>
            <a:noFill/>
          </p:grpSpPr>
          <p:sp>
            <p:nvSpPr>
              <p:cNvPr id="1048758" name="Freeform 1224"/>
              <p:cNvSpPr/>
              <p:nvPr/>
            </p:nvSpPr>
            <p:spPr bwMode="auto">
              <a:xfrm>
                <a:off x="2857249" y="3200514"/>
                <a:ext cx="148214" cy="969210"/>
              </a:xfrm>
              <a:custGeom>
                <a:avLst/>
                <a:gdLst/>
                <a:ahLst/>
                <a:cxnLst>
                  <a:cxn ang="0">
                    <a:pos x="0" y="161"/>
                  </a:cxn>
                  <a:cxn ang="0">
                    <a:pos x="16" y="177"/>
                  </a:cxn>
                  <a:cxn ang="0">
                    <a:pos x="31" y="162"/>
                  </a:cxn>
                  <a:cxn ang="0">
                    <a:pos x="16" y="0"/>
                  </a:cxn>
                  <a:cxn ang="0">
                    <a:pos x="0" y="161"/>
                  </a:cxn>
                </a:cxnLst>
                <a:rect l="0" t="0" r="r" b="b"/>
                <a:pathLst>
                  <a:path w="31" h="177">
                    <a:moveTo>
                      <a:pt x="0" y="161"/>
                    </a:moveTo>
                    <a:lnTo>
                      <a:pt x="16" y="177"/>
                    </a:lnTo>
                    <a:lnTo>
                      <a:pt x="31" y="162"/>
                    </a:lnTo>
                    <a:lnTo>
                      <a:pt x="16" y="0"/>
                    </a:lnTo>
                    <a:lnTo>
                      <a:pt x="0" y="161"/>
                    </a:lnTo>
                    <a:close/>
                  </a:path>
                </a:pathLst>
              </a:custGeom>
              <a:grpFill/>
              <a:ln w="28575" cmpd="thickThin">
                <a:solidFill>
                  <a:schemeClr val="accent1">
                    <a:shade val="50000"/>
                  </a:schemeClr>
                </a:solidFill>
                <a:prstDash val="solid"/>
                <a:round/>
              </a:ln>
            </p:spPr>
            <p:txBody>
              <a:bodyPr vert="horz" wrap="square" lIns="121920" tIns="60960" rIns="121920" bIns="60960" numCol="1" anchor="t" anchorCtr="0" compatLnSpc="1"/>
              <a:p>
                <a:endParaRPr lang="en-US" sz="2400"/>
              </a:p>
            </p:txBody>
          </p:sp>
          <p:sp>
            <p:nvSpPr>
              <p:cNvPr id="1048759" name="Freeform 1225"/>
              <p:cNvSpPr/>
              <p:nvPr/>
            </p:nvSpPr>
            <p:spPr bwMode="auto">
              <a:xfrm>
                <a:off x="2909842" y="3118376"/>
                <a:ext cx="47810" cy="114993"/>
              </a:xfrm>
              <a:custGeom>
                <a:avLst/>
                <a:gdLst/>
                <a:ahLst/>
                <a:cxnLst>
                  <a:cxn ang="0">
                    <a:pos x="0" y="8"/>
                  </a:cxn>
                  <a:cxn ang="0">
                    <a:pos x="4" y="20"/>
                  </a:cxn>
                  <a:cxn ang="0">
                    <a:pos x="9" y="8"/>
                  </a:cxn>
                  <a:cxn ang="0">
                    <a:pos x="5" y="1"/>
                  </a:cxn>
                  <a:cxn ang="0">
                    <a:pos x="0" y="8"/>
                  </a:cxn>
                </a:cxnLst>
                <a:rect l="0" t="0" r="r" b="b"/>
                <a:pathLst>
                  <a:path w="9" h="20">
                    <a:moveTo>
                      <a:pt x="0" y="8"/>
                    </a:moveTo>
                    <a:cubicBezTo>
                      <a:pt x="0" y="11"/>
                      <a:pt x="4" y="20"/>
                      <a:pt x="4" y="20"/>
                    </a:cubicBezTo>
                    <a:cubicBezTo>
                      <a:pt x="4" y="20"/>
                      <a:pt x="9" y="11"/>
                      <a:pt x="9" y="8"/>
                    </a:cubicBezTo>
                    <a:cubicBezTo>
                      <a:pt x="9" y="5"/>
                      <a:pt x="6" y="0"/>
                      <a:pt x="5" y="1"/>
                    </a:cubicBezTo>
                    <a:cubicBezTo>
                      <a:pt x="3" y="1"/>
                      <a:pt x="0" y="6"/>
                      <a:pt x="0" y="8"/>
                    </a:cubicBezTo>
                    <a:close/>
                  </a:path>
                </a:pathLst>
              </a:custGeom>
              <a:grpFill/>
              <a:ln w="28575" cmpd="thickThin">
                <a:solidFill>
                  <a:schemeClr val="accent1">
                    <a:shade val="50000"/>
                  </a:schemeClr>
                </a:solidFill>
                <a:prstDash val="solid"/>
                <a:round/>
              </a:ln>
            </p:spPr>
            <p:txBody>
              <a:bodyPr vert="horz" wrap="square" lIns="121920" tIns="60960" rIns="121920" bIns="60960" numCol="1" anchor="t" anchorCtr="0" compatLnSpc="1"/>
              <a:p>
                <a:endParaRPr lang="en-US" sz="2400"/>
              </a:p>
            </p:txBody>
          </p:sp>
          <p:sp>
            <p:nvSpPr>
              <p:cNvPr id="1048760" name="Freeform 1226"/>
              <p:cNvSpPr>
                <a:spLocks noEditPoints="1"/>
              </p:cNvSpPr>
              <p:nvPr/>
            </p:nvSpPr>
            <p:spPr bwMode="auto">
              <a:xfrm>
                <a:off x="2178341" y="3063618"/>
                <a:ext cx="1515591" cy="3236172"/>
              </a:xfrm>
              <a:custGeom>
                <a:avLst/>
                <a:gdLst/>
                <a:ahLst/>
                <a:cxnLst>
                  <a:cxn ang="0">
                    <a:pos x="254" y="30"/>
                  </a:cxn>
                  <a:cxn ang="0">
                    <a:pos x="186" y="11"/>
                  </a:cxn>
                  <a:cxn ang="0">
                    <a:pos x="168" y="209"/>
                  </a:cxn>
                  <a:cxn ang="0">
                    <a:pos x="136" y="210"/>
                  </a:cxn>
                  <a:cxn ang="0">
                    <a:pos x="115" y="12"/>
                  </a:cxn>
                  <a:cxn ang="0">
                    <a:pos x="47" y="30"/>
                  </a:cxn>
                  <a:cxn ang="0">
                    <a:pos x="1" y="99"/>
                  </a:cxn>
                  <a:cxn ang="0">
                    <a:pos x="73" y="214"/>
                  </a:cxn>
                  <a:cxn ang="0">
                    <a:pos x="76" y="235"/>
                  </a:cxn>
                  <a:cxn ang="0">
                    <a:pos x="91" y="564"/>
                  </a:cxn>
                  <a:cxn ang="0">
                    <a:pos x="121" y="564"/>
                  </a:cxn>
                  <a:cxn ang="0">
                    <a:pos x="135" y="330"/>
                  </a:cxn>
                  <a:cxn ang="0">
                    <a:pos x="169" y="330"/>
                  </a:cxn>
                  <a:cxn ang="0">
                    <a:pos x="195" y="564"/>
                  </a:cxn>
                  <a:cxn ang="0">
                    <a:pos x="220" y="564"/>
                  </a:cxn>
                  <a:cxn ang="0">
                    <a:pos x="220" y="233"/>
                  </a:cxn>
                  <a:cxn ang="0">
                    <a:pos x="227" y="198"/>
                  </a:cxn>
                  <a:cxn ang="0">
                    <a:pos x="298" y="129"/>
                  </a:cxn>
                  <a:cxn ang="0">
                    <a:pos x="254" y="30"/>
                  </a:cxn>
                  <a:cxn ang="0">
                    <a:pos x="46" y="99"/>
                  </a:cxn>
                  <a:cxn ang="0">
                    <a:pos x="53" y="73"/>
                  </a:cxn>
                  <a:cxn ang="0">
                    <a:pos x="65" y="159"/>
                  </a:cxn>
                  <a:cxn ang="0">
                    <a:pos x="46" y="99"/>
                  </a:cxn>
                  <a:cxn ang="0">
                    <a:pos x="255" y="129"/>
                  </a:cxn>
                  <a:cxn ang="0">
                    <a:pos x="236" y="153"/>
                  </a:cxn>
                  <a:cxn ang="0">
                    <a:pos x="244" y="97"/>
                  </a:cxn>
                  <a:cxn ang="0">
                    <a:pos x="255" y="129"/>
                  </a:cxn>
                </a:cxnLst>
                <a:rect l="0" t="0" r="r" b="b"/>
                <a:pathLst>
                  <a:path w="302" h="564">
                    <a:moveTo>
                      <a:pt x="254" y="30"/>
                    </a:moveTo>
                    <a:cubicBezTo>
                      <a:pt x="241" y="22"/>
                      <a:pt x="190" y="1"/>
                      <a:pt x="186" y="11"/>
                    </a:cubicBezTo>
                    <a:cubicBezTo>
                      <a:pt x="181" y="21"/>
                      <a:pt x="179" y="209"/>
                      <a:pt x="168" y="209"/>
                    </a:cubicBezTo>
                    <a:cubicBezTo>
                      <a:pt x="157" y="209"/>
                      <a:pt x="153" y="210"/>
                      <a:pt x="136" y="210"/>
                    </a:cubicBezTo>
                    <a:cubicBezTo>
                      <a:pt x="120" y="210"/>
                      <a:pt x="119" y="23"/>
                      <a:pt x="115" y="12"/>
                    </a:cubicBezTo>
                    <a:cubicBezTo>
                      <a:pt x="111" y="0"/>
                      <a:pt x="62" y="19"/>
                      <a:pt x="47" y="30"/>
                    </a:cubicBezTo>
                    <a:cubicBezTo>
                      <a:pt x="32" y="40"/>
                      <a:pt x="0" y="88"/>
                      <a:pt x="1" y="99"/>
                    </a:cubicBezTo>
                    <a:cubicBezTo>
                      <a:pt x="2" y="109"/>
                      <a:pt x="60" y="194"/>
                      <a:pt x="73" y="214"/>
                    </a:cubicBezTo>
                    <a:cubicBezTo>
                      <a:pt x="76" y="235"/>
                      <a:pt x="76" y="235"/>
                      <a:pt x="76" y="235"/>
                    </a:cubicBezTo>
                    <a:cubicBezTo>
                      <a:pt x="91" y="564"/>
                      <a:pt x="91" y="564"/>
                      <a:pt x="91" y="564"/>
                    </a:cubicBezTo>
                    <a:cubicBezTo>
                      <a:pt x="121" y="564"/>
                      <a:pt x="121" y="564"/>
                      <a:pt x="121" y="564"/>
                    </a:cubicBezTo>
                    <a:cubicBezTo>
                      <a:pt x="121" y="564"/>
                      <a:pt x="132" y="380"/>
                      <a:pt x="135" y="330"/>
                    </a:cubicBezTo>
                    <a:cubicBezTo>
                      <a:pt x="138" y="280"/>
                      <a:pt x="164" y="285"/>
                      <a:pt x="169" y="330"/>
                    </a:cubicBezTo>
                    <a:cubicBezTo>
                      <a:pt x="174" y="375"/>
                      <a:pt x="195" y="564"/>
                      <a:pt x="195" y="564"/>
                    </a:cubicBezTo>
                    <a:cubicBezTo>
                      <a:pt x="220" y="564"/>
                      <a:pt x="220" y="564"/>
                      <a:pt x="220" y="564"/>
                    </a:cubicBezTo>
                    <a:cubicBezTo>
                      <a:pt x="220" y="233"/>
                      <a:pt x="220" y="233"/>
                      <a:pt x="220" y="233"/>
                    </a:cubicBezTo>
                    <a:cubicBezTo>
                      <a:pt x="227" y="198"/>
                      <a:pt x="227" y="198"/>
                      <a:pt x="227" y="198"/>
                    </a:cubicBezTo>
                    <a:cubicBezTo>
                      <a:pt x="227" y="198"/>
                      <a:pt x="294" y="141"/>
                      <a:pt x="298" y="129"/>
                    </a:cubicBezTo>
                    <a:cubicBezTo>
                      <a:pt x="302" y="116"/>
                      <a:pt x="267" y="39"/>
                      <a:pt x="254" y="30"/>
                    </a:cubicBezTo>
                    <a:close/>
                    <a:moveTo>
                      <a:pt x="46" y="99"/>
                    </a:moveTo>
                    <a:cubicBezTo>
                      <a:pt x="46" y="94"/>
                      <a:pt x="49" y="83"/>
                      <a:pt x="53" y="73"/>
                    </a:cubicBezTo>
                    <a:cubicBezTo>
                      <a:pt x="65" y="159"/>
                      <a:pt x="65" y="159"/>
                      <a:pt x="65" y="159"/>
                    </a:cubicBezTo>
                    <a:cubicBezTo>
                      <a:pt x="57" y="136"/>
                      <a:pt x="46" y="105"/>
                      <a:pt x="46" y="99"/>
                    </a:cubicBezTo>
                    <a:close/>
                    <a:moveTo>
                      <a:pt x="255" y="129"/>
                    </a:moveTo>
                    <a:cubicBezTo>
                      <a:pt x="253" y="137"/>
                      <a:pt x="236" y="153"/>
                      <a:pt x="236" y="153"/>
                    </a:cubicBezTo>
                    <a:cubicBezTo>
                      <a:pt x="244" y="97"/>
                      <a:pt x="244" y="97"/>
                      <a:pt x="244" y="97"/>
                    </a:cubicBezTo>
                    <a:cubicBezTo>
                      <a:pt x="244" y="97"/>
                      <a:pt x="256" y="120"/>
                      <a:pt x="255" y="129"/>
                    </a:cubicBezTo>
                    <a:close/>
                  </a:path>
                </a:pathLst>
              </a:custGeom>
              <a:grpFill/>
              <a:ln w="28575" cmpd="thickThin">
                <a:solidFill>
                  <a:schemeClr val="accent1">
                    <a:shade val="50000"/>
                  </a:schemeClr>
                </a:solidFill>
                <a:prstDash val="solid"/>
                <a:round/>
              </a:ln>
            </p:spPr>
            <p:txBody>
              <a:bodyPr vert="horz" wrap="square" lIns="121920" tIns="60960" rIns="121920" bIns="60960" numCol="1" anchor="t" anchorCtr="0" compatLnSpc="1"/>
              <a:p>
                <a:endParaRPr lang="en-US" sz="2400"/>
              </a:p>
            </p:txBody>
          </p:sp>
          <p:sp>
            <p:nvSpPr>
              <p:cNvPr id="1048761" name="Oval 1227"/>
              <p:cNvSpPr>
                <a:spLocks noChangeArrowheads="1"/>
              </p:cNvSpPr>
              <p:nvPr/>
            </p:nvSpPr>
            <p:spPr bwMode="auto">
              <a:xfrm>
                <a:off x="2713818" y="2428431"/>
                <a:ext cx="444638" cy="520198"/>
              </a:xfrm>
              <a:prstGeom prst="ellipse">
                <a:avLst/>
              </a:prstGeom>
              <a:grpFill/>
              <a:ln w="28575" cmpd="thickThin">
                <a:solidFill>
                  <a:schemeClr val="accent1">
                    <a:shade val="50000"/>
                  </a:schemeClr>
                </a:solidFill>
                <a:prstDash val="solid"/>
                <a:round/>
              </a:ln>
            </p:spPr>
            <p:txBody>
              <a:bodyPr vert="horz" wrap="square" lIns="121920" tIns="60960" rIns="121920" bIns="60960" numCol="1" anchor="t" anchorCtr="0" compatLnSpc="1"/>
              <a:p>
                <a:endParaRPr lang="en-US" sz="2400"/>
              </a:p>
            </p:txBody>
          </p:sp>
        </p:grpSp>
        <p:sp>
          <p:nvSpPr>
            <p:cNvPr id="1048762" name="Oval 10"/>
            <p:cNvSpPr/>
            <p:nvPr/>
          </p:nvSpPr>
          <p:spPr>
            <a:xfrm>
              <a:off x="10056" y="3839"/>
              <a:ext cx="886" cy="886"/>
            </a:xfrm>
            <a:prstGeom prst="ellipse">
              <a:avLst/>
            </a:prstGeom>
            <a:solidFill>
              <a:srgbClr val="1444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048767" name="文本框 73"/>
            <p:cNvSpPr txBox="1"/>
            <p:nvPr/>
          </p:nvSpPr>
          <p:spPr>
            <a:xfrm>
              <a:off x="11791" y="3871"/>
              <a:ext cx="5301" cy="822"/>
            </a:xfrm>
            <a:prstGeom prst="rect">
              <a:avLst/>
            </a:prstGeom>
            <a:noFill/>
          </p:spPr>
          <p:txBody>
            <a:bodyPr wrap="square" rtlCol="0">
              <a:spAutoFit/>
              <a:scene3d>
                <a:camera prst="orthographicFront"/>
                <a:lightRig rig="threePt" dir="t"/>
              </a:scene3d>
              <a:sp3d contourW="12700"/>
            </a:bodyPr>
            <a:p>
              <a:pPr algn="l"/>
              <a:r>
                <a:rPr lang="x-none" altLang="zh-CN" sz="2800" b="1" dirty="0" smtClean="0">
                  <a:solidFill>
                    <a:srgbClr val="144464"/>
                  </a:solidFill>
                  <a:latin typeface="文泉驿微米黑" panose="020B0606030804020204" charset="-122"/>
                  <a:ea typeface="文泉驿微米黑" panose="020B0606030804020204" charset="-122"/>
                </a:rPr>
                <a:t>团队负责人  1人</a:t>
              </a:r>
              <a:endParaRPr lang="x-none" altLang="zh-CN" sz="2800" b="1" dirty="0" smtClean="0">
                <a:solidFill>
                  <a:srgbClr val="144464"/>
                </a:solidFill>
                <a:latin typeface="文泉驿微米黑" panose="020B0606030804020204" charset="-122"/>
                <a:ea typeface="文泉驿微米黑" panose="020B0606030804020204" charset="-122"/>
              </a:endParaRPr>
            </a:p>
          </p:txBody>
        </p:sp>
      </p:grpSp>
      <p:sp>
        <p:nvSpPr>
          <p:cNvPr id="1048623" name="矩形 6"/>
          <p:cNvSpPr/>
          <p:nvPr/>
        </p:nvSpPr>
        <p:spPr>
          <a:xfrm>
            <a:off x="281634" y="326474"/>
            <a:ext cx="2407920" cy="368300"/>
          </a:xfrm>
          <a:prstGeom prst="rect">
            <a:avLst/>
          </a:prstGeom>
        </p:spPr>
        <p:txBody>
          <a:bodyPr wrap="none">
            <a:spAutoFit/>
          </a:bodyPr>
          <a:p>
            <a:r>
              <a:rPr lang="en-US"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01  </a:t>
            </a:r>
            <a:r>
              <a:rPr lang="zh-CN" altLang="en-US"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项目</a:t>
            </a:r>
            <a:r>
              <a:rPr lang="x-none"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概况</a:t>
            </a:r>
            <a:r>
              <a:rPr lang="en-US"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a:t>
            </a:r>
            <a:r>
              <a:rPr lang="x-none" altLang="en-US"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定位</a:t>
            </a:r>
            <a:endParaRPr lang="x-none" altLang="en-US" sz="1600"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endParaRPr>
          </a:p>
        </p:txBody>
      </p:sp>
      <p:sp>
        <p:nvSpPr>
          <p:cNvPr id="2" name="文本框 9" descr="e7d195523061f1c0deeec63e560781cfd59afb0ea006f2a87ABB68BF51EA6619813959095094C18C62A12F549504892A4AAA8C1554C6663626E05CA27F281A14E6983772AFC3FB97135759321DEA3D7047B2D20B121D4E05C4684874C482AB1BB204CB54EAB25F565C815D4796FBB61FCD35047BE64E9284D3E3DA2080414DCBE4487825BD03153EC4E777C6120C5078"/>
          <p:cNvSpPr txBox="1"/>
          <p:nvPr/>
        </p:nvSpPr>
        <p:spPr>
          <a:xfrm>
            <a:off x="281305" y="1214120"/>
            <a:ext cx="5202555" cy="829945"/>
          </a:xfrm>
          <a:prstGeom prst="rect">
            <a:avLst/>
          </a:prstGeom>
          <a:noFill/>
          <a:effectLst/>
        </p:spPr>
        <p:txBody>
          <a:bodyPr wrap="square" rtlCol="0">
            <a:spAutoFit/>
          </a:bodyPr>
          <a:p>
            <a:r>
              <a:rPr lang="x-none" altLang="zh-CN" sz="4800" b="1" dirty="0" smtClean="0">
                <a:solidFill>
                  <a:srgbClr val="1F5F8A"/>
                </a:solidFill>
                <a:latin typeface="文泉驿微米黑" panose="020B0606030804020204" charset="-122"/>
                <a:ea typeface="文泉驿微米黑" panose="020B0606030804020204" charset="-122"/>
                <a:cs typeface="Kartika" panose="02020503030404060203" pitchFamily="18" charset="0"/>
              </a:rPr>
              <a:t>科技人才</a:t>
            </a:r>
            <a:r>
              <a:rPr lang="zh-CN" altLang="x-none" sz="4800" b="1" dirty="0" smtClean="0">
                <a:solidFill>
                  <a:srgbClr val="1F5F8A"/>
                </a:solidFill>
                <a:latin typeface="文泉驿微米黑" panose="020B0606030804020204" charset="-122"/>
                <a:ea typeface="文泉驿微米黑" panose="020B0606030804020204" charset="-122"/>
                <a:cs typeface="Kartika" panose="02020503030404060203" pitchFamily="18" charset="0"/>
              </a:rPr>
              <a:t>团队</a:t>
            </a:r>
            <a:r>
              <a:rPr lang="x-none" altLang="zh-CN" sz="4800" b="1" dirty="0" smtClean="0">
                <a:solidFill>
                  <a:srgbClr val="1F5F8A"/>
                </a:solidFill>
                <a:latin typeface="文泉驿微米黑" panose="020B0606030804020204" charset="-122"/>
                <a:ea typeface="文泉驿微米黑" panose="020B0606030804020204" charset="-122"/>
                <a:cs typeface="Kartika" panose="02020503030404060203" pitchFamily="18" charset="0"/>
              </a:rPr>
              <a:t>培养</a:t>
            </a:r>
            <a:endParaRPr lang="x-none" altLang="zh-CN" sz="4800" b="1" dirty="0" smtClean="0">
              <a:solidFill>
                <a:srgbClr val="1F5F8A"/>
              </a:solidFill>
              <a:latin typeface="文泉驿微米黑" panose="020B0606030804020204" charset="-122"/>
              <a:ea typeface="文泉驿微米黑" panose="020B0606030804020204" charset="-122"/>
              <a:cs typeface="Kartika" panose="02020503030404060203" pitchFamily="18" charset="0"/>
            </a:endParaRPr>
          </a:p>
        </p:txBody>
      </p:sp>
      <p:grpSp>
        <p:nvGrpSpPr>
          <p:cNvPr id="14" name="组合 13"/>
          <p:cNvGrpSpPr/>
          <p:nvPr/>
        </p:nvGrpSpPr>
        <p:grpSpPr>
          <a:xfrm>
            <a:off x="1326515" y="2633980"/>
            <a:ext cx="9526905" cy="3416935"/>
            <a:chOff x="2089" y="4148"/>
            <a:chExt cx="15003" cy="5381"/>
          </a:xfrm>
        </p:grpSpPr>
        <p:grpSp>
          <p:nvGrpSpPr>
            <p:cNvPr id="49" name="组合 53"/>
            <p:cNvGrpSpPr/>
            <p:nvPr/>
          </p:nvGrpSpPr>
          <p:grpSpPr>
            <a:xfrm>
              <a:off x="2089" y="4148"/>
              <a:ext cx="1890" cy="5381"/>
              <a:chOff x="1188668" y="2871969"/>
              <a:chExt cx="1200042" cy="3416869"/>
            </a:xfrm>
            <a:solidFill>
              <a:schemeClr val="accent3"/>
            </a:solidFill>
          </p:grpSpPr>
          <p:sp>
            <p:nvSpPr>
              <p:cNvPr id="1048752" name="Freeform 1218"/>
              <p:cNvSpPr/>
              <p:nvPr/>
            </p:nvSpPr>
            <p:spPr bwMode="auto">
              <a:xfrm>
                <a:off x="1791079" y="3485253"/>
                <a:ext cx="129090" cy="925404"/>
              </a:xfrm>
              <a:custGeom>
                <a:avLst/>
                <a:gdLst/>
                <a:ahLst/>
                <a:cxnLst>
                  <a:cxn ang="0">
                    <a:pos x="13" y="0"/>
                  </a:cxn>
                  <a:cxn ang="0">
                    <a:pos x="13" y="0"/>
                  </a:cxn>
                  <a:cxn ang="0">
                    <a:pos x="9" y="7"/>
                  </a:cxn>
                  <a:cxn ang="0">
                    <a:pos x="13" y="16"/>
                  </a:cxn>
                  <a:cxn ang="0">
                    <a:pos x="0" y="148"/>
                  </a:cxn>
                  <a:cxn ang="0">
                    <a:pos x="13" y="161"/>
                  </a:cxn>
                  <a:cxn ang="0">
                    <a:pos x="26" y="149"/>
                  </a:cxn>
                  <a:cxn ang="0">
                    <a:pos x="13" y="16"/>
                  </a:cxn>
                  <a:cxn ang="0">
                    <a:pos x="17" y="6"/>
                  </a:cxn>
                  <a:cxn ang="0">
                    <a:pos x="13" y="0"/>
                  </a:cxn>
                </a:cxnLst>
                <a:rect l="0" t="0" r="r" b="b"/>
                <a:pathLst>
                  <a:path w="26" h="161">
                    <a:moveTo>
                      <a:pt x="13" y="0"/>
                    </a:moveTo>
                    <a:cubicBezTo>
                      <a:pt x="13" y="0"/>
                      <a:pt x="13" y="0"/>
                      <a:pt x="13" y="0"/>
                    </a:cubicBezTo>
                    <a:cubicBezTo>
                      <a:pt x="12" y="0"/>
                      <a:pt x="9" y="4"/>
                      <a:pt x="9" y="7"/>
                    </a:cubicBezTo>
                    <a:cubicBezTo>
                      <a:pt x="9" y="8"/>
                      <a:pt x="12" y="14"/>
                      <a:pt x="13" y="16"/>
                    </a:cubicBezTo>
                    <a:cubicBezTo>
                      <a:pt x="0" y="148"/>
                      <a:pt x="0" y="148"/>
                      <a:pt x="0" y="148"/>
                    </a:cubicBezTo>
                    <a:cubicBezTo>
                      <a:pt x="13" y="161"/>
                      <a:pt x="13" y="161"/>
                      <a:pt x="13" y="161"/>
                    </a:cubicBezTo>
                    <a:cubicBezTo>
                      <a:pt x="26" y="149"/>
                      <a:pt x="26" y="149"/>
                      <a:pt x="26" y="149"/>
                    </a:cubicBezTo>
                    <a:cubicBezTo>
                      <a:pt x="13" y="16"/>
                      <a:pt x="13" y="16"/>
                      <a:pt x="13" y="16"/>
                    </a:cubicBezTo>
                    <a:cubicBezTo>
                      <a:pt x="15" y="14"/>
                      <a:pt x="17" y="8"/>
                      <a:pt x="17" y="6"/>
                    </a:cubicBezTo>
                    <a:cubicBezTo>
                      <a:pt x="17" y="4"/>
                      <a:pt x="15" y="0"/>
                      <a:pt x="13" y="0"/>
                    </a:cubicBezTo>
                  </a:path>
                </a:pathLst>
              </a:custGeom>
              <a:grpFill/>
              <a:ln w="9525">
                <a:noFill/>
                <a:round/>
              </a:ln>
            </p:spPr>
            <p:txBody>
              <a:bodyPr vert="horz" wrap="square" lIns="121920" tIns="60960" rIns="121920" bIns="60960" numCol="1" anchor="t" anchorCtr="0" compatLnSpc="1"/>
              <a:p>
                <a:endParaRPr lang="en-US" sz="2400"/>
              </a:p>
            </p:txBody>
          </p:sp>
          <p:sp>
            <p:nvSpPr>
              <p:cNvPr id="1048753" name="Oval 1219"/>
              <p:cNvSpPr>
                <a:spLocks noChangeArrowheads="1"/>
              </p:cNvSpPr>
              <p:nvPr/>
            </p:nvSpPr>
            <p:spPr bwMode="auto">
              <a:xfrm>
                <a:off x="1652427" y="2871969"/>
                <a:ext cx="401607" cy="454489"/>
              </a:xfrm>
              <a:prstGeom prst="ellipse">
                <a:avLst/>
              </a:prstGeom>
              <a:grpFill/>
              <a:ln w="9525">
                <a:noFill/>
                <a:round/>
              </a:ln>
            </p:spPr>
            <p:txBody>
              <a:bodyPr vert="horz" wrap="square" lIns="121920" tIns="60960" rIns="121920" bIns="60960" numCol="1" anchor="t" anchorCtr="0" compatLnSpc="1"/>
              <a:p>
                <a:endParaRPr lang="en-US" sz="2400"/>
              </a:p>
            </p:txBody>
          </p:sp>
          <p:sp>
            <p:nvSpPr>
              <p:cNvPr id="1048754" name="Freeform 1220"/>
              <p:cNvSpPr>
                <a:spLocks noEditPoints="1"/>
              </p:cNvSpPr>
              <p:nvPr/>
            </p:nvSpPr>
            <p:spPr bwMode="auto">
              <a:xfrm>
                <a:off x="1188668" y="3468824"/>
                <a:ext cx="1200042" cy="2820014"/>
              </a:xfrm>
              <a:custGeom>
                <a:avLst/>
                <a:gdLst/>
                <a:ahLst/>
                <a:cxnLst>
                  <a:cxn ang="0">
                    <a:pos x="58" y="134"/>
                  </a:cxn>
                  <a:cxn ang="0">
                    <a:pos x="41" y="81"/>
                  </a:cxn>
                  <a:cxn ang="0">
                    <a:pos x="47" y="58"/>
                  </a:cxn>
                  <a:cxn ang="0">
                    <a:pos x="58" y="134"/>
                  </a:cxn>
                  <a:cxn ang="0">
                    <a:pos x="94" y="0"/>
                  </a:cxn>
                  <a:cxn ang="0">
                    <a:pos x="41" y="19"/>
                  </a:cxn>
                  <a:cxn ang="0">
                    <a:pos x="1" y="81"/>
                  </a:cxn>
                  <a:cxn ang="0">
                    <a:pos x="65" y="183"/>
                  </a:cxn>
                  <a:cxn ang="0">
                    <a:pos x="67" y="200"/>
                  </a:cxn>
                  <a:cxn ang="0">
                    <a:pos x="80" y="491"/>
                  </a:cxn>
                  <a:cxn ang="0">
                    <a:pos x="107" y="491"/>
                  </a:cxn>
                  <a:cxn ang="0">
                    <a:pos x="120" y="285"/>
                  </a:cxn>
                  <a:cxn ang="0">
                    <a:pos x="134" y="253"/>
                  </a:cxn>
                  <a:cxn ang="0">
                    <a:pos x="150" y="284"/>
                  </a:cxn>
                  <a:cxn ang="0">
                    <a:pos x="173" y="491"/>
                  </a:cxn>
                  <a:cxn ang="0">
                    <a:pos x="194" y="491"/>
                  </a:cxn>
                  <a:cxn ang="0">
                    <a:pos x="194" y="199"/>
                  </a:cxn>
                  <a:cxn ang="0">
                    <a:pos x="201" y="169"/>
                  </a:cxn>
                  <a:cxn ang="0">
                    <a:pos x="240" y="133"/>
                  </a:cxn>
                  <a:cxn ang="0">
                    <a:pos x="225" y="109"/>
                  </a:cxn>
                  <a:cxn ang="0">
                    <a:pos x="209" y="129"/>
                  </a:cxn>
                  <a:cxn ang="0">
                    <a:pos x="214" y="93"/>
                  </a:cxn>
                  <a:cxn ang="0">
                    <a:pos x="179" y="30"/>
                  </a:cxn>
                  <a:cxn ang="0">
                    <a:pos x="187" y="4"/>
                  </a:cxn>
                  <a:cxn ang="0">
                    <a:pos x="170" y="1"/>
                  </a:cxn>
                  <a:cxn ang="0">
                    <a:pos x="164" y="3"/>
                  </a:cxn>
                  <a:cxn ang="0">
                    <a:pos x="149" y="178"/>
                  </a:cxn>
                  <a:cxn ang="0">
                    <a:pos x="121" y="179"/>
                  </a:cxn>
                  <a:cxn ang="0">
                    <a:pos x="102" y="3"/>
                  </a:cxn>
                  <a:cxn ang="0">
                    <a:pos x="94" y="0"/>
                  </a:cxn>
                </a:cxnLst>
                <a:rect l="0" t="0" r="r" b="b"/>
                <a:pathLst>
                  <a:path w="240" h="491">
                    <a:moveTo>
                      <a:pt x="58" y="134"/>
                    </a:moveTo>
                    <a:cubicBezTo>
                      <a:pt x="50" y="113"/>
                      <a:pt x="41" y="86"/>
                      <a:pt x="41" y="81"/>
                    </a:cubicBezTo>
                    <a:cubicBezTo>
                      <a:pt x="41" y="76"/>
                      <a:pt x="44" y="67"/>
                      <a:pt x="47" y="58"/>
                    </a:cubicBezTo>
                    <a:cubicBezTo>
                      <a:pt x="58" y="134"/>
                      <a:pt x="58" y="134"/>
                      <a:pt x="58" y="134"/>
                    </a:cubicBezTo>
                    <a:moveTo>
                      <a:pt x="94" y="0"/>
                    </a:moveTo>
                    <a:cubicBezTo>
                      <a:pt x="80" y="0"/>
                      <a:pt x="52" y="12"/>
                      <a:pt x="41" y="19"/>
                    </a:cubicBezTo>
                    <a:cubicBezTo>
                      <a:pt x="28" y="29"/>
                      <a:pt x="0" y="71"/>
                      <a:pt x="1" y="81"/>
                    </a:cubicBezTo>
                    <a:cubicBezTo>
                      <a:pt x="2" y="90"/>
                      <a:pt x="53" y="165"/>
                      <a:pt x="65" y="183"/>
                    </a:cubicBezTo>
                    <a:cubicBezTo>
                      <a:pt x="67" y="200"/>
                      <a:pt x="67" y="200"/>
                      <a:pt x="67" y="200"/>
                    </a:cubicBezTo>
                    <a:cubicBezTo>
                      <a:pt x="80" y="491"/>
                      <a:pt x="80" y="491"/>
                      <a:pt x="80" y="491"/>
                    </a:cubicBezTo>
                    <a:cubicBezTo>
                      <a:pt x="107" y="491"/>
                      <a:pt x="107" y="491"/>
                      <a:pt x="107" y="491"/>
                    </a:cubicBezTo>
                    <a:cubicBezTo>
                      <a:pt x="107" y="491"/>
                      <a:pt x="117" y="329"/>
                      <a:pt x="120" y="285"/>
                    </a:cubicBezTo>
                    <a:cubicBezTo>
                      <a:pt x="121" y="263"/>
                      <a:pt x="127" y="253"/>
                      <a:pt x="134" y="253"/>
                    </a:cubicBezTo>
                    <a:cubicBezTo>
                      <a:pt x="140" y="253"/>
                      <a:pt x="148" y="264"/>
                      <a:pt x="150" y="284"/>
                    </a:cubicBezTo>
                    <a:cubicBezTo>
                      <a:pt x="154" y="324"/>
                      <a:pt x="173" y="491"/>
                      <a:pt x="173" y="491"/>
                    </a:cubicBezTo>
                    <a:cubicBezTo>
                      <a:pt x="194" y="491"/>
                      <a:pt x="194" y="491"/>
                      <a:pt x="194" y="491"/>
                    </a:cubicBezTo>
                    <a:cubicBezTo>
                      <a:pt x="194" y="199"/>
                      <a:pt x="194" y="199"/>
                      <a:pt x="194" y="199"/>
                    </a:cubicBezTo>
                    <a:cubicBezTo>
                      <a:pt x="201" y="169"/>
                      <a:pt x="201" y="169"/>
                      <a:pt x="201" y="169"/>
                    </a:cubicBezTo>
                    <a:cubicBezTo>
                      <a:pt x="201" y="169"/>
                      <a:pt x="222" y="150"/>
                      <a:pt x="240" y="133"/>
                    </a:cubicBezTo>
                    <a:cubicBezTo>
                      <a:pt x="234" y="125"/>
                      <a:pt x="229" y="117"/>
                      <a:pt x="225" y="109"/>
                    </a:cubicBezTo>
                    <a:cubicBezTo>
                      <a:pt x="221" y="117"/>
                      <a:pt x="209" y="129"/>
                      <a:pt x="209" y="129"/>
                    </a:cubicBezTo>
                    <a:cubicBezTo>
                      <a:pt x="214" y="93"/>
                      <a:pt x="214" y="93"/>
                      <a:pt x="214" y="93"/>
                    </a:cubicBezTo>
                    <a:cubicBezTo>
                      <a:pt x="181" y="41"/>
                      <a:pt x="180" y="35"/>
                      <a:pt x="179" y="30"/>
                    </a:cubicBezTo>
                    <a:cubicBezTo>
                      <a:pt x="179" y="23"/>
                      <a:pt x="182" y="14"/>
                      <a:pt x="187" y="4"/>
                    </a:cubicBezTo>
                    <a:cubicBezTo>
                      <a:pt x="180" y="2"/>
                      <a:pt x="175" y="1"/>
                      <a:pt x="170" y="1"/>
                    </a:cubicBezTo>
                    <a:cubicBezTo>
                      <a:pt x="167" y="1"/>
                      <a:pt x="165" y="1"/>
                      <a:pt x="164" y="3"/>
                    </a:cubicBezTo>
                    <a:cubicBezTo>
                      <a:pt x="160" y="12"/>
                      <a:pt x="158" y="178"/>
                      <a:pt x="149" y="178"/>
                    </a:cubicBezTo>
                    <a:cubicBezTo>
                      <a:pt x="139" y="178"/>
                      <a:pt x="136" y="179"/>
                      <a:pt x="121" y="179"/>
                    </a:cubicBezTo>
                    <a:cubicBezTo>
                      <a:pt x="106" y="179"/>
                      <a:pt x="106" y="13"/>
                      <a:pt x="102" y="3"/>
                    </a:cubicBezTo>
                    <a:cubicBezTo>
                      <a:pt x="101" y="1"/>
                      <a:pt x="98" y="0"/>
                      <a:pt x="94" y="0"/>
                    </a:cubicBezTo>
                  </a:path>
                </a:pathLst>
              </a:custGeom>
              <a:grpFill/>
              <a:ln w="9525">
                <a:noFill/>
                <a:round/>
              </a:ln>
            </p:spPr>
            <p:txBody>
              <a:bodyPr vert="horz" wrap="square" lIns="121920" tIns="60960" rIns="121920" bIns="60960" numCol="1" anchor="t" anchorCtr="0" compatLnSpc="1"/>
              <a:p>
                <a:endParaRPr lang="en-US" sz="2400"/>
              </a:p>
            </p:txBody>
          </p:sp>
        </p:grpSp>
        <p:grpSp>
          <p:nvGrpSpPr>
            <p:cNvPr id="50" name="组合 57"/>
            <p:cNvGrpSpPr/>
            <p:nvPr/>
          </p:nvGrpSpPr>
          <p:grpSpPr>
            <a:xfrm>
              <a:off x="5650" y="4148"/>
              <a:ext cx="1867" cy="5381"/>
              <a:chOff x="3450098" y="2871969"/>
              <a:chExt cx="1185697" cy="3416870"/>
            </a:xfrm>
            <a:solidFill>
              <a:schemeClr val="accent3"/>
            </a:solidFill>
          </p:grpSpPr>
          <p:sp>
            <p:nvSpPr>
              <p:cNvPr id="1048755" name="Freeform 1221"/>
              <p:cNvSpPr/>
              <p:nvPr/>
            </p:nvSpPr>
            <p:spPr bwMode="auto">
              <a:xfrm>
                <a:off x="3894736" y="3479776"/>
                <a:ext cx="133869" cy="930878"/>
              </a:xfrm>
              <a:custGeom>
                <a:avLst/>
                <a:gdLst/>
                <a:ahLst/>
                <a:cxnLst>
                  <a:cxn ang="0">
                    <a:pos x="13" y="162"/>
                  </a:cxn>
                  <a:cxn ang="0">
                    <a:pos x="27" y="150"/>
                  </a:cxn>
                  <a:cxn ang="0">
                    <a:pos x="14" y="17"/>
                  </a:cxn>
                  <a:cxn ang="0">
                    <a:pos x="18" y="7"/>
                  </a:cxn>
                  <a:cxn ang="0">
                    <a:pos x="14" y="1"/>
                  </a:cxn>
                  <a:cxn ang="0">
                    <a:pos x="9" y="8"/>
                  </a:cxn>
                  <a:cxn ang="0">
                    <a:pos x="13" y="17"/>
                  </a:cxn>
                  <a:cxn ang="0">
                    <a:pos x="0" y="149"/>
                  </a:cxn>
                  <a:cxn ang="0">
                    <a:pos x="13" y="162"/>
                  </a:cxn>
                </a:cxnLst>
                <a:rect l="0" t="0" r="r" b="b"/>
                <a:pathLst>
                  <a:path w="27" h="162">
                    <a:moveTo>
                      <a:pt x="13" y="162"/>
                    </a:moveTo>
                    <a:cubicBezTo>
                      <a:pt x="27" y="150"/>
                      <a:pt x="27" y="150"/>
                      <a:pt x="27" y="150"/>
                    </a:cubicBezTo>
                    <a:cubicBezTo>
                      <a:pt x="14" y="17"/>
                      <a:pt x="14" y="17"/>
                      <a:pt x="14" y="17"/>
                    </a:cubicBezTo>
                    <a:cubicBezTo>
                      <a:pt x="15" y="15"/>
                      <a:pt x="18" y="9"/>
                      <a:pt x="18" y="7"/>
                    </a:cubicBezTo>
                    <a:cubicBezTo>
                      <a:pt x="18" y="5"/>
                      <a:pt x="15" y="0"/>
                      <a:pt x="14" y="1"/>
                    </a:cubicBezTo>
                    <a:cubicBezTo>
                      <a:pt x="12" y="1"/>
                      <a:pt x="9" y="5"/>
                      <a:pt x="9" y="8"/>
                    </a:cubicBezTo>
                    <a:cubicBezTo>
                      <a:pt x="9" y="9"/>
                      <a:pt x="12" y="15"/>
                      <a:pt x="13" y="17"/>
                    </a:cubicBezTo>
                    <a:cubicBezTo>
                      <a:pt x="0" y="149"/>
                      <a:pt x="0" y="149"/>
                      <a:pt x="0" y="149"/>
                    </a:cubicBezTo>
                    <a:lnTo>
                      <a:pt x="13" y="162"/>
                    </a:lnTo>
                    <a:close/>
                  </a:path>
                </a:pathLst>
              </a:custGeom>
              <a:grpFill/>
              <a:ln w="9525">
                <a:noFill/>
                <a:round/>
              </a:ln>
            </p:spPr>
            <p:txBody>
              <a:bodyPr vert="horz" wrap="square" lIns="121920" tIns="60960" rIns="121920" bIns="60960" numCol="1" anchor="t" anchorCtr="0" compatLnSpc="1"/>
              <a:p>
                <a:endParaRPr lang="en-US" sz="2400"/>
              </a:p>
            </p:txBody>
          </p:sp>
          <p:sp>
            <p:nvSpPr>
              <p:cNvPr id="1048756" name="Oval 1222"/>
              <p:cNvSpPr>
                <a:spLocks noChangeArrowheads="1"/>
              </p:cNvSpPr>
              <p:nvPr/>
            </p:nvSpPr>
            <p:spPr bwMode="auto">
              <a:xfrm>
                <a:off x="3765646" y="2871969"/>
                <a:ext cx="392045" cy="454489"/>
              </a:xfrm>
              <a:prstGeom prst="ellipse">
                <a:avLst/>
              </a:prstGeom>
              <a:grpFill/>
              <a:ln w="9525">
                <a:noFill/>
                <a:round/>
              </a:ln>
            </p:spPr>
            <p:txBody>
              <a:bodyPr vert="horz" wrap="square" lIns="121920" tIns="60960" rIns="121920" bIns="60960" numCol="1" anchor="t" anchorCtr="0" compatLnSpc="1"/>
              <a:p>
                <a:endParaRPr lang="en-US" sz="2400"/>
              </a:p>
            </p:txBody>
          </p:sp>
          <p:sp>
            <p:nvSpPr>
              <p:cNvPr id="1048757" name="Freeform 1223"/>
              <p:cNvSpPr>
                <a:spLocks noEditPoints="1"/>
              </p:cNvSpPr>
              <p:nvPr/>
            </p:nvSpPr>
            <p:spPr bwMode="auto">
              <a:xfrm>
                <a:off x="3450098" y="3435970"/>
                <a:ext cx="1185697" cy="2852869"/>
              </a:xfrm>
              <a:custGeom>
                <a:avLst/>
                <a:gdLst/>
                <a:ahLst/>
                <a:cxnLst>
                  <a:cxn ang="0">
                    <a:pos x="194" y="26"/>
                  </a:cxn>
                  <a:cxn ang="0">
                    <a:pos x="134" y="9"/>
                  </a:cxn>
                  <a:cxn ang="0">
                    <a:pos x="118" y="184"/>
                  </a:cxn>
                  <a:cxn ang="0">
                    <a:pos x="90" y="185"/>
                  </a:cxn>
                  <a:cxn ang="0">
                    <a:pos x="71" y="9"/>
                  </a:cxn>
                  <a:cxn ang="0">
                    <a:pos x="50" y="9"/>
                  </a:cxn>
                  <a:cxn ang="0">
                    <a:pos x="64" y="70"/>
                  </a:cxn>
                  <a:cxn ang="0">
                    <a:pos x="24" y="116"/>
                  </a:cxn>
                  <a:cxn ang="0">
                    <a:pos x="27" y="140"/>
                  </a:cxn>
                  <a:cxn ang="0">
                    <a:pos x="20" y="120"/>
                  </a:cxn>
                  <a:cxn ang="0">
                    <a:pos x="0" y="138"/>
                  </a:cxn>
                  <a:cxn ang="0">
                    <a:pos x="34" y="189"/>
                  </a:cxn>
                  <a:cxn ang="0">
                    <a:pos x="37" y="206"/>
                  </a:cxn>
                  <a:cxn ang="0">
                    <a:pos x="50" y="497"/>
                  </a:cxn>
                  <a:cxn ang="0">
                    <a:pos x="76" y="497"/>
                  </a:cxn>
                  <a:cxn ang="0">
                    <a:pos x="89" y="291"/>
                  </a:cxn>
                  <a:cxn ang="0">
                    <a:pos x="119" y="290"/>
                  </a:cxn>
                  <a:cxn ang="0">
                    <a:pos x="142" y="497"/>
                  </a:cxn>
                  <a:cxn ang="0">
                    <a:pos x="163" y="497"/>
                  </a:cxn>
                  <a:cxn ang="0">
                    <a:pos x="163" y="205"/>
                  </a:cxn>
                  <a:cxn ang="0">
                    <a:pos x="170" y="175"/>
                  </a:cxn>
                  <a:cxn ang="0">
                    <a:pos x="233" y="113"/>
                  </a:cxn>
                  <a:cxn ang="0">
                    <a:pos x="194" y="26"/>
                  </a:cxn>
                  <a:cxn ang="0">
                    <a:pos x="195" y="113"/>
                  </a:cxn>
                  <a:cxn ang="0">
                    <a:pos x="178" y="135"/>
                  </a:cxn>
                  <a:cxn ang="0">
                    <a:pos x="185" y="85"/>
                  </a:cxn>
                  <a:cxn ang="0">
                    <a:pos x="195" y="113"/>
                  </a:cxn>
                </a:cxnLst>
                <a:rect l="0" t="0" r="r" b="b"/>
                <a:pathLst>
                  <a:path w="237" h="497">
                    <a:moveTo>
                      <a:pt x="194" y="26"/>
                    </a:moveTo>
                    <a:cubicBezTo>
                      <a:pt x="183" y="18"/>
                      <a:pt x="138" y="0"/>
                      <a:pt x="134" y="9"/>
                    </a:cubicBezTo>
                    <a:cubicBezTo>
                      <a:pt x="130" y="18"/>
                      <a:pt x="128" y="184"/>
                      <a:pt x="118" y="184"/>
                    </a:cubicBezTo>
                    <a:cubicBezTo>
                      <a:pt x="109" y="184"/>
                      <a:pt x="105" y="185"/>
                      <a:pt x="90" y="185"/>
                    </a:cubicBezTo>
                    <a:cubicBezTo>
                      <a:pt x="75" y="185"/>
                      <a:pt x="75" y="19"/>
                      <a:pt x="71" y="9"/>
                    </a:cubicBezTo>
                    <a:cubicBezTo>
                      <a:pt x="69" y="5"/>
                      <a:pt x="60" y="6"/>
                      <a:pt x="50" y="9"/>
                    </a:cubicBezTo>
                    <a:cubicBezTo>
                      <a:pt x="69" y="54"/>
                      <a:pt x="66" y="65"/>
                      <a:pt x="64" y="70"/>
                    </a:cubicBezTo>
                    <a:cubicBezTo>
                      <a:pt x="61" y="80"/>
                      <a:pt x="43" y="99"/>
                      <a:pt x="24" y="116"/>
                    </a:cubicBezTo>
                    <a:cubicBezTo>
                      <a:pt x="27" y="140"/>
                      <a:pt x="27" y="140"/>
                      <a:pt x="27" y="140"/>
                    </a:cubicBezTo>
                    <a:cubicBezTo>
                      <a:pt x="25" y="134"/>
                      <a:pt x="22" y="127"/>
                      <a:pt x="20" y="120"/>
                    </a:cubicBezTo>
                    <a:cubicBezTo>
                      <a:pt x="13" y="126"/>
                      <a:pt x="6" y="132"/>
                      <a:pt x="0" y="138"/>
                    </a:cubicBezTo>
                    <a:cubicBezTo>
                      <a:pt x="14" y="159"/>
                      <a:pt x="29" y="180"/>
                      <a:pt x="34" y="189"/>
                    </a:cubicBezTo>
                    <a:cubicBezTo>
                      <a:pt x="37" y="206"/>
                      <a:pt x="37" y="206"/>
                      <a:pt x="37" y="206"/>
                    </a:cubicBezTo>
                    <a:cubicBezTo>
                      <a:pt x="50" y="497"/>
                      <a:pt x="50" y="497"/>
                      <a:pt x="50" y="497"/>
                    </a:cubicBezTo>
                    <a:cubicBezTo>
                      <a:pt x="76" y="497"/>
                      <a:pt x="76" y="497"/>
                      <a:pt x="76" y="497"/>
                    </a:cubicBezTo>
                    <a:cubicBezTo>
                      <a:pt x="76" y="497"/>
                      <a:pt x="86" y="335"/>
                      <a:pt x="89" y="291"/>
                    </a:cubicBezTo>
                    <a:cubicBezTo>
                      <a:pt x="92" y="247"/>
                      <a:pt x="115" y="251"/>
                      <a:pt x="119" y="290"/>
                    </a:cubicBezTo>
                    <a:cubicBezTo>
                      <a:pt x="123" y="330"/>
                      <a:pt x="142" y="497"/>
                      <a:pt x="142" y="497"/>
                    </a:cubicBezTo>
                    <a:cubicBezTo>
                      <a:pt x="163" y="497"/>
                      <a:pt x="163" y="497"/>
                      <a:pt x="163" y="497"/>
                    </a:cubicBezTo>
                    <a:cubicBezTo>
                      <a:pt x="163" y="205"/>
                      <a:pt x="163" y="205"/>
                      <a:pt x="163" y="205"/>
                    </a:cubicBezTo>
                    <a:cubicBezTo>
                      <a:pt x="170" y="175"/>
                      <a:pt x="170" y="175"/>
                      <a:pt x="170" y="175"/>
                    </a:cubicBezTo>
                    <a:cubicBezTo>
                      <a:pt x="170" y="175"/>
                      <a:pt x="229" y="124"/>
                      <a:pt x="233" y="113"/>
                    </a:cubicBezTo>
                    <a:cubicBezTo>
                      <a:pt x="237" y="102"/>
                      <a:pt x="206" y="33"/>
                      <a:pt x="194" y="26"/>
                    </a:cubicBezTo>
                    <a:close/>
                    <a:moveTo>
                      <a:pt x="195" y="113"/>
                    </a:moveTo>
                    <a:cubicBezTo>
                      <a:pt x="193" y="121"/>
                      <a:pt x="178" y="135"/>
                      <a:pt x="178" y="135"/>
                    </a:cubicBezTo>
                    <a:cubicBezTo>
                      <a:pt x="185" y="85"/>
                      <a:pt x="185" y="85"/>
                      <a:pt x="185" y="85"/>
                    </a:cubicBezTo>
                    <a:cubicBezTo>
                      <a:pt x="185" y="85"/>
                      <a:pt x="196" y="106"/>
                      <a:pt x="195" y="113"/>
                    </a:cubicBezTo>
                    <a:close/>
                  </a:path>
                </a:pathLst>
              </a:custGeom>
              <a:grpFill/>
              <a:ln w="9525">
                <a:noFill/>
                <a:round/>
              </a:ln>
            </p:spPr>
            <p:txBody>
              <a:bodyPr vert="horz" wrap="square" lIns="121920" tIns="60960" rIns="121920" bIns="60960" numCol="1" anchor="t" anchorCtr="0" compatLnSpc="1"/>
              <a:p>
                <a:endParaRPr lang="en-US" sz="2400"/>
              </a:p>
            </p:txBody>
          </p:sp>
        </p:grpSp>
        <p:sp>
          <p:nvSpPr>
            <p:cNvPr id="1048764" name="Oval 10"/>
            <p:cNvSpPr/>
            <p:nvPr/>
          </p:nvSpPr>
          <p:spPr>
            <a:xfrm>
              <a:off x="10056" y="5684"/>
              <a:ext cx="886" cy="8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3" name="文本框 73"/>
            <p:cNvSpPr txBox="1"/>
            <p:nvPr/>
          </p:nvSpPr>
          <p:spPr>
            <a:xfrm>
              <a:off x="11791" y="5749"/>
              <a:ext cx="5301" cy="1501"/>
            </a:xfrm>
            <a:prstGeom prst="rect">
              <a:avLst/>
            </a:prstGeom>
            <a:noFill/>
          </p:spPr>
          <p:txBody>
            <a:bodyPr wrap="square" rtlCol="0">
              <a:spAutoFit/>
              <a:scene3d>
                <a:camera prst="orthographicFront"/>
                <a:lightRig rig="threePt" dir="t"/>
              </a:scene3d>
              <a:sp3d contourW="12700"/>
            </a:bodyPr>
            <a:p>
              <a:pPr algn="l"/>
              <a:r>
                <a:rPr lang="x-none" altLang="zh-CN" sz="2800" b="1" dirty="0" smtClean="0">
                  <a:solidFill>
                    <a:schemeClr val="accent3"/>
                  </a:solidFill>
                  <a:latin typeface="文泉驿微米黑" panose="020B0606030804020204" charset="-122"/>
                  <a:ea typeface="文泉驿微米黑" panose="020B0606030804020204" charset="-122"/>
                </a:rPr>
                <a:t>核心成员  </a:t>
              </a:r>
              <a:r>
                <a:rPr lang="en-US" altLang="x-none" sz="2800" b="1" dirty="0" smtClean="0">
                  <a:solidFill>
                    <a:schemeClr val="accent3"/>
                  </a:solidFill>
                  <a:latin typeface="文泉驿微米黑" panose="020B0606030804020204" charset="-122"/>
                  <a:ea typeface="文泉驿微米黑" panose="020B0606030804020204" charset="-122"/>
                </a:rPr>
                <a:t>3</a:t>
              </a:r>
              <a:r>
                <a:rPr lang="x-none" altLang="zh-CN" sz="2800" b="1" dirty="0" smtClean="0">
                  <a:solidFill>
                    <a:schemeClr val="accent3"/>
                  </a:solidFill>
                  <a:latin typeface="文泉驿微米黑" panose="020B0606030804020204" charset="-122"/>
                  <a:ea typeface="文泉驿微米黑" panose="020B0606030804020204" charset="-122"/>
                </a:rPr>
                <a:t>~10人</a:t>
              </a:r>
              <a:r>
                <a:rPr lang="zh-CN" altLang="x-none" sz="2800" b="1" dirty="0" smtClean="0">
                  <a:solidFill>
                    <a:schemeClr val="accent3"/>
                  </a:solidFill>
                  <a:latin typeface="文泉驿微米黑" panose="020B0606030804020204" charset="-122"/>
                  <a:ea typeface="文泉驿微米黑" panose="020B0606030804020204" charset="-122"/>
                </a:rPr>
                <a:t>（新要求）</a:t>
              </a:r>
              <a:endParaRPr lang="zh-CN" altLang="x-none" sz="2800" b="1" dirty="0" smtClean="0">
                <a:solidFill>
                  <a:schemeClr val="accent3"/>
                </a:solidFill>
                <a:latin typeface="文泉驿微米黑" panose="020B0606030804020204" charset="-122"/>
                <a:ea typeface="文泉驿微米黑" panose="020B0606030804020204" charset="-122"/>
              </a:endParaRPr>
            </a:p>
          </p:txBody>
        </p:sp>
      </p:grpSp>
      <p:grpSp>
        <p:nvGrpSpPr>
          <p:cNvPr id="15" name="组合 14"/>
          <p:cNvGrpSpPr/>
          <p:nvPr/>
        </p:nvGrpSpPr>
        <p:grpSpPr>
          <a:xfrm>
            <a:off x="543560" y="2962275"/>
            <a:ext cx="10309860" cy="3088640"/>
            <a:chOff x="856" y="4665"/>
            <a:chExt cx="16236" cy="4864"/>
          </a:xfrm>
        </p:grpSpPr>
        <p:sp>
          <p:nvSpPr>
            <p:cNvPr id="1048763" name="Oval 10"/>
            <p:cNvSpPr/>
            <p:nvPr/>
          </p:nvSpPr>
          <p:spPr>
            <a:xfrm>
              <a:off x="10087" y="7492"/>
              <a:ext cx="855" cy="902"/>
            </a:xfrm>
            <a:prstGeom prst="ellipse">
              <a:avLst/>
            </a:prstGeom>
            <a:noFill/>
            <a:ln w="28575" cmpd="dbl">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4" name="文本框 73"/>
            <p:cNvSpPr txBox="1"/>
            <p:nvPr/>
          </p:nvSpPr>
          <p:spPr>
            <a:xfrm>
              <a:off x="11791" y="7532"/>
              <a:ext cx="5301" cy="822"/>
            </a:xfrm>
            <a:prstGeom prst="rect">
              <a:avLst/>
            </a:prstGeom>
            <a:noFill/>
          </p:spPr>
          <p:txBody>
            <a:bodyPr wrap="square" rtlCol="0">
              <a:spAutoFit/>
              <a:scene3d>
                <a:camera prst="orthographicFront"/>
                <a:lightRig rig="threePt" dir="t"/>
              </a:scene3d>
              <a:sp3d contourW="12700"/>
            </a:bodyPr>
            <a:p>
              <a:pPr algn="l"/>
              <a:r>
                <a:rPr lang="zh-CN" altLang="x-none" sz="2800" b="1" dirty="0" smtClean="0">
                  <a:solidFill>
                    <a:srgbClr val="9FCBE9"/>
                  </a:solidFill>
                  <a:latin typeface="文泉驿微米黑" panose="020B0606030804020204" charset="-122"/>
                  <a:ea typeface="文泉驿微米黑" panose="020B0606030804020204" charset="-122"/>
                </a:rPr>
                <a:t>一般</a:t>
              </a:r>
              <a:r>
                <a:rPr lang="x-none" altLang="zh-CN" sz="2800" b="1" dirty="0" smtClean="0">
                  <a:solidFill>
                    <a:srgbClr val="9FCBE9"/>
                  </a:solidFill>
                  <a:latin typeface="文泉驿微米黑" panose="020B0606030804020204" charset="-122"/>
                  <a:ea typeface="文泉驿微米黑" panose="020B0606030804020204" charset="-122"/>
                </a:rPr>
                <a:t>成员</a:t>
              </a:r>
              <a:r>
                <a:rPr lang="x-none" altLang="zh-CN" sz="2800" b="1" dirty="0" smtClean="0">
                  <a:solidFill>
                    <a:srgbClr val="144464"/>
                  </a:solidFill>
                  <a:latin typeface="文泉驿微米黑" panose="020B0606030804020204" charset="-122"/>
                  <a:ea typeface="文泉驿微米黑" panose="020B0606030804020204" charset="-122"/>
                </a:rPr>
                <a:t>  </a:t>
              </a:r>
              <a:r>
                <a:rPr lang="x-none" altLang="zh-CN" sz="2800" b="1" dirty="0" smtClean="0">
                  <a:solidFill>
                    <a:srgbClr val="BCE1F5"/>
                  </a:solidFill>
                  <a:latin typeface="文泉驿微米黑" panose="020B0606030804020204" charset="-122"/>
                  <a:ea typeface="文泉驿微米黑" panose="020B0606030804020204" charset="-122"/>
                </a:rPr>
                <a:t>不限</a:t>
              </a:r>
              <a:r>
                <a:rPr lang="x-none" altLang="zh-CN" sz="2800" b="1" dirty="0" smtClean="0">
                  <a:solidFill>
                    <a:srgbClr val="144464"/>
                  </a:solidFill>
                  <a:latin typeface="文泉驿微米黑" panose="020B0606030804020204" charset="-122"/>
                  <a:ea typeface="文泉驿微米黑" panose="020B0606030804020204" charset="-122"/>
                </a:rPr>
                <a:t> </a:t>
              </a:r>
              <a:endParaRPr lang="x-none" altLang="zh-CN" sz="2800" b="1" dirty="0" smtClean="0">
                <a:solidFill>
                  <a:srgbClr val="144464"/>
                </a:solidFill>
                <a:latin typeface="文泉驿微米黑" panose="020B0606030804020204" charset="-122"/>
                <a:ea typeface="文泉驿微米黑" panose="020B0606030804020204" charset="-122"/>
              </a:endParaRPr>
            </a:p>
          </p:txBody>
        </p:sp>
        <p:grpSp>
          <p:nvGrpSpPr>
            <p:cNvPr id="5" name="组合 57"/>
            <p:cNvGrpSpPr/>
            <p:nvPr/>
          </p:nvGrpSpPr>
          <p:grpSpPr>
            <a:xfrm>
              <a:off x="7093" y="4665"/>
              <a:ext cx="1543" cy="4863"/>
              <a:chOff x="3450098" y="2871969"/>
              <a:chExt cx="1185697" cy="3416870"/>
            </a:xfrm>
            <a:solidFill>
              <a:schemeClr val="accent5"/>
            </a:solidFill>
          </p:grpSpPr>
          <p:sp>
            <p:nvSpPr>
              <p:cNvPr id="6" name="Freeform 1221"/>
              <p:cNvSpPr/>
              <p:nvPr/>
            </p:nvSpPr>
            <p:spPr bwMode="auto">
              <a:xfrm>
                <a:off x="3894736" y="3479776"/>
                <a:ext cx="133869" cy="930878"/>
              </a:xfrm>
              <a:custGeom>
                <a:avLst/>
                <a:gdLst/>
                <a:ahLst/>
                <a:cxnLst>
                  <a:cxn ang="0">
                    <a:pos x="13" y="162"/>
                  </a:cxn>
                  <a:cxn ang="0">
                    <a:pos x="27" y="150"/>
                  </a:cxn>
                  <a:cxn ang="0">
                    <a:pos x="14" y="17"/>
                  </a:cxn>
                  <a:cxn ang="0">
                    <a:pos x="18" y="7"/>
                  </a:cxn>
                  <a:cxn ang="0">
                    <a:pos x="14" y="1"/>
                  </a:cxn>
                  <a:cxn ang="0">
                    <a:pos x="9" y="8"/>
                  </a:cxn>
                  <a:cxn ang="0">
                    <a:pos x="13" y="17"/>
                  </a:cxn>
                  <a:cxn ang="0">
                    <a:pos x="0" y="149"/>
                  </a:cxn>
                  <a:cxn ang="0">
                    <a:pos x="13" y="162"/>
                  </a:cxn>
                </a:cxnLst>
                <a:rect l="0" t="0" r="r" b="b"/>
                <a:pathLst>
                  <a:path w="27" h="162">
                    <a:moveTo>
                      <a:pt x="13" y="162"/>
                    </a:moveTo>
                    <a:cubicBezTo>
                      <a:pt x="27" y="150"/>
                      <a:pt x="27" y="150"/>
                      <a:pt x="27" y="150"/>
                    </a:cubicBezTo>
                    <a:cubicBezTo>
                      <a:pt x="14" y="17"/>
                      <a:pt x="14" y="17"/>
                      <a:pt x="14" y="17"/>
                    </a:cubicBezTo>
                    <a:cubicBezTo>
                      <a:pt x="15" y="15"/>
                      <a:pt x="18" y="9"/>
                      <a:pt x="18" y="7"/>
                    </a:cubicBezTo>
                    <a:cubicBezTo>
                      <a:pt x="18" y="5"/>
                      <a:pt x="15" y="0"/>
                      <a:pt x="14" y="1"/>
                    </a:cubicBezTo>
                    <a:cubicBezTo>
                      <a:pt x="12" y="1"/>
                      <a:pt x="9" y="5"/>
                      <a:pt x="9" y="8"/>
                    </a:cubicBezTo>
                    <a:cubicBezTo>
                      <a:pt x="9" y="9"/>
                      <a:pt x="12" y="15"/>
                      <a:pt x="13" y="17"/>
                    </a:cubicBezTo>
                    <a:cubicBezTo>
                      <a:pt x="0" y="149"/>
                      <a:pt x="0" y="149"/>
                      <a:pt x="0" y="149"/>
                    </a:cubicBezTo>
                    <a:lnTo>
                      <a:pt x="13" y="162"/>
                    </a:lnTo>
                    <a:close/>
                  </a:path>
                </a:pathLst>
              </a:custGeom>
              <a:grpFill/>
              <a:ln w="9525">
                <a:noFill/>
                <a:round/>
              </a:ln>
            </p:spPr>
            <p:txBody>
              <a:bodyPr vert="horz" wrap="square" lIns="121920" tIns="60960" rIns="121920" bIns="60960" numCol="1" anchor="t" anchorCtr="0" compatLnSpc="1"/>
              <a:p>
                <a:endParaRPr lang="en-US" sz="2400"/>
              </a:p>
            </p:txBody>
          </p:sp>
          <p:sp>
            <p:nvSpPr>
              <p:cNvPr id="7" name="Oval 1222"/>
              <p:cNvSpPr>
                <a:spLocks noChangeArrowheads="1"/>
              </p:cNvSpPr>
              <p:nvPr/>
            </p:nvSpPr>
            <p:spPr bwMode="auto">
              <a:xfrm>
                <a:off x="3765646" y="2871969"/>
                <a:ext cx="392045" cy="454489"/>
              </a:xfrm>
              <a:prstGeom prst="ellipse">
                <a:avLst/>
              </a:prstGeom>
              <a:grpFill/>
              <a:ln w="9525">
                <a:noFill/>
                <a:round/>
              </a:ln>
            </p:spPr>
            <p:txBody>
              <a:bodyPr vert="horz" wrap="square" lIns="121920" tIns="60960" rIns="121920" bIns="60960" numCol="1" anchor="t" anchorCtr="0" compatLnSpc="1"/>
              <a:p>
                <a:endParaRPr lang="en-US" sz="2400"/>
              </a:p>
            </p:txBody>
          </p:sp>
          <p:sp>
            <p:nvSpPr>
              <p:cNvPr id="8" name="Freeform 1223"/>
              <p:cNvSpPr>
                <a:spLocks noEditPoints="1"/>
              </p:cNvSpPr>
              <p:nvPr/>
            </p:nvSpPr>
            <p:spPr bwMode="auto">
              <a:xfrm>
                <a:off x="3450098" y="3435970"/>
                <a:ext cx="1185697" cy="2852869"/>
              </a:xfrm>
              <a:custGeom>
                <a:avLst/>
                <a:gdLst/>
                <a:ahLst/>
                <a:cxnLst>
                  <a:cxn ang="0">
                    <a:pos x="194" y="26"/>
                  </a:cxn>
                  <a:cxn ang="0">
                    <a:pos x="134" y="9"/>
                  </a:cxn>
                  <a:cxn ang="0">
                    <a:pos x="118" y="184"/>
                  </a:cxn>
                  <a:cxn ang="0">
                    <a:pos x="90" y="185"/>
                  </a:cxn>
                  <a:cxn ang="0">
                    <a:pos x="71" y="9"/>
                  </a:cxn>
                  <a:cxn ang="0">
                    <a:pos x="50" y="9"/>
                  </a:cxn>
                  <a:cxn ang="0">
                    <a:pos x="64" y="70"/>
                  </a:cxn>
                  <a:cxn ang="0">
                    <a:pos x="24" y="116"/>
                  </a:cxn>
                  <a:cxn ang="0">
                    <a:pos x="27" y="140"/>
                  </a:cxn>
                  <a:cxn ang="0">
                    <a:pos x="20" y="120"/>
                  </a:cxn>
                  <a:cxn ang="0">
                    <a:pos x="0" y="138"/>
                  </a:cxn>
                  <a:cxn ang="0">
                    <a:pos x="34" y="189"/>
                  </a:cxn>
                  <a:cxn ang="0">
                    <a:pos x="37" y="206"/>
                  </a:cxn>
                  <a:cxn ang="0">
                    <a:pos x="50" y="497"/>
                  </a:cxn>
                  <a:cxn ang="0">
                    <a:pos x="76" y="497"/>
                  </a:cxn>
                  <a:cxn ang="0">
                    <a:pos x="89" y="291"/>
                  </a:cxn>
                  <a:cxn ang="0">
                    <a:pos x="119" y="290"/>
                  </a:cxn>
                  <a:cxn ang="0">
                    <a:pos x="142" y="497"/>
                  </a:cxn>
                  <a:cxn ang="0">
                    <a:pos x="163" y="497"/>
                  </a:cxn>
                  <a:cxn ang="0">
                    <a:pos x="163" y="205"/>
                  </a:cxn>
                  <a:cxn ang="0">
                    <a:pos x="170" y="175"/>
                  </a:cxn>
                  <a:cxn ang="0">
                    <a:pos x="233" y="113"/>
                  </a:cxn>
                  <a:cxn ang="0">
                    <a:pos x="194" y="26"/>
                  </a:cxn>
                  <a:cxn ang="0">
                    <a:pos x="195" y="113"/>
                  </a:cxn>
                  <a:cxn ang="0">
                    <a:pos x="178" y="135"/>
                  </a:cxn>
                  <a:cxn ang="0">
                    <a:pos x="185" y="85"/>
                  </a:cxn>
                  <a:cxn ang="0">
                    <a:pos x="195" y="113"/>
                  </a:cxn>
                </a:cxnLst>
                <a:rect l="0" t="0" r="r" b="b"/>
                <a:pathLst>
                  <a:path w="237" h="497">
                    <a:moveTo>
                      <a:pt x="194" y="26"/>
                    </a:moveTo>
                    <a:cubicBezTo>
                      <a:pt x="183" y="18"/>
                      <a:pt x="138" y="0"/>
                      <a:pt x="134" y="9"/>
                    </a:cubicBezTo>
                    <a:cubicBezTo>
                      <a:pt x="130" y="18"/>
                      <a:pt x="128" y="184"/>
                      <a:pt x="118" y="184"/>
                    </a:cubicBezTo>
                    <a:cubicBezTo>
                      <a:pt x="109" y="184"/>
                      <a:pt x="105" y="185"/>
                      <a:pt x="90" y="185"/>
                    </a:cubicBezTo>
                    <a:cubicBezTo>
                      <a:pt x="75" y="185"/>
                      <a:pt x="75" y="19"/>
                      <a:pt x="71" y="9"/>
                    </a:cubicBezTo>
                    <a:cubicBezTo>
                      <a:pt x="69" y="5"/>
                      <a:pt x="60" y="6"/>
                      <a:pt x="50" y="9"/>
                    </a:cubicBezTo>
                    <a:cubicBezTo>
                      <a:pt x="69" y="54"/>
                      <a:pt x="66" y="65"/>
                      <a:pt x="64" y="70"/>
                    </a:cubicBezTo>
                    <a:cubicBezTo>
                      <a:pt x="61" y="80"/>
                      <a:pt x="43" y="99"/>
                      <a:pt x="24" y="116"/>
                    </a:cubicBezTo>
                    <a:cubicBezTo>
                      <a:pt x="27" y="140"/>
                      <a:pt x="27" y="140"/>
                      <a:pt x="27" y="140"/>
                    </a:cubicBezTo>
                    <a:cubicBezTo>
                      <a:pt x="25" y="134"/>
                      <a:pt x="22" y="127"/>
                      <a:pt x="20" y="120"/>
                    </a:cubicBezTo>
                    <a:cubicBezTo>
                      <a:pt x="13" y="126"/>
                      <a:pt x="6" y="132"/>
                      <a:pt x="0" y="138"/>
                    </a:cubicBezTo>
                    <a:cubicBezTo>
                      <a:pt x="14" y="159"/>
                      <a:pt x="29" y="180"/>
                      <a:pt x="34" y="189"/>
                    </a:cubicBezTo>
                    <a:cubicBezTo>
                      <a:pt x="37" y="206"/>
                      <a:pt x="37" y="206"/>
                      <a:pt x="37" y="206"/>
                    </a:cubicBezTo>
                    <a:cubicBezTo>
                      <a:pt x="50" y="497"/>
                      <a:pt x="50" y="497"/>
                      <a:pt x="50" y="497"/>
                    </a:cubicBezTo>
                    <a:cubicBezTo>
                      <a:pt x="76" y="497"/>
                      <a:pt x="76" y="497"/>
                      <a:pt x="76" y="497"/>
                    </a:cubicBezTo>
                    <a:cubicBezTo>
                      <a:pt x="76" y="497"/>
                      <a:pt x="86" y="335"/>
                      <a:pt x="89" y="291"/>
                    </a:cubicBezTo>
                    <a:cubicBezTo>
                      <a:pt x="92" y="247"/>
                      <a:pt x="115" y="251"/>
                      <a:pt x="119" y="290"/>
                    </a:cubicBezTo>
                    <a:cubicBezTo>
                      <a:pt x="123" y="330"/>
                      <a:pt x="142" y="497"/>
                      <a:pt x="142" y="497"/>
                    </a:cubicBezTo>
                    <a:cubicBezTo>
                      <a:pt x="163" y="497"/>
                      <a:pt x="163" y="497"/>
                      <a:pt x="163" y="497"/>
                    </a:cubicBezTo>
                    <a:cubicBezTo>
                      <a:pt x="163" y="205"/>
                      <a:pt x="163" y="205"/>
                      <a:pt x="163" y="205"/>
                    </a:cubicBezTo>
                    <a:cubicBezTo>
                      <a:pt x="170" y="175"/>
                      <a:pt x="170" y="175"/>
                      <a:pt x="170" y="175"/>
                    </a:cubicBezTo>
                    <a:cubicBezTo>
                      <a:pt x="170" y="175"/>
                      <a:pt x="229" y="124"/>
                      <a:pt x="233" y="113"/>
                    </a:cubicBezTo>
                    <a:cubicBezTo>
                      <a:pt x="237" y="102"/>
                      <a:pt x="206" y="33"/>
                      <a:pt x="194" y="26"/>
                    </a:cubicBezTo>
                    <a:close/>
                    <a:moveTo>
                      <a:pt x="195" y="113"/>
                    </a:moveTo>
                    <a:cubicBezTo>
                      <a:pt x="193" y="121"/>
                      <a:pt x="178" y="135"/>
                      <a:pt x="178" y="135"/>
                    </a:cubicBezTo>
                    <a:cubicBezTo>
                      <a:pt x="185" y="85"/>
                      <a:pt x="185" y="85"/>
                      <a:pt x="185" y="85"/>
                    </a:cubicBezTo>
                    <a:cubicBezTo>
                      <a:pt x="185" y="85"/>
                      <a:pt x="196" y="106"/>
                      <a:pt x="195" y="113"/>
                    </a:cubicBezTo>
                    <a:close/>
                  </a:path>
                </a:pathLst>
              </a:custGeom>
              <a:grpFill/>
              <a:ln w="9525">
                <a:noFill/>
                <a:round/>
              </a:ln>
            </p:spPr>
            <p:txBody>
              <a:bodyPr vert="horz" wrap="square" lIns="121920" tIns="60960" rIns="121920" bIns="60960" numCol="1" anchor="t" anchorCtr="0" compatLnSpc="1"/>
              <a:p>
                <a:endParaRPr lang="en-US" sz="2400"/>
              </a:p>
            </p:txBody>
          </p:sp>
        </p:grpSp>
        <p:grpSp>
          <p:nvGrpSpPr>
            <p:cNvPr id="9" name="组合 53"/>
            <p:cNvGrpSpPr/>
            <p:nvPr/>
          </p:nvGrpSpPr>
          <p:grpSpPr>
            <a:xfrm>
              <a:off x="856" y="4724"/>
              <a:ext cx="1639" cy="4805"/>
              <a:chOff x="1188668" y="2871969"/>
              <a:chExt cx="1200042" cy="3416869"/>
            </a:xfrm>
            <a:solidFill>
              <a:srgbClr val="9FCBE9"/>
            </a:solidFill>
          </p:grpSpPr>
          <p:sp>
            <p:nvSpPr>
              <p:cNvPr id="10" name="Freeform 1218"/>
              <p:cNvSpPr/>
              <p:nvPr/>
            </p:nvSpPr>
            <p:spPr bwMode="auto">
              <a:xfrm>
                <a:off x="1791079" y="3485253"/>
                <a:ext cx="129090" cy="925404"/>
              </a:xfrm>
              <a:custGeom>
                <a:avLst/>
                <a:gdLst/>
                <a:ahLst/>
                <a:cxnLst>
                  <a:cxn ang="0">
                    <a:pos x="13" y="0"/>
                  </a:cxn>
                  <a:cxn ang="0">
                    <a:pos x="13" y="0"/>
                  </a:cxn>
                  <a:cxn ang="0">
                    <a:pos x="9" y="7"/>
                  </a:cxn>
                  <a:cxn ang="0">
                    <a:pos x="13" y="16"/>
                  </a:cxn>
                  <a:cxn ang="0">
                    <a:pos x="0" y="148"/>
                  </a:cxn>
                  <a:cxn ang="0">
                    <a:pos x="13" y="161"/>
                  </a:cxn>
                  <a:cxn ang="0">
                    <a:pos x="26" y="149"/>
                  </a:cxn>
                  <a:cxn ang="0">
                    <a:pos x="13" y="16"/>
                  </a:cxn>
                  <a:cxn ang="0">
                    <a:pos x="17" y="6"/>
                  </a:cxn>
                  <a:cxn ang="0">
                    <a:pos x="13" y="0"/>
                  </a:cxn>
                </a:cxnLst>
                <a:rect l="0" t="0" r="r" b="b"/>
                <a:pathLst>
                  <a:path w="26" h="161">
                    <a:moveTo>
                      <a:pt x="13" y="0"/>
                    </a:moveTo>
                    <a:cubicBezTo>
                      <a:pt x="13" y="0"/>
                      <a:pt x="13" y="0"/>
                      <a:pt x="13" y="0"/>
                    </a:cubicBezTo>
                    <a:cubicBezTo>
                      <a:pt x="12" y="0"/>
                      <a:pt x="9" y="4"/>
                      <a:pt x="9" y="7"/>
                    </a:cubicBezTo>
                    <a:cubicBezTo>
                      <a:pt x="9" y="8"/>
                      <a:pt x="12" y="14"/>
                      <a:pt x="13" y="16"/>
                    </a:cubicBezTo>
                    <a:cubicBezTo>
                      <a:pt x="0" y="148"/>
                      <a:pt x="0" y="148"/>
                      <a:pt x="0" y="148"/>
                    </a:cubicBezTo>
                    <a:cubicBezTo>
                      <a:pt x="13" y="161"/>
                      <a:pt x="13" y="161"/>
                      <a:pt x="13" y="161"/>
                    </a:cubicBezTo>
                    <a:cubicBezTo>
                      <a:pt x="26" y="149"/>
                      <a:pt x="26" y="149"/>
                      <a:pt x="26" y="149"/>
                    </a:cubicBezTo>
                    <a:cubicBezTo>
                      <a:pt x="13" y="16"/>
                      <a:pt x="13" y="16"/>
                      <a:pt x="13" y="16"/>
                    </a:cubicBezTo>
                    <a:cubicBezTo>
                      <a:pt x="15" y="14"/>
                      <a:pt x="17" y="8"/>
                      <a:pt x="17" y="6"/>
                    </a:cubicBezTo>
                    <a:cubicBezTo>
                      <a:pt x="17" y="4"/>
                      <a:pt x="15" y="0"/>
                      <a:pt x="13" y="0"/>
                    </a:cubicBezTo>
                  </a:path>
                </a:pathLst>
              </a:custGeom>
              <a:grpFill/>
              <a:ln w="9525">
                <a:noFill/>
                <a:round/>
              </a:ln>
            </p:spPr>
            <p:txBody>
              <a:bodyPr vert="horz" wrap="square" lIns="121920" tIns="60960" rIns="121920" bIns="60960" numCol="1" anchor="t" anchorCtr="0" compatLnSpc="1"/>
              <a:p>
                <a:endParaRPr lang="en-US" sz="2400"/>
              </a:p>
            </p:txBody>
          </p:sp>
          <p:sp>
            <p:nvSpPr>
              <p:cNvPr id="11" name="Oval 1219"/>
              <p:cNvSpPr>
                <a:spLocks noChangeArrowheads="1"/>
              </p:cNvSpPr>
              <p:nvPr/>
            </p:nvSpPr>
            <p:spPr bwMode="auto">
              <a:xfrm>
                <a:off x="1652427" y="2871969"/>
                <a:ext cx="401607" cy="454489"/>
              </a:xfrm>
              <a:prstGeom prst="ellipse">
                <a:avLst/>
              </a:prstGeom>
              <a:grpFill/>
              <a:ln w="9525">
                <a:noFill/>
                <a:round/>
              </a:ln>
            </p:spPr>
            <p:txBody>
              <a:bodyPr vert="horz" wrap="square" lIns="121920" tIns="60960" rIns="121920" bIns="60960" numCol="1" anchor="t" anchorCtr="0" compatLnSpc="1"/>
              <a:p>
                <a:endParaRPr lang="en-US" sz="2400"/>
              </a:p>
            </p:txBody>
          </p:sp>
          <p:sp>
            <p:nvSpPr>
              <p:cNvPr id="12" name="Freeform 1220"/>
              <p:cNvSpPr>
                <a:spLocks noEditPoints="1"/>
              </p:cNvSpPr>
              <p:nvPr/>
            </p:nvSpPr>
            <p:spPr bwMode="auto">
              <a:xfrm>
                <a:off x="1188668" y="3468824"/>
                <a:ext cx="1200042" cy="2820014"/>
              </a:xfrm>
              <a:custGeom>
                <a:avLst/>
                <a:gdLst/>
                <a:ahLst/>
                <a:cxnLst>
                  <a:cxn ang="0">
                    <a:pos x="58" y="134"/>
                  </a:cxn>
                  <a:cxn ang="0">
                    <a:pos x="41" y="81"/>
                  </a:cxn>
                  <a:cxn ang="0">
                    <a:pos x="47" y="58"/>
                  </a:cxn>
                  <a:cxn ang="0">
                    <a:pos x="58" y="134"/>
                  </a:cxn>
                  <a:cxn ang="0">
                    <a:pos x="94" y="0"/>
                  </a:cxn>
                  <a:cxn ang="0">
                    <a:pos x="41" y="19"/>
                  </a:cxn>
                  <a:cxn ang="0">
                    <a:pos x="1" y="81"/>
                  </a:cxn>
                  <a:cxn ang="0">
                    <a:pos x="65" y="183"/>
                  </a:cxn>
                  <a:cxn ang="0">
                    <a:pos x="67" y="200"/>
                  </a:cxn>
                  <a:cxn ang="0">
                    <a:pos x="80" y="491"/>
                  </a:cxn>
                  <a:cxn ang="0">
                    <a:pos x="107" y="491"/>
                  </a:cxn>
                  <a:cxn ang="0">
                    <a:pos x="120" y="285"/>
                  </a:cxn>
                  <a:cxn ang="0">
                    <a:pos x="134" y="253"/>
                  </a:cxn>
                  <a:cxn ang="0">
                    <a:pos x="150" y="284"/>
                  </a:cxn>
                  <a:cxn ang="0">
                    <a:pos x="173" y="491"/>
                  </a:cxn>
                  <a:cxn ang="0">
                    <a:pos x="194" y="491"/>
                  </a:cxn>
                  <a:cxn ang="0">
                    <a:pos x="194" y="199"/>
                  </a:cxn>
                  <a:cxn ang="0">
                    <a:pos x="201" y="169"/>
                  </a:cxn>
                  <a:cxn ang="0">
                    <a:pos x="240" y="133"/>
                  </a:cxn>
                  <a:cxn ang="0">
                    <a:pos x="225" y="109"/>
                  </a:cxn>
                  <a:cxn ang="0">
                    <a:pos x="209" y="129"/>
                  </a:cxn>
                  <a:cxn ang="0">
                    <a:pos x="214" y="93"/>
                  </a:cxn>
                  <a:cxn ang="0">
                    <a:pos x="179" y="30"/>
                  </a:cxn>
                  <a:cxn ang="0">
                    <a:pos x="187" y="4"/>
                  </a:cxn>
                  <a:cxn ang="0">
                    <a:pos x="170" y="1"/>
                  </a:cxn>
                  <a:cxn ang="0">
                    <a:pos x="164" y="3"/>
                  </a:cxn>
                  <a:cxn ang="0">
                    <a:pos x="149" y="178"/>
                  </a:cxn>
                  <a:cxn ang="0">
                    <a:pos x="121" y="179"/>
                  </a:cxn>
                  <a:cxn ang="0">
                    <a:pos x="102" y="3"/>
                  </a:cxn>
                  <a:cxn ang="0">
                    <a:pos x="94" y="0"/>
                  </a:cxn>
                </a:cxnLst>
                <a:rect l="0" t="0" r="r" b="b"/>
                <a:pathLst>
                  <a:path w="240" h="491">
                    <a:moveTo>
                      <a:pt x="58" y="134"/>
                    </a:moveTo>
                    <a:cubicBezTo>
                      <a:pt x="50" y="113"/>
                      <a:pt x="41" y="86"/>
                      <a:pt x="41" y="81"/>
                    </a:cubicBezTo>
                    <a:cubicBezTo>
                      <a:pt x="41" y="76"/>
                      <a:pt x="44" y="67"/>
                      <a:pt x="47" y="58"/>
                    </a:cubicBezTo>
                    <a:cubicBezTo>
                      <a:pt x="58" y="134"/>
                      <a:pt x="58" y="134"/>
                      <a:pt x="58" y="134"/>
                    </a:cubicBezTo>
                    <a:moveTo>
                      <a:pt x="94" y="0"/>
                    </a:moveTo>
                    <a:cubicBezTo>
                      <a:pt x="80" y="0"/>
                      <a:pt x="52" y="12"/>
                      <a:pt x="41" y="19"/>
                    </a:cubicBezTo>
                    <a:cubicBezTo>
                      <a:pt x="28" y="29"/>
                      <a:pt x="0" y="71"/>
                      <a:pt x="1" y="81"/>
                    </a:cubicBezTo>
                    <a:cubicBezTo>
                      <a:pt x="2" y="90"/>
                      <a:pt x="53" y="165"/>
                      <a:pt x="65" y="183"/>
                    </a:cubicBezTo>
                    <a:cubicBezTo>
                      <a:pt x="67" y="200"/>
                      <a:pt x="67" y="200"/>
                      <a:pt x="67" y="200"/>
                    </a:cubicBezTo>
                    <a:cubicBezTo>
                      <a:pt x="80" y="491"/>
                      <a:pt x="80" y="491"/>
                      <a:pt x="80" y="491"/>
                    </a:cubicBezTo>
                    <a:cubicBezTo>
                      <a:pt x="107" y="491"/>
                      <a:pt x="107" y="491"/>
                      <a:pt x="107" y="491"/>
                    </a:cubicBezTo>
                    <a:cubicBezTo>
                      <a:pt x="107" y="491"/>
                      <a:pt x="117" y="329"/>
                      <a:pt x="120" y="285"/>
                    </a:cubicBezTo>
                    <a:cubicBezTo>
                      <a:pt x="121" y="263"/>
                      <a:pt x="127" y="253"/>
                      <a:pt x="134" y="253"/>
                    </a:cubicBezTo>
                    <a:cubicBezTo>
                      <a:pt x="140" y="253"/>
                      <a:pt x="148" y="264"/>
                      <a:pt x="150" y="284"/>
                    </a:cubicBezTo>
                    <a:cubicBezTo>
                      <a:pt x="154" y="324"/>
                      <a:pt x="173" y="491"/>
                      <a:pt x="173" y="491"/>
                    </a:cubicBezTo>
                    <a:cubicBezTo>
                      <a:pt x="194" y="491"/>
                      <a:pt x="194" y="491"/>
                      <a:pt x="194" y="491"/>
                    </a:cubicBezTo>
                    <a:cubicBezTo>
                      <a:pt x="194" y="199"/>
                      <a:pt x="194" y="199"/>
                      <a:pt x="194" y="199"/>
                    </a:cubicBezTo>
                    <a:cubicBezTo>
                      <a:pt x="201" y="169"/>
                      <a:pt x="201" y="169"/>
                      <a:pt x="201" y="169"/>
                    </a:cubicBezTo>
                    <a:cubicBezTo>
                      <a:pt x="201" y="169"/>
                      <a:pt x="222" y="150"/>
                      <a:pt x="240" y="133"/>
                    </a:cubicBezTo>
                    <a:cubicBezTo>
                      <a:pt x="234" y="125"/>
                      <a:pt x="229" y="117"/>
                      <a:pt x="225" y="109"/>
                    </a:cubicBezTo>
                    <a:cubicBezTo>
                      <a:pt x="221" y="117"/>
                      <a:pt x="209" y="129"/>
                      <a:pt x="209" y="129"/>
                    </a:cubicBezTo>
                    <a:cubicBezTo>
                      <a:pt x="214" y="93"/>
                      <a:pt x="214" y="93"/>
                      <a:pt x="214" y="93"/>
                    </a:cubicBezTo>
                    <a:cubicBezTo>
                      <a:pt x="181" y="41"/>
                      <a:pt x="180" y="35"/>
                      <a:pt x="179" y="30"/>
                    </a:cubicBezTo>
                    <a:cubicBezTo>
                      <a:pt x="179" y="23"/>
                      <a:pt x="182" y="14"/>
                      <a:pt x="187" y="4"/>
                    </a:cubicBezTo>
                    <a:cubicBezTo>
                      <a:pt x="180" y="2"/>
                      <a:pt x="175" y="1"/>
                      <a:pt x="170" y="1"/>
                    </a:cubicBezTo>
                    <a:cubicBezTo>
                      <a:pt x="167" y="1"/>
                      <a:pt x="165" y="1"/>
                      <a:pt x="164" y="3"/>
                    </a:cubicBezTo>
                    <a:cubicBezTo>
                      <a:pt x="160" y="12"/>
                      <a:pt x="158" y="178"/>
                      <a:pt x="149" y="178"/>
                    </a:cubicBezTo>
                    <a:cubicBezTo>
                      <a:pt x="139" y="178"/>
                      <a:pt x="136" y="179"/>
                      <a:pt x="121" y="179"/>
                    </a:cubicBezTo>
                    <a:cubicBezTo>
                      <a:pt x="106" y="179"/>
                      <a:pt x="106" y="13"/>
                      <a:pt x="102" y="3"/>
                    </a:cubicBezTo>
                    <a:cubicBezTo>
                      <a:pt x="101" y="1"/>
                      <a:pt x="98" y="0"/>
                      <a:pt x="94" y="0"/>
                    </a:cubicBezTo>
                  </a:path>
                </a:pathLst>
              </a:custGeom>
              <a:grpFill/>
              <a:ln w="9525">
                <a:noFill/>
                <a:round/>
              </a:ln>
            </p:spPr>
            <p:txBody>
              <a:bodyPr vert="horz" wrap="square" lIns="121920" tIns="60960" rIns="121920" bIns="60960" numCol="1" anchor="t" anchorCtr="0" compatLnSpc="1"/>
              <a:p>
                <a:endParaRPr lang="en-US" sz="2400"/>
              </a:p>
            </p:txBody>
          </p:sp>
        </p:grpSp>
      </p:grpSp>
      <p:sp>
        <p:nvSpPr>
          <p:cNvPr id="16" name="文本框 15"/>
          <p:cNvSpPr txBox="1"/>
          <p:nvPr/>
        </p:nvSpPr>
        <p:spPr>
          <a:xfrm>
            <a:off x="5380355" y="1522095"/>
            <a:ext cx="6459855" cy="521970"/>
          </a:xfrm>
          <a:prstGeom prst="rect">
            <a:avLst/>
          </a:prstGeom>
          <a:noFill/>
        </p:spPr>
        <p:txBody>
          <a:bodyPr wrap="square" rtlCol="0">
            <a:spAutoFit/>
          </a:bodyPr>
          <a:p>
            <a:pPr algn="l">
              <a:buClrTx/>
              <a:buSzTx/>
              <a:buFontTx/>
            </a:pPr>
            <a:r>
              <a:rPr lang="x-none" altLang="zh-CN" sz="2800" b="1" dirty="0" smtClean="0">
                <a:solidFill>
                  <a:schemeClr val="accent3"/>
                </a:solidFill>
                <a:latin typeface="文泉驿微米黑" panose="020B0606030804020204" charset="-122"/>
                <a:ea typeface="文泉驿微米黑" panose="020B0606030804020204" charset="-122"/>
              </a:rPr>
              <a:t>团队整体成员数量不超过20</a:t>
            </a:r>
            <a:r>
              <a:rPr lang="zh-CN" altLang="x-none" sz="2800" b="1" dirty="0" smtClean="0">
                <a:solidFill>
                  <a:schemeClr val="accent3"/>
                </a:solidFill>
                <a:latin typeface="文泉驿微米黑" panose="020B0606030804020204" charset="-122"/>
                <a:ea typeface="文泉驿微米黑" panose="020B0606030804020204" charset="-122"/>
              </a:rPr>
              <a:t>名（新要求</a:t>
            </a:r>
            <a:r>
              <a:rPr lang="en-US" altLang="zh-CN" sz="2800" b="1" dirty="0" smtClean="0">
                <a:solidFill>
                  <a:schemeClr val="accent3"/>
                </a:solidFill>
                <a:latin typeface="文泉驿微米黑" panose="020B0606030804020204" charset="-122"/>
                <a:ea typeface="文泉驿微米黑" panose="020B0606030804020204" charset="-122"/>
              </a:rPr>
              <a:t>)</a:t>
            </a:r>
            <a:endParaRPr lang="en-US" altLang="zh-CN" sz="2800" b="1" dirty="0" smtClean="0">
              <a:solidFill>
                <a:schemeClr val="accent3"/>
              </a:solidFill>
              <a:latin typeface="文泉驿微米黑" panose="020B0606030804020204" charset="-122"/>
              <a:ea typeface="文泉驿微米黑" panose="020B060603080402020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000" fill="hold">
                                          <p:stCondLst>
                                            <p:cond delay="0"/>
                                          </p:stCondLst>
                                        </p:cTn>
                                        <p:tgtEl>
                                          <p:spTgt spid="13"/>
                                        </p:tgtEl>
                                        <p:attrNameLst>
                                          <p:attrName>style.visibility</p:attrName>
                                        </p:attrNameLst>
                                      </p:cBhvr>
                                      <p:to>
                                        <p:strVal val="visible"/>
                                      </p:to>
                                    </p:set>
                                    <p:animEffect transition="in" filter="box(in)">
                                      <p:cBhvr>
                                        <p:cTn id="11" dur="10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000" fill="hold">
                                          <p:stCondLst>
                                            <p:cond delay="0"/>
                                          </p:stCondLst>
                                        </p:cTn>
                                        <p:tgtEl>
                                          <p:spTgt spid="14"/>
                                        </p:tgtEl>
                                        <p:attrNameLst>
                                          <p:attrName>style.visibility</p:attrName>
                                        </p:attrNameLst>
                                      </p:cBhvr>
                                      <p:to>
                                        <p:strVal val="visible"/>
                                      </p:to>
                                    </p:set>
                                    <p:animEffect transition="in" filter="box(in)">
                                      <p:cBhvr>
                                        <p:cTn id="16" dur="1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000" fill="hold">
                                          <p:stCondLst>
                                            <p:cond delay="0"/>
                                          </p:stCondLst>
                                        </p:cTn>
                                        <p:tgtEl>
                                          <p:spTgt spid="15"/>
                                        </p:tgtEl>
                                        <p:attrNameLst>
                                          <p:attrName>style.visibility</p:attrName>
                                        </p:attrNameLst>
                                      </p:cBhvr>
                                      <p:to>
                                        <p:strVal val="visible"/>
                                      </p:to>
                                    </p:set>
                                    <p:animEffect transition="in" filter="box(in)">
                                      <p:cBhvr>
                                        <p:cTn id="21"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cxnSp>
        <p:nvCxnSpPr>
          <p:cNvPr id="3145752" name="直接连接符 17"/>
          <p:cNvCxnSpPr/>
          <p:nvPr/>
        </p:nvCxnSpPr>
        <p:spPr>
          <a:xfrm>
            <a:off x="0" y="836014"/>
            <a:ext cx="12192000"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48888" name="Shape"/>
          <p:cNvSpPr/>
          <p:nvPr/>
        </p:nvSpPr>
        <p:spPr>
          <a:xfrm>
            <a:off x="887532" y="3214704"/>
            <a:ext cx="584353" cy="584353"/>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2"/>
                </a:moveTo>
                <a:lnTo>
                  <a:pt x="7041" y="6873"/>
                </a:lnTo>
                <a:lnTo>
                  <a:pt x="14559" y="6873"/>
                </a:lnTo>
                <a:cubicBezTo>
                  <a:pt x="14559" y="6873"/>
                  <a:pt x="10800" y="19402"/>
                  <a:pt x="10800" y="19402"/>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7"/>
                </a:lnTo>
                <a:lnTo>
                  <a:pt x="21471" y="6057"/>
                </a:lnTo>
                <a:cubicBezTo>
                  <a:pt x="21459" y="6043"/>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3"/>
                  <a:pt x="129" y="6057"/>
                </a:cubicBezTo>
                <a:lnTo>
                  <a:pt x="98" y="6087"/>
                </a:lnTo>
                <a:lnTo>
                  <a:pt x="105" y="6093"/>
                </a:lnTo>
                <a:cubicBezTo>
                  <a:pt x="43" y="6175"/>
                  <a:pt x="0" y="6272"/>
                  <a:pt x="0" y="6382"/>
                </a:cubicBezTo>
                <a:cubicBezTo>
                  <a:pt x="0" y="6499"/>
                  <a:pt x="46" y="6601"/>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1"/>
                  <a:pt x="21600" y="6499"/>
                  <a:pt x="21600" y="6382"/>
                </a:cubicBezTo>
              </a:path>
            </a:pathLst>
          </a:custGeom>
          <a:solidFill>
            <a:schemeClr val="bg1"/>
          </a:solidFill>
          <a:ln w="12700">
            <a:miter lim="400000"/>
          </a:ln>
        </p:spPr>
        <p:txBody>
          <a:bodyPr lIns="19050" tIns="19050" rIns="19050" bIns="19050" anchor="ctr"/>
          <a:p>
            <a:pPr defTabSz="228600">
              <a:defRPr sz="3000">
                <a:solidFill>
                  <a:srgbClr val="FFFFFF"/>
                </a:solidFill>
                <a:effectLst>
                  <a:outerShdw blurRad="38100" dist="12700" dir="5400000" rotWithShape="0">
                    <a:srgbClr val="000000">
                      <a:alpha val="50000"/>
                    </a:srgbClr>
                  </a:outerShdw>
                </a:effectLst>
              </a:defRPr>
            </a:pPr>
            <a:endParaRPr sz="1500" dirty="0">
              <a:cs typeface="+mn-ea"/>
              <a:sym typeface="+mn-lt"/>
            </a:endParaRPr>
          </a:p>
        </p:txBody>
      </p:sp>
      <p:sp>
        <p:nvSpPr>
          <p:cNvPr id="1048623" name="矩形 6"/>
          <p:cNvSpPr/>
          <p:nvPr/>
        </p:nvSpPr>
        <p:spPr>
          <a:xfrm>
            <a:off x="281634" y="267419"/>
            <a:ext cx="2867660" cy="368300"/>
          </a:xfrm>
          <a:prstGeom prst="rect">
            <a:avLst/>
          </a:prstGeom>
        </p:spPr>
        <p:txBody>
          <a:bodyPr wrap="none">
            <a:spAutoFit/>
          </a:bodyPr>
          <a:p>
            <a:r>
              <a:rPr lang="en-US"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01  </a:t>
            </a:r>
            <a:r>
              <a:rPr lang="zh-CN" altLang="en-US"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项目</a:t>
            </a:r>
            <a:r>
              <a:rPr lang="x-none"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概况</a:t>
            </a:r>
            <a:r>
              <a:rPr lang="en-US" altLang="zh-CN"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a:t>
            </a:r>
            <a:r>
              <a:rPr lang="x-none" altLang="en-US"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rPr>
              <a:t>支持方向</a:t>
            </a:r>
            <a:endParaRPr lang="x-none" altLang="en-US" sz="1600" b="1" dirty="0">
              <a:solidFill>
                <a:schemeClr val="accent2">
                  <a:lumMod val="75000"/>
                </a:schemeClr>
              </a:solidFill>
              <a:latin typeface="方正黑体_GBK" panose="03000509000000000000" charset="-122"/>
              <a:ea typeface="方正黑体_GBK" panose="03000509000000000000" charset="-122"/>
              <a:cs typeface="方正黑体_GBK" panose="03000509000000000000" charset="-122"/>
              <a:sym typeface="+mn-lt"/>
            </a:endParaRPr>
          </a:p>
        </p:txBody>
      </p:sp>
      <p:grpSp>
        <p:nvGrpSpPr>
          <p:cNvPr id="14" name="组合 13"/>
          <p:cNvGrpSpPr/>
          <p:nvPr/>
        </p:nvGrpSpPr>
        <p:grpSpPr>
          <a:xfrm>
            <a:off x="853440" y="1085850"/>
            <a:ext cx="10582910" cy="866140"/>
            <a:chOff x="1344" y="1710"/>
            <a:chExt cx="16666" cy="1364"/>
          </a:xfrm>
        </p:grpSpPr>
        <p:sp>
          <p:nvSpPr>
            <p:cNvPr id="1" name="文本框 0"/>
            <p:cNvSpPr txBox="1"/>
            <p:nvPr/>
          </p:nvSpPr>
          <p:spPr>
            <a:xfrm>
              <a:off x="1555" y="2103"/>
              <a:ext cx="16320" cy="628"/>
            </a:xfrm>
            <a:prstGeom prst="rect">
              <a:avLst/>
            </a:prstGeom>
            <a:noFill/>
          </p:spPr>
          <p:txBody>
            <a:bodyPr wrap="square" rtlCol="0" anchor="t">
              <a:spAutoFit/>
            </a:bodyPr>
            <a:p>
              <a:r>
                <a:rPr lang="zh-CN" altLang="en-US" sz="2000">
                  <a:solidFill>
                    <a:schemeClr val="tx1">
                      <a:lumMod val="75000"/>
                      <a:lumOff val="25000"/>
                    </a:schemeClr>
                  </a:solidFill>
                  <a:latin typeface="文泉驿微米黑" panose="020B0606030804020204" charset="-122"/>
                  <a:ea typeface="文泉驿微米黑" panose="020B0606030804020204" charset="-122"/>
                </a:rPr>
                <a:t>农业、能源、资源、材料、信息、先进制造、生态环境、公共安全、人口与健康及其它领域</a:t>
              </a:r>
              <a:endParaRPr lang="zh-CN" altLang="en-US" sz="2000">
                <a:solidFill>
                  <a:schemeClr val="tx1">
                    <a:lumMod val="75000"/>
                    <a:lumOff val="25000"/>
                  </a:schemeClr>
                </a:solidFill>
                <a:latin typeface="文泉驿微米黑" panose="020B0606030804020204" charset="-122"/>
                <a:ea typeface="文泉驿微米黑" panose="020B0606030804020204" charset="-122"/>
              </a:endParaRPr>
            </a:p>
          </p:txBody>
        </p:sp>
        <p:sp>
          <p:nvSpPr>
            <p:cNvPr id="82" name="矩形 81"/>
            <p:cNvSpPr/>
            <p:nvPr/>
          </p:nvSpPr>
          <p:spPr>
            <a:xfrm>
              <a:off x="1344" y="1710"/>
              <a:ext cx="16666" cy="1365"/>
            </a:xfrm>
            <a:prstGeom prst="rect">
              <a:avLst/>
            </a:prstGeom>
            <a:noFill/>
            <a:ln w="28575" cmpd="dbl">
              <a:solidFill>
                <a:srgbClr val="1F608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latin typeface="思源黑体 CN Light" panose="020B0300000000000000" pitchFamily="34" charset="-122"/>
                <a:ea typeface="思源黑体 CN Light" panose="020B0300000000000000" pitchFamily="34" charset="-122"/>
              </a:endParaRPr>
            </a:p>
          </p:txBody>
        </p:sp>
      </p:grpSp>
      <p:grpSp>
        <p:nvGrpSpPr>
          <p:cNvPr id="19" name="组合 18"/>
          <p:cNvGrpSpPr/>
          <p:nvPr/>
        </p:nvGrpSpPr>
        <p:grpSpPr>
          <a:xfrm>
            <a:off x="365760" y="2670175"/>
            <a:ext cx="11485880" cy="1508760"/>
            <a:chOff x="638" y="4198"/>
            <a:chExt cx="18088" cy="2376"/>
          </a:xfrm>
        </p:grpSpPr>
        <p:sp>
          <p:nvSpPr>
            <p:cNvPr id="1048876" name="Circle"/>
            <p:cNvSpPr/>
            <p:nvPr/>
          </p:nvSpPr>
          <p:spPr>
            <a:xfrm>
              <a:off x="9874" y="5170"/>
              <a:ext cx="440" cy="440"/>
            </a:xfrm>
            <a:prstGeom prst="ellipse">
              <a:avLst/>
            </a:prstGeom>
            <a:solidFill>
              <a:schemeClr val="accent2">
                <a:lumMod val="75000"/>
              </a:schemeClr>
            </a:solidFill>
            <a:ln w="508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sp>
          <p:nvSpPr>
            <p:cNvPr id="2" name="Circle"/>
            <p:cNvSpPr/>
            <p:nvPr/>
          </p:nvSpPr>
          <p:spPr>
            <a:xfrm>
              <a:off x="5259" y="5175"/>
              <a:ext cx="440" cy="440"/>
            </a:xfrm>
            <a:prstGeom prst="ellipse">
              <a:avLst/>
            </a:prstGeom>
            <a:solidFill>
              <a:schemeClr val="accent2">
                <a:lumMod val="75000"/>
              </a:schemeClr>
            </a:solidFill>
            <a:ln w="508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nvGrpSpPr>
            <p:cNvPr id="17" name="组合 16"/>
            <p:cNvGrpSpPr/>
            <p:nvPr/>
          </p:nvGrpSpPr>
          <p:grpSpPr>
            <a:xfrm>
              <a:off x="638" y="4198"/>
              <a:ext cx="18088" cy="2376"/>
              <a:chOff x="638" y="4198"/>
              <a:chExt cx="18088" cy="2376"/>
            </a:xfrm>
          </p:grpSpPr>
          <p:grpSp>
            <p:nvGrpSpPr>
              <p:cNvPr id="10" name="组合 9"/>
              <p:cNvGrpSpPr/>
              <p:nvPr/>
            </p:nvGrpSpPr>
            <p:grpSpPr>
              <a:xfrm>
                <a:off x="638" y="4198"/>
                <a:ext cx="18088" cy="2376"/>
                <a:chOff x="638" y="4198"/>
                <a:chExt cx="18088" cy="2376"/>
              </a:xfrm>
            </p:grpSpPr>
            <p:sp>
              <p:nvSpPr>
                <p:cNvPr id="1048874" name="Circle"/>
                <p:cNvSpPr/>
                <p:nvPr/>
              </p:nvSpPr>
              <p:spPr>
                <a:xfrm rot="10800000">
                  <a:off x="638" y="4198"/>
                  <a:ext cx="2376" cy="2376"/>
                </a:xfrm>
                <a:prstGeom prst="ellipse">
                  <a:avLst/>
                </a:prstGeom>
                <a:solidFill>
                  <a:schemeClr val="accent2">
                    <a:lumMod val="75000"/>
                  </a:schemeClr>
                </a:solidFill>
                <a:ln w="12700">
                  <a:solidFill>
                    <a:schemeClr val="accent1"/>
                  </a:solidFill>
                  <a:miter lim="400000"/>
                </a:ln>
                <a:effectLst>
                  <a:outerShdw blurRad="50800" dist="38100" dir="8100000" algn="tr" rotWithShape="0">
                    <a:prstClr val="black">
                      <a:alpha val="40000"/>
                    </a:prstClr>
                  </a:outerShdw>
                </a:effectLst>
              </p:spPr>
              <p:txBody>
                <a:bodyPr lIns="25400" tIns="25400" rIns="25400" bIns="25400" anchor="ctr"/>
                <a:p>
                  <a:pPr defTabSz="577850">
                    <a:defRPr sz="6600">
                      <a:solidFill>
                        <a:srgbClr val="FFFFFF"/>
                      </a:solidFill>
                      <a:effectLst>
                        <a:outerShdw blurRad="38100" dist="12700" dir="5400000" rotWithShape="0">
                          <a:srgbClr val="000000">
                            <a:alpha val="50000"/>
                          </a:srgbClr>
                        </a:outerShdw>
                      </a:effectLst>
                    </a:defRPr>
                  </a:pPr>
                  <a:endParaRPr sz="3300" dirty="0">
                    <a:cs typeface="+mn-ea"/>
                    <a:sym typeface="+mn-lt"/>
                  </a:endParaRPr>
                </a:p>
              </p:txBody>
            </p:sp>
            <p:sp>
              <p:nvSpPr>
                <p:cNvPr id="1048875" name="Line"/>
                <p:cNvSpPr/>
                <p:nvPr/>
              </p:nvSpPr>
              <p:spPr>
                <a:xfrm>
                  <a:off x="3428" y="5419"/>
                  <a:ext cx="15298" cy="0"/>
                </a:xfrm>
                <a:prstGeom prst="line">
                  <a:avLst/>
                </a:prstGeom>
                <a:ln w="19050">
                  <a:solidFill>
                    <a:schemeClr val="accent1"/>
                  </a:solidFill>
                  <a:custDash>
                    <a:ds d="200000" sp="200000"/>
                  </a:custDash>
                  <a:miter lim="400000"/>
                </a:ln>
              </p:spPr>
              <p:txBody>
                <a:bodyPr lIns="25400" tIns="25400" rIns="25400" bIns="25400" anchor="ctr"/>
                <a:p>
                  <a:pPr defTabSz="228600">
                    <a:defRPr sz="1200">
                      <a:latin typeface="Helvetica"/>
                      <a:ea typeface="Helvetica"/>
                      <a:cs typeface="Helvetica"/>
                      <a:sym typeface="Helvetica"/>
                    </a:defRPr>
                  </a:pPr>
                  <a:endParaRPr sz="600" dirty="0">
                    <a:cs typeface="+mn-ea"/>
                    <a:sym typeface="+mn-lt"/>
                  </a:endParaRPr>
                </a:p>
              </p:txBody>
            </p:sp>
            <p:sp>
              <p:nvSpPr>
                <p:cNvPr id="1048882" name="Circle"/>
                <p:cNvSpPr/>
                <p:nvPr/>
              </p:nvSpPr>
              <p:spPr>
                <a:xfrm>
                  <a:off x="3311" y="5267"/>
                  <a:ext cx="265" cy="265"/>
                </a:xfrm>
                <a:prstGeom prst="ellipse">
                  <a:avLst/>
                </a:prstGeom>
                <a:solidFill>
                  <a:schemeClr val="accent2">
                    <a:lumMod val="75000"/>
                  </a:schemeClr>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sp>
            <p:nvSpPr>
              <p:cNvPr id="1048879" name="Circle"/>
              <p:cNvSpPr/>
              <p:nvPr/>
            </p:nvSpPr>
            <p:spPr>
              <a:xfrm>
                <a:off x="15544" y="5169"/>
                <a:ext cx="440" cy="440"/>
              </a:xfrm>
              <a:prstGeom prst="ellipse">
                <a:avLst/>
              </a:prstGeom>
              <a:solidFill>
                <a:schemeClr val="accent2">
                  <a:lumMod val="75000"/>
                </a:schemeClr>
              </a:solidFill>
              <a:ln w="508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grpSp>
      <p:grpSp>
        <p:nvGrpSpPr>
          <p:cNvPr id="21" name="组合 20"/>
          <p:cNvGrpSpPr/>
          <p:nvPr/>
        </p:nvGrpSpPr>
        <p:grpSpPr>
          <a:xfrm>
            <a:off x="2320290" y="2406795"/>
            <a:ext cx="2422525" cy="2820513"/>
            <a:chOff x="3654" y="3790"/>
            <a:chExt cx="3815" cy="4442"/>
          </a:xfrm>
        </p:grpSpPr>
        <p:grpSp>
          <p:nvGrpSpPr>
            <p:cNvPr id="11" name="组合 10"/>
            <p:cNvGrpSpPr/>
            <p:nvPr/>
          </p:nvGrpSpPr>
          <p:grpSpPr>
            <a:xfrm>
              <a:off x="3654" y="3790"/>
              <a:ext cx="3815" cy="4442"/>
              <a:chOff x="3653" y="3790"/>
              <a:chExt cx="3815" cy="4442"/>
            </a:xfrm>
          </p:grpSpPr>
          <p:sp>
            <p:nvSpPr>
              <p:cNvPr id="4" name="Rectangle"/>
              <p:cNvSpPr/>
              <p:nvPr/>
            </p:nvSpPr>
            <p:spPr>
              <a:xfrm>
                <a:off x="3682" y="3790"/>
                <a:ext cx="3590" cy="910"/>
              </a:xfrm>
              <a:prstGeom prst="rect">
                <a:avLst/>
              </a:prstGeom>
              <a:noFill/>
              <a:ln w="63500">
                <a:solidFill>
                  <a:schemeClr val="accent1"/>
                </a:solidFill>
                <a:miter lim="400000"/>
              </a:ln>
            </p:spPr>
            <p:txBody>
              <a:bodyPr lIns="25400" tIns="25400" rIns="25400" bIns="25400" anchor="ctr"/>
              <a:p>
                <a:pPr defTabSz="292100">
                  <a:defRPr sz="4000">
                    <a:solidFill>
                      <a:srgbClr val="FFFFFF"/>
                    </a:solidFill>
                    <a:effectLst>
                      <a:outerShdw blurRad="38100" dist="12700" dir="5400000" rotWithShape="0">
                        <a:srgbClr val="000000">
                          <a:alpha val="50000"/>
                        </a:srgbClr>
                      </a:outerShdw>
                    </a:effectLst>
                  </a:defRPr>
                </a:pPr>
                <a:endParaRPr sz="2000" dirty="0">
                  <a:cs typeface="+mn-ea"/>
                  <a:sym typeface="+mn-lt"/>
                </a:endParaRPr>
              </a:p>
            </p:txBody>
          </p:sp>
          <p:sp>
            <p:nvSpPr>
              <p:cNvPr id="5" name="矩形 1"/>
              <p:cNvSpPr/>
              <p:nvPr/>
            </p:nvSpPr>
            <p:spPr>
              <a:xfrm>
                <a:off x="4615" y="3954"/>
                <a:ext cx="1732" cy="580"/>
              </a:xfrm>
              <a:prstGeom prst="rect">
                <a:avLst/>
              </a:prstGeom>
            </p:spPr>
            <p:txBody>
              <a:bodyPr wrap="none">
                <a:spAutoFit/>
              </a:bodyPr>
              <a:p>
                <a:r>
                  <a:rPr lang="x-none" altLang="zh-CN" b="1" dirty="0">
                    <a:solidFill>
                      <a:schemeClr val="accent1"/>
                    </a:solidFill>
                    <a:latin typeface="文泉驿微米黑" panose="020B0606030804020204" charset="-122"/>
                    <a:ea typeface="文泉驿微米黑" panose="020B0606030804020204" charset="-122"/>
                    <a:cs typeface="+mn-ea"/>
                    <a:sym typeface="+mn-lt"/>
                  </a:rPr>
                  <a:t>聚焦领域</a:t>
                </a:r>
                <a:endParaRPr lang="x-none" altLang="zh-CN" b="1" dirty="0">
                  <a:solidFill>
                    <a:schemeClr val="accent1"/>
                  </a:solidFill>
                  <a:latin typeface="文泉驿微米黑" panose="020B0606030804020204" charset="-122"/>
                  <a:ea typeface="文泉驿微米黑" panose="020B0606030804020204" charset="-122"/>
                  <a:cs typeface="+mn-ea"/>
                  <a:sym typeface="+mn-lt"/>
                </a:endParaRPr>
              </a:p>
            </p:txBody>
          </p:sp>
          <p:sp>
            <p:nvSpPr>
              <p:cNvPr id="6" name="文本框 21"/>
              <p:cNvSpPr txBox="1"/>
              <p:nvPr/>
            </p:nvSpPr>
            <p:spPr>
              <a:xfrm>
                <a:off x="3836" y="6551"/>
                <a:ext cx="3558" cy="1598"/>
              </a:xfrm>
              <a:prstGeom prst="rect">
                <a:avLst/>
              </a:prstGeom>
              <a:noFill/>
            </p:spPr>
            <p:txBody>
              <a:bodyPr wrap="square" rtlCol="0">
                <a:spAutoFit/>
              </a:bodyPr>
              <a:p>
                <a:pPr algn="l" fontAlgn="auto">
                  <a:lnSpc>
                    <a:spcPct val="10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聚焦四个面向和高水平科技自立自强，围绕八大产业集群</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sp>
            <p:nvSpPr>
              <p:cNvPr id="7" name="圆角矩形 6"/>
              <p:cNvSpPr/>
              <p:nvPr/>
            </p:nvSpPr>
            <p:spPr>
              <a:xfrm>
                <a:off x="3653" y="6268"/>
                <a:ext cx="3815" cy="1964"/>
              </a:xfrm>
              <a:prstGeom prst="roundRect">
                <a:avLst/>
              </a:prstGeom>
              <a:noFill/>
              <a:ln w="22225" cmpd="thickThi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0" name="Circle"/>
            <p:cNvSpPr/>
            <p:nvPr/>
          </p:nvSpPr>
          <p:spPr>
            <a:xfrm>
              <a:off x="5285" y="5268"/>
              <a:ext cx="265" cy="265"/>
            </a:xfrm>
            <a:prstGeom prst="ellipse">
              <a:avLst/>
            </a:prstGeom>
            <a:solidFill>
              <a:schemeClr val="bg1"/>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grpSp>
        <p:nvGrpSpPr>
          <p:cNvPr id="23" name="组合 22"/>
          <p:cNvGrpSpPr/>
          <p:nvPr/>
        </p:nvGrpSpPr>
        <p:grpSpPr>
          <a:xfrm>
            <a:off x="5088890" y="2403620"/>
            <a:ext cx="2835275" cy="3352631"/>
            <a:chOff x="8014" y="3785"/>
            <a:chExt cx="4465" cy="5280"/>
          </a:xfrm>
        </p:grpSpPr>
        <p:grpSp>
          <p:nvGrpSpPr>
            <p:cNvPr id="12" name="组合 11"/>
            <p:cNvGrpSpPr/>
            <p:nvPr/>
          </p:nvGrpSpPr>
          <p:grpSpPr>
            <a:xfrm>
              <a:off x="8014" y="3785"/>
              <a:ext cx="4465" cy="5280"/>
              <a:chOff x="8014" y="3785"/>
              <a:chExt cx="4465" cy="5280"/>
            </a:xfrm>
          </p:grpSpPr>
          <p:sp>
            <p:nvSpPr>
              <p:cNvPr id="1048878" name="Rectangle"/>
              <p:cNvSpPr/>
              <p:nvPr/>
            </p:nvSpPr>
            <p:spPr>
              <a:xfrm>
                <a:off x="8297" y="3785"/>
                <a:ext cx="3590" cy="910"/>
              </a:xfrm>
              <a:prstGeom prst="rect">
                <a:avLst/>
              </a:prstGeom>
              <a:noFill/>
              <a:ln w="63500">
                <a:solidFill>
                  <a:schemeClr val="accent1"/>
                </a:solidFill>
                <a:miter lim="400000"/>
              </a:ln>
            </p:spPr>
            <p:txBody>
              <a:bodyPr lIns="25400" tIns="25400" rIns="25400" bIns="25400" anchor="ctr"/>
              <a:p>
                <a:pPr defTabSz="292100">
                  <a:defRPr sz="4000">
                    <a:solidFill>
                      <a:srgbClr val="FFFFFF"/>
                    </a:solidFill>
                    <a:effectLst>
                      <a:outerShdw blurRad="38100" dist="12700" dir="5400000" rotWithShape="0">
                        <a:srgbClr val="000000">
                          <a:alpha val="50000"/>
                        </a:srgbClr>
                      </a:outerShdw>
                    </a:effectLst>
                  </a:defRPr>
                </a:pPr>
                <a:endParaRPr sz="2000" dirty="0">
                  <a:cs typeface="+mn-ea"/>
                  <a:sym typeface="+mn-lt"/>
                </a:endParaRPr>
              </a:p>
            </p:txBody>
          </p:sp>
          <p:sp>
            <p:nvSpPr>
              <p:cNvPr id="1048884" name="矩形 1"/>
              <p:cNvSpPr/>
              <p:nvPr/>
            </p:nvSpPr>
            <p:spPr>
              <a:xfrm>
                <a:off x="9230" y="3949"/>
                <a:ext cx="1736" cy="580"/>
              </a:xfrm>
              <a:prstGeom prst="rect">
                <a:avLst/>
              </a:prstGeom>
            </p:spPr>
            <p:txBody>
              <a:bodyPr wrap="none">
                <a:spAutoFit/>
              </a:bodyPr>
              <a:p>
                <a:r>
                  <a:rPr lang="zh-CN" altLang="x-none" b="1" dirty="0">
                    <a:solidFill>
                      <a:schemeClr val="accent1"/>
                    </a:solidFill>
                    <a:latin typeface="文泉驿微米黑" panose="020B0606030804020204" charset="-122"/>
                    <a:ea typeface="文泉驿微米黑" panose="020B0606030804020204" charset="-122"/>
                    <a:cs typeface="+mn-ea"/>
                    <a:sym typeface="+mn-lt"/>
                  </a:rPr>
                  <a:t>支持领域</a:t>
                </a:r>
                <a:endParaRPr lang="zh-CN" altLang="x-none" b="1" dirty="0">
                  <a:solidFill>
                    <a:schemeClr val="accent1"/>
                  </a:solidFill>
                  <a:latin typeface="文泉驿微米黑" panose="020B0606030804020204" charset="-122"/>
                  <a:ea typeface="文泉驿微米黑" panose="020B0606030804020204" charset="-122"/>
                  <a:cs typeface="+mn-ea"/>
                  <a:sym typeface="+mn-lt"/>
                </a:endParaRPr>
              </a:p>
            </p:txBody>
          </p:sp>
          <p:sp>
            <p:nvSpPr>
              <p:cNvPr id="1048886" name="文本框 21"/>
              <p:cNvSpPr txBox="1"/>
              <p:nvPr/>
            </p:nvSpPr>
            <p:spPr>
              <a:xfrm>
                <a:off x="8014" y="6551"/>
                <a:ext cx="4465" cy="2470"/>
              </a:xfrm>
              <a:prstGeom prst="rect">
                <a:avLst/>
              </a:prstGeom>
              <a:noFill/>
            </p:spPr>
            <p:txBody>
              <a:bodyPr wrap="square" rtlCol="0">
                <a:spAutoFit/>
              </a:bodyPr>
              <a:p>
                <a:pPr fontAlgn="auto">
                  <a:lnSpc>
                    <a:spcPct val="100000"/>
                  </a:lnSpc>
                </a:pPr>
                <a:r>
                  <a:rPr lang="zh-CN" altLang="x-none" sz="1600" dirty="0">
                    <a:solidFill>
                      <a:schemeClr val="tx1">
                        <a:lumMod val="75000"/>
                        <a:lumOff val="25000"/>
                      </a:schemeClr>
                    </a:solidFill>
                    <a:latin typeface="文泉驿微米黑" panose="020B0606030804020204" charset="-122"/>
                    <a:ea typeface="文泉驿微米黑" panose="020B0606030804020204" charset="-122"/>
                    <a:cs typeface="+mn-ea"/>
                    <a:sym typeface="+mn-lt"/>
                  </a:rPr>
                  <a:t>油气生产加工、煤炭煤电煤化工、绿色矿业、粮油、棉花和纺织服装、绿色有机果蔬、优质畜产品、战略新兴产业、人工智能、生命健康、</a:t>
                </a:r>
                <a:r>
                  <a:rPr lang="en-US" altLang="zh-CN" sz="1600" dirty="0">
                    <a:solidFill>
                      <a:schemeClr val="tx1">
                        <a:lumMod val="75000"/>
                        <a:lumOff val="25000"/>
                      </a:schemeClr>
                    </a:solidFill>
                    <a:latin typeface="文泉驿微米黑" panose="020B0606030804020204" charset="-122"/>
                    <a:ea typeface="文泉驿微米黑" panose="020B0606030804020204" charset="-122"/>
                    <a:cs typeface="+mn-ea"/>
                    <a:sym typeface="+mn-lt"/>
                  </a:rPr>
                  <a:t>“</a:t>
                </a:r>
                <a:r>
                  <a:rPr lang="zh-CN" altLang="en-US" sz="1600" dirty="0">
                    <a:solidFill>
                      <a:schemeClr val="tx1">
                        <a:lumMod val="75000"/>
                        <a:lumOff val="25000"/>
                      </a:schemeClr>
                    </a:solidFill>
                    <a:latin typeface="文泉驿微米黑" panose="020B0606030804020204" charset="-122"/>
                    <a:ea typeface="文泉驿微米黑" panose="020B0606030804020204" charset="-122"/>
                    <a:cs typeface="+mn-ea"/>
                    <a:sym typeface="+mn-lt"/>
                  </a:rPr>
                  <a:t>双碳</a:t>
                </a:r>
                <a:r>
                  <a:rPr lang="en-US" altLang="zh-CN" sz="1600" dirty="0">
                    <a:solidFill>
                      <a:schemeClr val="tx1">
                        <a:lumMod val="75000"/>
                        <a:lumOff val="25000"/>
                      </a:schemeClr>
                    </a:solidFill>
                    <a:latin typeface="文泉驿微米黑" panose="020B0606030804020204" charset="-122"/>
                    <a:ea typeface="文泉驿微米黑" panose="020B0606030804020204" charset="-122"/>
                    <a:cs typeface="+mn-ea"/>
                    <a:sym typeface="+mn-lt"/>
                  </a:rPr>
                  <a:t>”</a:t>
                </a:r>
                <a:r>
                  <a:rPr lang="zh-CN" altLang="en-US" sz="1600" dirty="0">
                    <a:solidFill>
                      <a:schemeClr val="tx1">
                        <a:lumMod val="75000"/>
                        <a:lumOff val="25000"/>
                      </a:schemeClr>
                    </a:solidFill>
                    <a:latin typeface="文泉驿微米黑" panose="020B0606030804020204" charset="-122"/>
                    <a:ea typeface="文泉驿微米黑" panose="020B0606030804020204" charset="-122"/>
                    <a:cs typeface="+mn-ea"/>
                    <a:sym typeface="+mn-lt"/>
                  </a:rPr>
                  <a:t>、生物育种、生态环境</a:t>
                </a:r>
                <a:endParaRPr lang="zh-CN" altLang="en-US" sz="16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sp>
            <p:nvSpPr>
              <p:cNvPr id="8" name="圆角矩形 7"/>
              <p:cNvSpPr/>
              <p:nvPr/>
            </p:nvSpPr>
            <p:spPr>
              <a:xfrm>
                <a:off x="8014" y="6268"/>
                <a:ext cx="4465" cy="2797"/>
              </a:xfrm>
              <a:prstGeom prst="roundRect">
                <a:avLst/>
              </a:prstGeom>
              <a:noFill/>
              <a:ln w="22225" cmpd="thickThi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2" name="Circle"/>
            <p:cNvSpPr/>
            <p:nvPr/>
          </p:nvSpPr>
          <p:spPr>
            <a:xfrm>
              <a:off x="9900" y="5253"/>
              <a:ext cx="265" cy="265"/>
            </a:xfrm>
            <a:prstGeom prst="ellipse">
              <a:avLst/>
            </a:prstGeom>
            <a:solidFill>
              <a:schemeClr val="bg1"/>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grpSp>
        <p:nvGrpSpPr>
          <p:cNvPr id="25" name="组合 24"/>
          <p:cNvGrpSpPr/>
          <p:nvPr/>
        </p:nvGrpSpPr>
        <p:grpSpPr>
          <a:xfrm>
            <a:off x="8313420" y="2403475"/>
            <a:ext cx="3682365" cy="2814320"/>
            <a:chOff x="13041" y="3785"/>
            <a:chExt cx="5799" cy="4432"/>
          </a:xfrm>
        </p:grpSpPr>
        <p:grpSp>
          <p:nvGrpSpPr>
            <p:cNvPr id="18" name="组合 17"/>
            <p:cNvGrpSpPr/>
            <p:nvPr/>
          </p:nvGrpSpPr>
          <p:grpSpPr>
            <a:xfrm>
              <a:off x="13041" y="3785"/>
              <a:ext cx="5799" cy="4432"/>
              <a:chOff x="13041" y="3785"/>
              <a:chExt cx="5799" cy="4432"/>
            </a:xfrm>
          </p:grpSpPr>
          <p:sp>
            <p:nvSpPr>
              <p:cNvPr id="1048881" name="Rectangle"/>
              <p:cNvSpPr/>
              <p:nvPr/>
            </p:nvSpPr>
            <p:spPr>
              <a:xfrm>
                <a:off x="13752" y="3785"/>
                <a:ext cx="3590" cy="910"/>
              </a:xfrm>
              <a:prstGeom prst="rect">
                <a:avLst/>
              </a:prstGeom>
              <a:noFill/>
              <a:ln w="63500">
                <a:solidFill>
                  <a:schemeClr val="accent1"/>
                </a:solidFill>
                <a:miter lim="400000"/>
              </a:ln>
            </p:spPr>
            <p:txBody>
              <a:bodyPr lIns="25400" tIns="25400" rIns="25400" bIns="25400" anchor="ctr"/>
              <a:p>
                <a:pPr defTabSz="292100">
                  <a:defRPr sz="4000">
                    <a:solidFill>
                      <a:srgbClr val="FFFFFF"/>
                    </a:solidFill>
                    <a:effectLst>
                      <a:outerShdw blurRad="38100" dist="12700" dir="5400000" rotWithShape="0">
                        <a:srgbClr val="000000">
                          <a:alpha val="50000"/>
                        </a:srgbClr>
                      </a:outerShdw>
                    </a:effectLst>
                  </a:defRPr>
                </a:pPr>
                <a:endParaRPr sz="2000" dirty="0">
                  <a:cs typeface="+mn-ea"/>
                  <a:sym typeface="+mn-lt"/>
                </a:endParaRPr>
              </a:p>
            </p:txBody>
          </p:sp>
          <p:sp>
            <p:nvSpPr>
              <p:cNvPr id="1048885" name="矩形 20"/>
              <p:cNvSpPr/>
              <p:nvPr/>
            </p:nvSpPr>
            <p:spPr>
              <a:xfrm>
                <a:off x="15155" y="3941"/>
                <a:ext cx="1012" cy="580"/>
              </a:xfrm>
              <a:prstGeom prst="rect">
                <a:avLst/>
              </a:prstGeom>
            </p:spPr>
            <p:txBody>
              <a:bodyPr wrap="none">
                <a:spAutoFit/>
              </a:bodyPr>
              <a:p>
                <a:r>
                  <a:rPr lang="zh-CN" altLang="x-none" b="1" dirty="0">
                    <a:solidFill>
                      <a:srgbClr val="1F5F8A"/>
                    </a:solidFill>
                    <a:latin typeface="文泉驿微米黑" panose="020B0606030804020204" charset="-122"/>
                    <a:ea typeface="文泉驿微米黑" panose="020B0606030804020204" charset="-122"/>
                    <a:cs typeface="+mn-ea"/>
                    <a:sym typeface="+mn-lt"/>
                  </a:rPr>
                  <a:t>目的</a:t>
                </a:r>
                <a:endParaRPr lang="zh-CN" altLang="x-none" b="1" dirty="0">
                  <a:solidFill>
                    <a:srgbClr val="1F5F8A"/>
                  </a:solidFill>
                  <a:latin typeface="文泉驿微米黑" panose="020B0606030804020204" charset="-122"/>
                  <a:ea typeface="文泉驿微米黑" panose="020B0606030804020204" charset="-122"/>
                  <a:cs typeface="+mn-ea"/>
                  <a:sym typeface="+mn-lt"/>
                </a:endParaRPr>
              </a:p>
            </p:txBody>
          </p:sp>
          <p:sp>
            <p:nvSpPr>
              <p:cNvPr id="1048887" name="文本框 22"/>
              <p:cNvSpPr txBox="1"/>
              <p:nvPr/>
            </p:nvSpPr>
            <p:spPr>
              <a:xfrm>
                <a:off x="13176" y="6559"/>
                <a:ext cx="5664" cy="1598"/>
              </a:xfrm>
              <a:prstGeom prst="rect">
                <a:avLst/>
              </a:prstGeom>
              <a:noFill/>
            </p:spPr>
            <p:txBody>
              <a:bodyPr wrap="square" rtlCol="0">
                <a:spAutoFit/>
              </a:bodyPr>
              <a:p>
                <a:pPr lvl="0" algn="l" fontAlgn="auto">
                  <a:lnSpc>
                    <a:spcPct val="100000"/>
                  </a:lnSpc>
                  <a:buClrTx/>
                  <a:buSzTx/>
                  <a:buFontTx/>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从基础前沿、重大关键共性技术到应用示范，多领域跨学科全链条培养支持创新团队</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sp>
            <p:nvSpPr>
              <p:cNvPr id="9" name="圆角矩形 8"/>
              <p:cNvSpPr/>
              <p:nvPr/>
            </p:nvSpPr>
            <p:spPr>
              <a:xfrm>
                <a:off x="13041" y="6268"/>
                <a:ext cx="5686" cy="1949"/>
              </a:xfrm>
              <a:prstGeom prst="roundRect">
                <a:avLst/>
              </a:prstGeom>
              <a:noFill/>
              <a:ln w="22225" cmpd="thickThi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Circle"/>
              <p:cNvSpPr/>
              <p:nvPr/>
            </p:nvSpPr>
            <p:spPr>
              <a:xfrm>
                <a:off x="15518" y="5262"/>
                <a:ext cx="265" cy="265"/>
              </a:xfrm>
              <a:prstGeom prst="ellipse">
                <a:avLst/>
              </a:prstGeom>
              <a:solidFill>
                <a:schemeClr val="bg1"/>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sp>
          <p:nvSpPr>
            <p:cNvPr id="24" name="Circle"/>
            <p:cNvSpPr/>
            <p:nvPr/>
          </p:nvSpPr>
          <p:spPr>
            <a:xfrm>
              <a:off x="15517" y="5269"/>
              <a:ext cx="265" cy="265"/>
            </a:xfrm>
            <a:prstGeom prst="ellipse">
              <a:avLst/>
            </a:prstGeom>
            <a:solidFill>
              <a:schemeClr val="bg1"/>
            </a:solidFill>
            <a:ln w="12700">
              <a:solidFill>
                <a:schemeClr val="accent1"/>
              </a:solidFill>
              <a:miter lim="400000"/>
            </a:ln>
          </p:spPr>
          <p:txBody>
            <a:bodyPr lIns="25400" tIns="25400" rIns="25400" bIns="25400" anchor="ctr"/>
            <a:p>
              <a:pPr>
                <a:defRPr>
                  <a:solidFill>
                    <a:srgbClr val="FFFFFF"/>
                  </a:solidFill>
                  <a:effectLst>
                    <a:outerShdw blurRad="38100" dist="12700" dir="5400000" rotWithShape="0">
                      <a:srgbClr val="000000">
                        <a:alpha val="50000"/>
                      </a:srgbClr>
                    </a:outerShdw>
                  </a:effectLst>
                </a:defRPr>
              </a:pPr>
              <a:endParaRPr sz="900" dirty="0">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000" fill="hold">
                                          <p:stCondLst>
                                            <p:cond delay="0"/>
                                          </p:stCondLst>
                                        </p:cTn>
                                        <p:tgtEl>
                                          <p:spTgt spid="21"/>
                                        </p:tgtEl>
                                        <p:attrNameLst>
                                          <p:attrName>style.visibility</p:attrName>
                                        </p:attrNameLst>
                                      </p:cBhvr>
                                      <p:to>
                                        <p:strVal val="visible"/>
                                      </p:to>
                                    </p:set>
                                    <p:animEffect transition="in" filter="box(in)">
                                      <p:cBhvr>
                                        <p:cTn id="11" dur="10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000" fill="hold">
                                          <p:stCondLst>
                                            <p:cond delay="0"/>
                                          </p:stCondLst>
                                        </p:cTn>
                                        <p:tgtEl>
                                          <p:spTgt spid="23"/>
                                        </p:tgtEl>
                                        <p:attrNameLst>
                                          <p:attrName>style.visibility</p:attrName>
                                        </p:attrNameLst>
                                      </p:cBhvr>
                                      <p:to>
                                        <p:strVal val="visible"/>
                                      </p:to>
                                    </p:set>
                                    <p:animEffect transition="in" filter="box(in)">
                                      <p:cBhvr>
                                        <p:cTn id="16" dur="10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000" fill="hold">
                                          <p:stCondLst>
                                            <p:cond delay="0"/>
                                          </p:stCondLst>
                                        </p:cTn>
                                        <p:tgtEl>
                                          <p:spTgt spid="25"/>
                                        </p:tgtEl>
                                        <p:attrNameLst>
                                          <p:attrName>style.visibility</p:attrName>
                                        </p:attrNameLst>
                                      </p:cBhvr>
                                      <p:to>
                                        <p:strVal val="visible"/>
                                      </p:to>
                                    </p:set>
                                    <p:animEffect transition="in" filter="box(in)">
                                      <p:cBhvr>
                                        <p:cTn id="21" dur="10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nodeType="clickEffect">
                                  <p:stCondLst>
                                    <p:cond delay="0"/>
                                  </p:stCondLst>
                                  <p:childTnLst>
                                    <p:set>
                                      <p:cBhvr>
                                        <p:cTn id="25" dur="1000" fill="hold">
                                          <p:stCondLst>
                                            <p:cond delay="0"/>
                                          </p:stCondLst>
                                        </p:cTn>
                                        <p:tgtEl>
                                          <p:spTgt spid="14"/>
                                        </p:tgtEl>
                                        <p:attrNameLst>
                                          <p:attrName>style.visibility</p:attrName>
                                        </p:attrNameLst>
                                      </p:cBhvr>
                                      <p:to>
                                        <p:strVal val="visible"/>
                                      </p:to>
                                    </p:set>
                                    <p:animEffect transition="in" filter="box(out)">
                                      <p:cBhvr>
                                        <p:cTn id="26"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743" name="椭圆 4"/>
          <p:cNvSpPr/>
          <p:nvPr/>
        </p:nvSpPr>
        <p:spPr>
          <a:xfrm>
            <a:off x="-3336925" y="-532493"/>
            <a:ext cx="6381750" cy="63817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744" name="椭圆 5"/>
          <p:cNvSpPr/>
          <p:nvPr/>
        </p:nvSpPr>
        <p:spPr>
          <a:xfrm>
            <a:off x="4515757" y="2931885"/>
            <a:ext cx="457200" cy="457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745" name="椭圆 6"/>
          <p:cNvSpPr/>
          <p:nvPr/>
        </p:nvSpPr>
        <p:spPr>
          <a:xfrm>
            <a:off x="3417668" y="3389085"/>
            <a:ext cx="457200" cy="457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43" name="直接连接符 8"/>
          <p:cNvCxnSpPr/>
          <p:nvPr/>
        </p:nvCxnSpPr>
        <p:spPr>
          <a:xfrm flipV="1">
            <a:off x="1944007" y="1426934"/>
            <a:ext cx="4494168" cy="470535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746" name="椭圆 9"/>
          <p:cNvSpPr/>
          <p:nvPr/>
        </p:nvSpPr>
        <p:spPr>
          <a:xfrm>
            <a:off x="4563381" y="1226906"/>
            <a:ext cx="819151" cy="81915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cxnSp>
        <p:nvCxnSpPr>
          <p:cNvPr id="3145744" name="直接连接符 10"/>
          <p:cNvCxnSpPr/>
          <p:nvPr/>
        </p:nvCxnSpPr>
        <p:spPr>
          <a:xfrm flipV="1">
            <a:off x="5239657" y="266856"/>
            <a:ext cx="1890398" cy="197923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747" name="椭圆 7"/>
          <p:cNvSpPr/>
          <p:nvPr/>
        </p:nvSpPr>
        <p:spPr>
          <a:xfrm>
            <a:off x="840469" y="4235677"/>
            <a:ext cx="2390777" cy="2390777"/>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048748" name="PA_矩形 2"/>
          <p:cNvSpPr/>
          <p:nvPr/>
        </p:nvSpPr>
        <p:spPr>
          <a:xfrm>
            <a:off x="6438175" y="2768826"/>
            <a:ext cx="1573213" cy="1536700"/>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6000" b="1" dirty="0">
                <a:solidFill>
                  <a:schemeClr val="bg1"/>
                </a:solidFill>
                <a:latin typeface="方正小标宋_GBK" panose="03000509000000000000" charset="-122"/>
                <a:ea typeface="方正小标宋_GBK" panose="03000509000000000000" charset="-122"/>
                <a:cs typeface="+mn-ea"/>
                <a:sym typeface="+mn-lt"/>
              </a:rPr>
              <a:t>02</a:t>
            </a:r>
            <a:endParaRPr lang="en-US" altLang="zh-CN" sz="6000" b="1" dirty="0">
              <a:solidFill>
                <a:schemeClr val="bg1"/>
              </a:solidFill>
              <a:latin typeface="方正小标宋_GBK" panose="03000509000000000000" charset="-122"/>
              <a:ea typeface="方正小标宋_GBK" panose="03000509000000000000" charset="-122"/>
              <a:cs typeface="+mn-ea"/>
              <a:sym typeface="+mn-lt"/>
            </a:endParaRPr>
          </a:p>
        </p:txBody>
      </p:sp>
      <p:sp>
        <p:nvSpPr>
          <p:cNvPr id="1048749" name="PA_文本框 4"/>
          <p:cNvSpPr txBox="1"/>
          <p:nvPr/>
        </p:nvSpPr>
        <p:spPr>
          <a:xfrm>
            <a:off x="8397604" y="3429000"/>
            <a:ext cx="2953928" cy="829945"/>
          </a:xfrm>
          <a:prstGeom prst="rect">
            <a:avLst/>
          </a:prstGeom>
          <a:noFill/>
        </p:spPr>
        <p:txBody>
          <a:bodyPr wrap="square" rIns="36000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rPr>
              <a:t>申报要求</a:t>
            </a:r>
            <a:endParaRPr lang="x-none" altLang="zh-CN" sz="4800"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1048615" name="矩形 35"/>
          <p:cNvSpPr/>
          <p:nvPr/>
        </p:nvSpPr>
        <p:spPr>
          <a:xfrm>
            <a:off x="8531860" y="4513580"/>
            <a:ext cx="144526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x-none" altLang="zh-CN" b="1" dirty="0">
                <a:solidFill>
                  <a:schemeClr val="accent2">
                    <a:lumMod val="75000"/>
                  </a:schemeClr>
                </a:solidFill>
                <a:latin typeface="方正小标宋_GBK" panose="03000509000000000000" charset="-122"/>
                <a:ea typeface="方正小标宋_GBK" panose="03000509000000000000" charset="-122"/>
                <a:cs typeface="+mn-ea"/>
                <a:sym typeface="+mn-lt"/>
              </a:rPr>
              <a:t>申报</a:t>
            </a:r>
            <a:r>
              <a:rPr lang="zh-CN" altLang="x-none" b="1" dirty="0">
                <a:solidFill>
                  <a:schemeClr val="accent2">
                    <a:lumMod val="75000"/>
                  </a:schemeClr>
                </a:solidFill>
                <a:latin typeface="方正小标宋_GBK" panose="03000509000000000000" charset="-122"/>
                <a:ea typeface="方正小标宋_GBK" panose="03000509000000000000" charset="-122"/>
                <a:cs typeface="+mn-ea"/>
                <a:sym typeface="+mn-lt"/>
              </a:rPr>
              <a:t>单位</a:t>
            </a:r>
            <a:endParaRPr lang="zh-CN" altLang="x-none"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2" name="矩形 34"/>
          <p:cNvSpPr/>
          <p:nvPr/>
        </p:nvSpPr>
        <p:spPr>
          <a:xfrm>
            <a:off x="8531860" y="5246370"/>
            <a:ext cx="144526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zh-CN" altLang="x-none" b="1" dirty="0">
                <a:solidFill>
                  <a:schemeClr val="accent2">
                    <a:lumMod val="75000"/>
                  </a:schemeClr>
                </a:solidFill>
                <a:latin typeface="方正小标宋_GBK" panose="03000509000000000000" charset="-122"/>
                <a:ea typeface="方正小标宋_GBK" panose="03000509000000000000" charset="-122"/>
                <a:cs typeface="+mn-ea"/>
                <a:sym typeface="+mn-lt"/>
              </a:rPr>
              <a:t>申报基础</a:t>
            </a:r>
            <a:endParaRPr lang="zh-CN" altLang="x-none"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
        <p:nvSpPr>
          <p:cNvPr id="3" name="矩形 34"/>
          <p:cNvSpPr/>
          <p:nvPr/>
        </p:nvSpPr>
        <p:spPr>
          <a:xfrm>
            <a:off x="8531860" y="5916295"/>
            <a:ext cx="3284220" cy="36830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buFont typeface="Wingdings" panose="05000000000000000000" pitchFamily="2" charset="2"/>
              <a:buChar char="p"/>
            </a:pPr>
            <a:r>
              <a:rPr lang="zh-CN" altLang="x-none" b="1" dirty="0">
                <a:solidFill>
                  <a:schemeClr val="accent2">
                    <a:lumMod val="75000"/>
                  </a:schemeClr>
                </a:solidFill>
                <a:latin typeface="方正小标宋_GBK" panose="03000509000000000000" charset="-122"/>
                <a:ea typeface="方正小标宋_GBK" panose="03000509000000000000" charset="-122"/>
                <a:cs typeface="+mn-ea"/>
                <a:sym typeface="+mn-lt"/>
              </a:rPr>
              <a:t>创新团队负责人及成员构成</a:t>
            </a:r>
            <a:endParaRPr lang="zh-CN" altLang="x-none" b="1" dirty="0">
              <a:solidFill>
                <a:schemeClr val="accent2">
                  <a:lumMod val="75000"/>
                </a:schemeClr>
              </a:solidFill>
              <a:latin typeface="方正小标宋_GBK" panose="03000509000000000000" charset="-122"/>
              <a:ea typeface="方正小标宋_GBK" panose="03000509000000000000" charset="-122"/>
              <a:cs typeface="+mn-ea"/>
              <a:sym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cxnSp>
        <p:nvCxnSpPr>
          <p:cNvPr id="3145747" name="直接连接符 22"/>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810" name="文本框 37"/>
          <p:cNvSpPr txBox="1"/>
          <p:nvPr/>
        </p:nvSpPr>
        <p:spPr>
          <a:xfrm>
            <a:off x="139065" y="1395730"/>
            <a:ext cx="4845050" cy="1938020"/>
          </a:xfrm>
          <a:prstGeom prst="rect">
            <a:avLst/>
          </a:prstGeom>
          <a:noFill/>
        </p:spPr>
        <p:txBody>
          <a:bodyPr wrap="square" rtlCol="0">
            <a:spAutoFit/>
          </a:bodyPr>
          <a:p>
            <a:pPr algn="l" fontAlgn="auto">
              <a:lnSpc>
                <a:spcPct val="1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在新疆本地注册满2年以上</a:t>
            </a:r>
            <a:r>
              <a:rPr lang="x-none" altLang="zh-CN" sz="1400" dirty="0">
                <a:solidFill>
                  <a:schemeClr val="tx1">
                    <a:lumMod val="75000"/>
                    <a:lumOff val="25000"/>
                  </a:schemeClr>
                </a:solidFill>
                <a:latin typeface="文泉驿微米黑" panose="020B0606030804020204" charset="-122"/>
                <a:ea typeface="文泉驿微米黑" panose="020B0606030804020204" charset="-122"/>
                <a:cs typeface="+mn-ea"/>
                <a:sym typeface="+mn-lt"/>
              </a:rPr>
              <a:t>（2022年</a:t>
            </a:r>
            <a:r>
              <a:rPr lang="en-US" altLang="x-none" sz="1400" dirty="0">
                <a:solidFill>
                  <a:schemeClr val="tx1">
                    <a:lumMod val="75000"/>
                    <a:lumOff val="25000"/>
                  </a:schemeClr>
                </a:solidFill>
                <a:latin typeface="文泉驿微米黑" panose="020B0606030804020204" charset="-122"/>
                <a:ea typeface="文泉驿微米黑" panose="020B0606030804020204" charset="-122"/>
                <a:cs typeface="+mn-ea"/>
                <a:sym typeface="+mn-lt"/>
              </a:rPr>
              <a:t>4</a:t>
            </a:r>
            <a:r>
              <a:rPr lang="x-none" altLang="zh-CN" sz="1400" dirty="0">
                <a:solidFill>
                  <a:schemeClr val="tx1">
                    <a:lumMod val="75000"/>
                    <a:lumOff val="25000"/>
                  </a:schemeClr>
                </a:solidFill>
                <a:latin typeface="文泉驿微米黑" panose="020B0606030804020204" charset="-122"/>
                <a:ea typeface="文泉驿微米黑" panose="020B0606030804020204" charset="-122"/>
                <a:cs typeface="+mn-ea"/>
                <a:sym typeface="+mn-lt"/>
              </a:rPr>
              <a:t>月1日之前）</a:t>
            </a:r>
            <a:endParaRPr lang="x-none" altLang="zh-CN" sz="16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fontAlgn="auto">
              <a:lnSpc>
                <a:spcPct val="1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具有独立法人资格</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fontAlgn="auto">
              <a:lnSpc>
                <a:spcPct val="1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高校、科研院所、企事业单位</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fontAlgn="auto">
              <a:lnSpc>
                <a:spcPct val="1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单位运行状况良好、技术创新体系健全</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fontAlgn="auto">
              <a:lnSpc>
                <a:spcPct val="1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配套支持措施完善、较强的创新能力</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fontAlgn="auto">
              <a:lnSpc>
                <a:spcPct val="10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在业内处优势地位</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sp>
        <p:nvSpPr>
          <p:cNvPr id="1048767" name="矩形 30"/>
          <p:cNvSpPr/>
          <p:nvPr/>
        </p:nvSpPr>
        <p:spPr>
          <a:xfrm>
            <a:off x="281634" y="326474"/>
            <a:ext cx="2748280" cy="368300"/>
          </a:xfrm>
          <a:prstGeom prst="rect">
            <a:avLst/>
          </a:prstGeom>
        </p:spPr>
        <p:txBody>
          <a:bodyPr wrap="none">
            <a:spAutoFit/>
          </a:bodyPr>
          <a:p>
            <a:r>
              <a:rPr lang="en-US" altLang="zh-CN" b="1" dirty="0">
                <a:solidFill>
                  <a:schemeClr val="accent2">
                    <a:lumMod val="75000"/>
                  </a:schemeClr>
                </a:solidFill>
                <a:cs typeface="+mn-ea"/>
                <a:sym typeface="+mn-lt"/>
              </a:rPr>
              <a:t>02  </a:t>
            </a:r>
            <a:r>
              <a:rPr lang="x-none" altLang="zh-CN" b="1" dirty="0">
                <a:solidFill>
                  <a:schemeClr val="accent2">
                    <a:lumMod val="75000"/>
                  </a:schemeClr>
                </a:solidFill>
                <a:cs typeface="+mn-ea"/>
                <a:sym typeface="+mn-lt"/>
              </a:rPr>
              <a:t>申报要求</a:t>
            </a:r>
            <a:r>
              <a:rPr lang="en-US" altLang="zh-CN" b="1" dirty="0">
                <a:solidFill>
                  <a:schemeClr val="accent2">
                    <a:lumMod val="75000"/>
                  </a:schemeClr>
                </a:solidFill>
                <a:cs typeface="+mn-ea"/>
                <a:sym typeface="+mn-lt"/>
              </a:rPr>
              <a:t>——</a:t>
            </a:r>
            <a:r>
              <a:rPr lang="x-none" altLang="zh-CN" sz="1600" b="1" dirty="0">
                <a:solidFill>
                  <a:schemeClr val="accent2">
                    <a:lumMod val="75000"/>
                  </a:schemeClr>
                </a:solidFill>
                <a:cs typeface="+mn-ea"/>
                <a:sym typeface="+mn-lt"/>
              </a:rPr>
              <a:t>申报</a:t>
            </a:r>
            <a:r>
              <a:rPr lang="zh-CN" altLang="x-none" sz="1600" b="1" dirty="0">
                <a:solidFill>
                  <a:schemeClr val="accent2">
                    <a:lumMod val="75000"/>
                  </a:schemeClr>
                </a:solidFill>
                <a:cs typeface="+mn-ea"/>
                <a:sym typeface="+mn-lt"/>
              </a:rPr>
              <a:t>单位</a:t>
            </a:r>
            <a:endParaRPr lang="zh-CN" altLang="x-none" sz="1600" b="1" dirty="0">
              <a:solidFill>
                <a:schemeClr val="accent2">
                  <a:lumMod val="75000"/>
                </a:schemeClr>
              </a:solidFill>
              <a:cs typeface="+mn-ea"/>
              <a:sym typeface="+mn-lt"/>
            </a:endParaRPr>
          </a:p>
        </p:txBody>
      </p:sp>
      <p:grpSp>
        <p:nvGrpSpPr>
          <p:cNvPr id="12" name="组合 11"/>
          <p:cNvGrpSpPr/>
          <p:nvPr/>
        </p:nvGrpSpPr>
        <p:grpSpPr>
          <a:xfrm>
            <a:off x="281940" y="3689350"/>
            <a:ext cx="9773920" cy="2700020"/>
            <a:chOff x="444" y="5810"/>
            <a:chExt cx="15392" cy="4252"/>
          </a:xfrm>
        </p:grpSpPr>
        <p:sp>
          <p:nvSpPr>
            <p:cNvPr id="1048717" name="Rounded Rectangular Callout 31"/>
            <p:cNvSpPr/>
            <p:nvPr/>
          </p:nvSpPr>
          <p:spPr>
            <a:xfrm flipH="1">
              <a:off x="2811" y="6040"/>
              <a:ext cx="1021" cy="699"/>
            </a:xfrm>
            <a:prstGeom prst="wedgeRoundRectCallout">
              <a:avLst>
                <a:gd name="adj1" fmla="val 49715"/>
                <a:gd name="adj2" fmla="val 100036"/>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grpSp>
          <p:nvGrpSpPr>
            <p:cNvPr id="8" name="组合 7"/>
            <p:cNvGrpSpPr/>
            <p:nvPr/>
          </p:nvGrpSpPr>
          <p:grpSpPr>
            <a:xfrm>
              <a:off x="444" y="5810"/>
              <a:ext cx="15392" cy="4253"/>
              <a:chOff x="444" y="5810"/>
              <a:chExt cx="15392" cy="4253"/>
            </a:xfrm>
          </p:grpSpPr>
          <p:cxnSp>
            <p:nvCxnSpPr>
              <p:cNvPr id="3145759" name="Straight Connector 43"/>
              <p:cNvCxnSpPr/>
              <p:nvPr/>
            </p:nvCxnSpPr>
            <p:spPr>
              <a:xfrm>
                <a:off x="3364" y="5810"/>
                <a:ext cx="12472" cy="2"/>
              </a:xfrm>
              <a:prstGeom prst="line">
                <a:avLst/>
              </a:prstGeom>
              <a:ln w="3175">
                <a:solidFill>
                  <a:schemeClr val="accent3"/>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sp>
            <p:nvSpPr>
              <p:cNvPr id="1048720" name="Rectangle 9"/>
              <p:cNvSpPr/>
              <p:nvPr/>
            </p:nvSpPr>
            <p:spPr>
              <a:xfrm>
                <a:off x="3094" y="6141"/>
                <a:ext cx="441" cy="41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3" name="文本框 37"/>
              <p:cNvSpPr txBox="1"/>
              <p:nvPr/>
            </p:nvSpPr>
            <p:spPr>
              <a:xfrm>
                <a:off x="444" y="7011"/>
                <a:ext cx="6047" cy="3052"/>
              </a:xfrm>
              <a:prstGeom prst="rect">
                <a:avLst/>
              </a:prstGeom>
              <a:noFill/>
            </p:spPr>
            <p:txBody>
              <a:bodyPr wrap="square" rtlCol="0">
                <a:spAutoFit/>
              </a:bodyPr>
              <a:p>
                <a:pPr algn="ctr">
                  <a:lnSpc>
                    <a:spcPct val="150000"/>
                  </a:lnSpc>
                </a:pPr>
                <a:r>
                  <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mn-ea"/>
                    <a:sym typeface="+mn-lt"/>
                  </a:rPr>
                  <a:t>良好经营业绩</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a:lnSpc>
                    <a:spcPct val="15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不得亏损，提供202</a:t>
                </a:r>
                <a:r>
                  <a:rPr lang="en-US"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2</a:t>
                </a: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、202</a:t>
                </a:r>
                <a:r>
                  <a:rPr lang="en-US"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3</a:t>
                </a: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年资产负债表、利润及利润分配表</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a:lnSpc>
                    <a:spcPct val="150000"/>
                  </a:lnSpc>
                </a:pP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grpSp>
      </p:grpSp>
      <p:grpSp>
        <p:nvGrpSpPr>
          <p:cNvPr id="11" name="组合 10"/>
          <p:cNvGrpSpPr/>
          <p:nvPr/>
        </p:nvGrpSpPr>
        <p:grpSpPr>
          <a:xfrm>
            <a:off x="4568825" y="3836670"/>
            <a:ext cx="3327400" cy="1638935"/>
            <a:chOff x="7195" y="6042"/>
            <a:chExt cx="5240" cy="2581"/>
          </a:xfrm>
        </p:grpSpPr>
        <p:sp>
          <p:nvSpPr>
            <p:cNvPr id="1048721" name="Rounded Rectangular Callout 47"/>
            <p:cNvSpPr/>
            <p:nvPr/>
          </p:nvSpPr>
          <p:spPr>
            <a:xfrm flipH="1">
              <a:off x="9106" y="6042"/>
              <a:ext cx="1021" cy="698"/>
            </a:xfrm>
            <a:prstGeom prst="wedgeRoundRectCallout">
              <a:avLst>
                <a:gd name="adj1" fmla="val 49715"/>
                <a:gd name="adj2" fmla="val 100036"/>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dirty="0"/>
            </a:p>
          </p:txBody>
        </p:sp>
        <p:grpSp>
          <p:nvGrpSpPr>
            <p:cNvPr id="9" name="组合 8"/>
            <p:cNvGrpSpPr/>
            <p:nvPr/>
          </p:nvGrpSpPr>
          <p:grpSpPr>
            <a:xfrm>
              <a:off x="7195" y="6189"/>
              <a:ext cx="5240" cy="2435"/>
              <a:chOff x="7195" y="6189"/>
              <a:chExt cx="5240" cy="2435"/>
            </a:xfrm>
          </p:grpSpPr>
          <p:sp>
            <p:nvSpPr>
              <p:cNvPr id="1048724" name="Rounded Rectangle 5"/>
              <p:cNvSpPr/>
              <p:nvPr/>
            </p:nvSpPr>
            <p:spPr>
              <a:xfrm flipH="1">
                <a:off x="9312" y="6189"/>
                <a:ext cx="524" cy="432"/>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1" fmla="*/ 1384251 w 3217557"/>
                  <a:gd name="connsiteY0-2" fmla="*/ 661544 h 2702049"/>
                  <a:gd name="connsiteX1-3" fmla="*/ 1574067 w 3217557"/>
                  <a:gd name="connsiteY1-4" fmla="*/ 851360 h 2702049"/>
                  <a:gd name="connsiteX2-5" fmla="*/ 1384251 w 3217557"/>
                  <a:gd name="connsiteY2-6" fmla="*/ 1041176 h 2702049"/>
                  <a:gd name="connsiteX3-7" fmla="*/ 1194435 w 3217557"/>
                  <a:gd name="connsiteY3-8" fmla="*/ 851360 h 2702049"/>
                  <a:gd name="connsiteX4-9" fmla="*/ 1384251 w 3217557"/>
                  <a:gd name="connsiteY4-10" fmla="*/ 661544 h 2702049"/>
                  <a:gd name="connsiteX5-11" fmla="*/ 1993421 w 3217557"/>
                  <a:gd name="connsiteY5-12" fmla="*/ 661544 h 2702049"/>
                  <a:gd name="connsiteX6-13" fmla="*/ 2183237 w 3217557"/>
                  <a:gd name="connsiteY6-14" fmla="*/ 851360 h 2702049"/>
                  <a:gd name="connsiteX7-15" fmla="*/ 1993421 w 3217557"/>
                  <a:gd name="connsiteY7-16" fmla="*/ 1041176 h 2702049"/>
                  <a:gd name="connsiteX8-17" fmla="*/ 1803605 w 3217557"/>
                  <a:gd name="connsiteY8-18" fmla="*/ 851360 h 2702049"/>
                  <a:gd name="connsiteX9-19" fmla="*/ 1993421 w 3217557"/>
                  <a:gd name="connsiteY9-20" fmla="*/ 661544 h 2702049"/>
                  <a:gd name="connsiteX10-21" fmla="*/ 2602591 w 3217557"/>
                  <a:gd name="connsiteY10-22" fmla="*/ 661544 h 2702049"/>
                  <a:gd name="connsiteX11-23" fmla="*/ 2792407 w 3217557"/>
                  <a:gd name="connsiteY11-24" fmla="*/ 851360 h 2702049"/>
                  <a:gd name="connsiteX12-25" fmla="*/ 2602591 w 3217557"/>
                  <a:gd name="connsiteY12-26" fmla="*/ 1041176 h 2702049"/>
                  <a:gd name="connsiteX13-27" fmla="*/ 2412775 w 3217557"/>
                  <a:gd name="connsiteY13-28" fmla="*/ 851360 h 2702049"/>
                  <a:gd name="connsiteX14-29" fmla="*/ 2602591 w 3217557"/>
                  <a:gd name="connsiteY14-30" fmla="*/ 661544 h 2702049"/>
                  <a:gd name="connsiteX15-31" fmla="*/ 677114 w 3217557"/>
                  <a:gd name="connsiteY15-32" fmla="*/ 569491 h 2702049"/>
                  <a:gd name="connsiteX16-33" fmla="*/ 330916 w 3217557"/>
                  <a:gd name="connsiteY16-34" fmla="*/ 569491 h 2702049"/>
                  <a:gd name="connsiteX17-35" fmla="*/ 0 w 3217557"/>
                  <a:gd name="connsiteY17-36" fmla="*/ 900407 h 2702049"/>
                  <a:gd name="connsiteX18-37" fmla="*/ 0 w 3217557"/>
                  <a:gd name="connsiteY18-38" fmla="*/ 1952009 h 2702049"/>
                  <a:gd name="connsiteX19-39" fmla="*/ 330916 w 3217557"/>
                  <a:gd name="connsiteY19-40" fmla="*/ 2282925 h 2702049"/>
                  <a:gd name="connsiteX20-41" fmla="*/ 711670 w 3217557"/>
                  <a:gd name="connsiteY20-42" fmla="*/ 2282925 h 2702049"/>
                  <a:gd name="connsiteX21-43" fmla="*/ 15770 w 3217557"/>
                  <a:gd name="connsiteY21-44" fmla="*/ 2702049 h 2702049"/>
                  <a:gd name="connsiteX22-45" fmla="*/ 1294529 w 3217557"/>
                  <a:gd name="connsiteY22-46" fmla="*/ 2282925 h 2702049"/>
                  <a:gd name="connsiteX23-47" fmla="*/ 2117356 w 3217557"/>
                  <a:gd name="connsiteY23-48" fmla="*/ 2282925 h 2702049"/>
                  <a:gd name="connsiteX24-49" fmla="*/ 2418395 w 3217557"/>
                  <a:gd name="connsiteY24-50" fmla="*/ 2087951 h 2702049"/>
                  <a:gd name="connsiteX25-51" fmla="*/ 1830857 w 3217557"/>
                  <a:gd name="connsiteY25-52" fmla="*/ 1799347 h 2702049"/>
                  <a:gd name="connsiteX26-53" fmla="*/ 1008030 w 3217557"/>
                  <a:gd name="connsiteY26-54" fmla="*/ 1799347 h 2702049"/>
                  <a:gd name="connsiteX27-55" fmla="*/ 677114 w 3217557"/>
                  <a:gd name="connsiteY27-56" fmla="*/ 1468431 h 2702049"/>
                  <a:gd name="connsiteX28-57" fmla="*/ 677114 w 3217557"/>
                  <a:gd name="connsiteY28-58" fmla="*/ 569491 h 2702049"/>
                  <a:gd name="connsiteX29-59" fmla="*/ 2886641 w 3217557"/>
                  <a:gd name="connsiteY29-60" fmla="*/ 0 h 2702049"/>
                  <a:gd name="connsiteX30-61" fmla="*/ 1100201 w 3217557"/>
                  <a:gd name="connsiteY30-62" fmla="*/ 0 h 2702049"/>
                  <a:gd name="connsiteX31-63" fmla="*/ 769285 w 3217557"/>
                  <a:gd name="connsiteY31-64" fmla="*/ 330916 h 2702049"/>
                  <a:gd name="connsiteX32-65" fmla="*/ 769285 w 3217557"/>
                  <a:gd name="connsiteY32-66" fmla="*/ 1382518 h 2702049"/>
                  <a:gd name="connsiteX33-67" fmla="*/ 1100201 w 3217557"/>
                  <a:gd name="connsiteY33-68" fmla="*/ 1713434 h 2702049"/>
                  <a:gd name="connsiteX34-69" fmla="*/ 1923028 w 3217557"/>
                  <a:gd name="connsiteY34-70" fmla="*/ 1713434 h 2702049"/>
                  <a:gd name="connsiteX35-71" fmla="*/ 3078958 w 3217557"/>
                  <a:gd name="connsiteY35-72" fmla="*/ 2077967 h 2702049"/>
                  <a:gd name="connsiteX36-73" fmla="*/ 2505887 w 3217557"/>
                  <a:gd name="connsiteY36-74" fmla="*/ 1713434 h 2702049"/>
                  <a:gd name="connsiteX37-75" fmla="*/ 2886641 w 3217557"/>
                  <a:gd name="connsiteY37-76" fmla="*/ 1713434 h 2702049"/>
                  <a:gd name="connsiteX38-77" fmla="*/ 3217557 w 3217557"/>
                  <a:gd name="connsiteY38-78" fmla="*/ 1382518 h 2702049"/>
                  <a:gd name="connsiteX39-79" fmla="*/ 3217557 w 3217557"/>
                  <a:gd name="connsiteY39-80" fmla="*/ 330916 h 2702049"/>
                  <a:gd name="connsiteX40-81" fmla="*/ 2886641 w 3217557"/>
                  <a:gd name="connsiteY40-82" fmla="*/ 0 h 2702049"/>
                  <a:gd name="connsiteX0-83" fmla="*/ 1384251 w 3217557"/>
                  <a:gd name="connsiteY0-84" fmla="*/ 661544 h 2633810"/>
                  <a:gd name="connsiteX1-85" fmla="*/ 1574067 w 3217557"/>
                  <a:gd name="connsiteY1-86" fmla="*/ 851360 h 2633810"/>
                  <a:gd name="connsiteX2-87" fmla="*/ 1384251 w 3217557"/>
                  <a:gd name="connsiteY2-88" fmla="*/ 1041176 h 2633810"/>
                  <a:gd name="connsiteX3-89" fmla="*/ 1194435 w 3217557"/>
                  <a:gd name="connsiteY3-90" fmla="*/ 851360 h 2633810"/>
                  <a:gd name="connsiteX4-91" fmla="*/ 1384251 w 3217557"/>
                  <a:gd name="connsiteY4-92" fmla="*/ 661544 h 2633810"/>
                  <a:gd name="connsiteX5-93" fmla="*/ 1993421 w 3217557"/>
                  <a:gd name="connsiteY5-94" fmla="*/ 661544 h 2633810"/>
                  <a:gd name="connsiteX6-95" fmla="*/ 2183237 w 3217557"/>
                  <a:gd name="connsiteY6-96" fmla="*/ 851360 h 2633810"/>
                  <a:gd name="connsiteX7-97" fmla="*/ 1993421 w 3217557"/>
                  <a:gd name="connsiteY7-98" fmla="*/ 1041176 h 2633810"/>
                  <a:gd name="connsiteX8-99" fmla="*/ 1803605 w 3217557"/>
                  <a:gd name="connsiteY8-100" fmla="*/ 851360 h 2633810"/>
                  <a:gd name="connsiteX9-101" fmla="*/ 1993421 w 3217557"/>
                  <a:gd name="connsiteY9-102" fmla="*/ 661544 h 2633810"/>
                  <a:gd name="connsiteX10-103" fmla="*/ 2602591 w 3217557"/>
                  <a:gd name="connsiteY10-104" fmla="*/ 661544 h 2633810"/>
                  <a:gd name="connsiteX11-105" fmla="*/ 2792407 w 3217557"/>
                  <a:gd name="connsiteY11-106" fmla="*/ 851360 h 2633810"/>
                  <a:gd name="connsiteX12-107" fmla="*/ 2602591 w 3217557"/>
                  <a:gd name="connsiteY12-108" fmla="*/ 1041176 h 2633810"/>
                  <a:gd name="connsiteX13-109" fmla="*/ 2412775 w 3217557"/>
                  <a:gd name="connsiteY13-110" fmla="*/ 851360 h 2633810"/>
                  <a:gd name="connsiteX14-111" fmla="*/ 2602591 w 3217557"/>
                  <a:gd name="connsiteY14-112" fmla="*/ 661544 h 2633810"/>
                  <a:gd name="connsiteX15-113" fmla="*/ 677114 w 3217557"/>
                  <a:gd name="connsiteY15-114" fmla="*/ 569491 h 2633810"/>
                  <a:gd name="connsiteX16-115" fmla="*/ 330916 w 3217557"/>
                  <a:gd name="connsiteY16-116" fmla="*/ 569491 h 2633810"/>
                  <a:gd name="connsiteX17-117" fmla="*/ 0 w 3217557"/>
                  <a:gd name="connsiteY17-118" fmla="*/ 900407 h 2633810"/>
                  <a:gd name="connsiteX18-119" fmla="*/ 0 w 3217557"/>
                  <a:gd name="connsiteY18-120" fmla="*/ 1952009 h 2633810"/>
                  <a:gd name="connsiteX19-121" fmla="*/ 330916 w 3217557"/>
                  <a:gd name="connsiteY19-122" fmla="*/ 2282925 h 2633810"/>
                  <a:gd name="connsiteX20-123" fmla="*/ 711670 w 3217557"/>
                  <a:gd name="connsiteY20-124" fmla="*/ 2282925 h 2633810"/>
                  <a:gd name="connsiteX21-125" fmla="*/ 165895 w 3217557"/>
                  <a:gd name="connsiteY21-126" fmla="*/ 2633810 h 2633810"/>
                  <a:gd name="connsiteX22-127" fmla="*/ 1294529 w 3217557"/>
                  <a:gd name="connsiteY22-128" fmla="*/ 2282925 h 2633810"/>
                  <a:gd name="connsiteX23-129" fmla="*/ 2117356 w 3217557"/>
                  <a:gd name="connsiteY23-130" fmla="*/ 2282925 h 2633810"/>
                  <a:gd name="connsiteX24-131" fmla="*/ 2418395 w 3217557"/>
                  <a:gd name="connsiteY24-132" fmla="*/ 2087951 h 2633810"/>
                  <a:gd name="connsiteX25-133" fmla="*/ 1830857 w 3217557"/>
                  <a:gd name="connsiteY25-134" fmla="*/ 1799347 h 2633810"/>
                  <a:gd name="connsiteX26-135" fmla="*/ 1008030 w 3217557"/>
                  <a:gd name="connsiteY26-136" fmla="*/ 1799347 h 2633810"/>
                  <a:gd name="connsiteX27-137" fmla="*/ 677114 w 3217557"/>
                  <a:gd name="connsiteY27-138" fmla="*/ 1468431 h 2633810"/>
                  <a:gd name="connsiteX28-139" fmla="*/ 677114 w 3217557"/>
                  <a:gd name="connsiteY28-140" fmla="*/ 569491 h 2633810"/>
                  <a:gd name="connsiteX29-141" fmla="*/ 2886641 w 3217557"/>
                  <a:gd name="connsiteY29-142" fmla="*/ 0 h 2633810"/>
                  <a:gd name="connsiteX30-143" fmla="*/ 1100201 w 3217557"/>
                  <a:gd name="connsiteY30-144" fmla="*/ 0 h 2633810"/>
                  <a:gd name="connsiteX31-145" fmla="*/ 769285 w 3217557"/>
                  <a:gd name="connsiteY31-146" fmla="*/ 330916 h 2633810"/>
                  <a:gd name="connsiteX32-147" fmla="*/ 769285 w 3217557"/>
                  <a:gd name="connsiteY32-148" fmla="*/ 1382518 h 2633810"/>
                  <a:gd name="connsiteX33-149" fmla="*/ 1100201 w 3217557"/>
                  <a:gd name="connsiteY33-150" fmla="*/ 1713434 h 2633810"/>
                  <a:gd name="connsiteX34-151" fmla="*/ 1923028 w 3217557"/>
                  <a:gd name="connsiteY34-152" fmla="*/ 1713434 h 2633810"/>
                  <a:gd name="connsiteX35-153" fmla="*/ 3078958 w 3217557"/>
                  <a:gd name="connsiteY35-154" fmla="*/ 2077967 h 2633810"/>
                  <a:gd name="connsiteX36-155" fmla="*/ 2505887 w 3217557"/>
                  <a:gd name="connsiteY36-156" fmla="*/ 1713434 h 2633810"/>
                  <a:gd name="connsiteX37-157" fmla="*/ 2886641 w 3217557"/>
                  <a:gd name="connsiteY37-158" fmla="*/ 1713434 h 2633810"/>
                  <a:gd name="connsiteX38-159" fmla="*/ 3217557 w 3217557"/>
                  <a:gd name="connsiteY38-160" fmla="*/ 1382518 h 2633810"/>
                  <a:gd name="connsiteX39-161" fmla="*/ 3217557 w 3217557"/>
                  <a:gd name="connsiteY39-162" fmla="*/ 330916 h 2633810"/>
                  <a:gd name="connsiteX40-163" fmla="*/ 2886641 w 3217557"/>
                  <a:gd name="connsiteY40-164" fmla="*/ 0 h 2633810"/>
                  <a:gd name="connsiteX0-165" fmla="*/ 1384251 w 3217557"/>
                  <a:gd name="connsiteY0-166" fmla="*/ 661544 h 2633810"/>
                  <a:gd name="connsiteX1-167" fmla="*/ 1574067 w 3217557"/>
                  <a:gd name="connsiteY1-168" fmla="*/ 851360 h 2633810"/>
                  <a:gd name="connsiteX2-169" fmla="*/ 1384251 w 3217557"/>
                  <a:gd name="connsiteY2-170" fmla="*/ 1041176 h 2633810"/>
                  <a:gd name="connsiteX3-171" fmla="*/ 1194435 w 3217557"/>
                  <a:gd name="connsiteY3-172" fmla="*/ 851360 h 2633810"/>
                  <a:gd name="connsiteX4-173" fmla="*/ 1384251 w 3217557"/>
                  <a:gd name="connsiteY4-174" fmla="*/ 661544 h 2633810"/>
                  <a:gd name="connsiteX5-175" fmla="*/ 1993421 w 3217557"/>
                  <a:gd name="connsiteY5-176" fmla="*/ 661544 h 2633810"/>
                  <a:gd name="connsiteX6-177" fmla="*/ 2183237 w 3217557"/>
                  <a:gd name="connsiteY6-178" fmla="*/ 851360 h 2633810"/>
                  <a:gd name="connsiteX7-179" fmla="*/ 1993421 w 3217557"/>
                  <a:gd name="connsiteY7-180" fmla="*/ 1041176 h 2633810"/>
                  <a:gd name="connsiteX8-181" fmla="*/ 1803605 w 3217557"/>
                  <a:gd name="connsiteY8-182" fmla="*/ 851360 h 2633810"/>
                  <a:gd name="connsiteX9-183" fmla="*/ 1993421 w 3217557"/>
                  <a:gd name="connsiteY9-184" fmla="*/ 661544 h 2633810"/>
                  <a:gd name="connsiteX10-185" fmla="*/ 2602591 w 3217557"/>
                  <a:gd name="connsiteY10-186" fmla="*/ 661544 h 2633810"/>
                  <a:gd name="connsiteX11-187" fmla="*/ 2792407 w 3217557"/>
                  <a:gd name="connsiteY11-188" fmla="*/ 851360 h 2633810"/>
                  <a:gd name="connsiteX12-189" fmla="*/ 2602591 w 3217557"/>
                  <a:gd name="connsiteY12-190" fmla="*/ 1041176 h 2633810"/>
                  <a:gd name="connsiteX13-191" fmla="*/ 2412775 w 3217557"/>
                  <a:gd name="connsiteY13-192" fmla="*/ 851360 h 2633810"/>
                  <a:gd name="connsiteX14-193" fmla="*/ 2602591 w 3217557"/>
                  <a:gd name="connsiteY14-194" fmla="*/ 661544 h 2633810"/>
                  <a:gd name="connsiteX15-195" fmla="*/ 677114 w 3217557"/>
                  <a:gd name="connsiteY15-196" fmla="*/ 569491 h 2633810"/>
                  <a:gd name="connsiteX16-197" fmla="*/ 330916 w 3217557"/>
                  <a:gd name="connsiteY16-198" fmla="*/ 569491 h 2633810"/>
                  <a:gd name="connsiteX17-199" fmla="*/ 0 w 3217557"/>
                  <a:gd name="connsiteY17-200" fmla="*/ 900407 h 2633810"/>
                  <a:gd name="connsiteX18-201" fmla="*/ 0 w 3217557"/>
                  <a:gd name="connsiteY18-202" fmla="*/ 1952009 h 2633810"/>
                  <a:gd name="connsiteX19-203" fmla="*/ 330916 w 3217557"/>
                  <a:gd name="connsiteY19-204" fmla="*/ 2282925 h 2633810"/>
                  <a:gd name="connsiteX20-205" fmla="*/ 711670 w 3217557"/>
                  <a:gd name="connsiteY20-206" fmla="*/ 2282925 h 2633810"/>
                  <a:gd name="connsiteX21-207" fmla="*/ 165895 w 3217557"/>
                  <a:gd name="connsiteY21-208" fmla="*/ 2633810 h 2633810"/>
                  <a:gd name="connsiteX22-209" fmla="*/ 1294529 w 3217557"/>
                  <a:gd name="connsiteY22-210" fmla="*/ 2282925 h 2633810"/>
                  <a:gd name="connsiteX23-211" fmla="*/ 2117356 w 3217557"/>
                  <a:gd name="connsiteY23-212" fmla="*/ 2282925 h 2633810"/>
                  <a:gd name="connsiteX24-213" fmla="*/ 2418395 w 3217557"/>
                  <a:gd name="connsiteY24-214" fmla="*/ 2087951 h 2633810"/>
                  <a:gd name="connsiteX25-215" fmla="*/ 1830857 w 3217557"/>
                  <a:gd name="connsiteY25-216" fmla="*/ 1799347 h 2633810"/>
                  <a:gd name="connsiteX26-217" fmla="*/ 1008030 w 3217557"/>
                  <a:gd name="connsiteY26-218" fmla="*/ 1799347 h 2633810"/>
                  <a:gd name="connsiteX27-219" fmla="*/ 677114 w 3217557"/>
                  <a:gd name="connsiteY27-220" fmla="*/ 1468431 h 2633810"/>
                  <a:gd name="connsiteX28-221" fmla="*/ 677114 w 3217557"/>
                  <a:gd name="connsiteY28-222" fmla="*/ 569491 h 2633810"/>
                  <a:gd name="connsiteX29-223" fmla="*/ 2886641 w 3217557"/>
                  <a:gd name="connsiteY29-224" fmla="*/ 0 h 2633810"/>
                  <a:gd name="connsiteX30-225" fmla="*/ 1100201 w 3217557"/>
                  <a:gd name="connsiteY30-226" fmla="*/ 0 h 2633810"/>
                  <a:gd name="connsiteX31-227" fmla="*/ 769285 w 3217557"/>
                  <a:gd name="connsiteY31-228" fmla="*/ 330916 h 2633810"/>
                  <a:gd name="connsiteX32-229" fmla="*/ 769285 w 3217557"/>
                  <a:gd name="connsiteY32-230" fmla="*/ 1382518 h 2633810"/>
                  <a:gd name="connsiteX33-231" fmla="*/ 1100201 w 3217557"/>
                  <a:gd name="connsiteY33-232" fmla="*/ 1713434 h 2633810"/>
                  <a:gd name="connsiteX34-233" fmla="*/ 1923028 w 3217557"/>
                  <a:gd name="connsiteY34-234" fmla="*/ 1713434 h 2633810"/>
                  <a:gd name="connsiteX35-235" fmla="*/ 3078958 w 3217557"/>
                  <a:gd name="connsiteY35-236" fmla="*/ 2077967 h 2633810"/>
                  <a:gd name="connsiteX36-237" fmla="*/ 2505887 w 3217557"/>
                  <a:gd name="connsiteY36-238" fmla="*/ 1713434 h 2633810"/>
                  <a:gd name="connsiteX37-239" fmla="*/ 2886641 w 3217557"/>
                  <a:gd name="connsiteY37-240" fmla="*/ 1713434 h 2633810"/>
                  <a:gd name="connsiteX38-241" fmla="*/ 3217557 w 3217557"/>
                  <a:gd name="connsiteY38-242" fmla="*/ 1382518 h 2633810"/>
                  <a:gd name="connsiteX39-243" fmla="*/ 3217557 w 3217557"/>
                  <a:gd name="connsiteY39-244" fmla="*/ 330916 h 2633810"/>
                  <a:gd name="connsiteX40-245" fmla="*/ 2886641 w 3217557"/>
                  <a:gd name="connsiteY40-246" fmla="*/ 0 h 2633810"/>
                  <a:gd name="connsiteX0-247" fmla="*/ 1384251 w 3217557"/>
                  <a:gd name="connsiteY0-248" fmla="*/ 661544 h 2633810"/>
                  <a:gd name="connsiteX1-249" fmla="*/ 1574067 w 3217557"/>
                  <a:gd name="connsiteY1-250" fmla="*/ 851360 h 2633810"/>
                  <a:gd name="connsiteX2-251" fmla="*/ 1384251 w 3217557"/>
                  <a:gd name="connsiteY2-252" fmla="*/ 1041176 h 2633810"/>
                  <a:gd name="connsiteX3-253" fmla="*/ 1194435 w 3217557"/>
                  <a:gd name="connsiteY3-254" fmla="*/ 851360 h 2633810"/>
                  <a:gd name="connsiteX4-255" fmla="*/ 1384251 w 3217557"/>
                  <a:gd name="connsiteY4-256" fmla="*/ 661544 h 2633810"/>
                  <a:gd name="connsiteX5-257" fmla="*/ 1993421 w 3217557"/>
                  <a:gd name="connsiteY5-258" fmla="*/ 661544 h 2633810"/>
                  <a:gd name="connsiteX6-259" fmla="*/ 2183237 w 3217557"/>
                  <a:gd name="connsiteY6-260" fmla="*/ 851360 h 2633810"/>
                  <a:gd name="connsiteX7-261" fmla="*/ 1993421 w 3217557"/>
                  <a:gd name="connsiteY7-262" fmla="*/ 1041176 h 2633810"/>
                  <a:gd name="connsiteX8-263" fmla="*/ 1803605 w 3217557"/>
                  <a:gd name="connsiteY8-264" fmla="*/ 851360 h 2633810"/>
                  <a:gd name="connsiteX9-265" fmla="*/ 1993421 w 3217557"/>
                  <a:gd name="connsiteY9-266" fmla="*/ 661544 h 2633810"/>
                  <a:gd name="connsiteX10-267" fmla="*/ 2602591 w 3217557"/>
                  <a:gd name="connsiteY10-268" fmla="*/ 661544 h 2633810"/>
                  <a:gd name="connsiteX11-269" fmla="*/ 2792407 w 3217557"/>
                  <a:gd name="connsiteY11-270" fmla="*/ 851360 h 2633810"/>
                  <a:gd name="connsiteX12-271" fmla="*/ 2602591 w 3217557"/>
                  <a:gd name="connsiteY12-272" fmla="*/ 1041176 h 2633810"/>
                  <a:gd name="connsiteX13-273" fmla="*/ 2412775 w 3217557"/>
                  <a:gd name="connsiteY13-274" fmla="*/ 851360 h 2633810"/>
                  <a:gd name="connsiteX14-275" fmla="*/ 2602591 w 3217557"/>
                  <a:gd name="connsiteY14-276" fmla="*/ 661544 h 2633810"/>
                  <a:gd name="connsiteX15-277" fmla="*/ 677114 w 3217557"/>
                  <a:gd name="connsiteY15-278" fmla="*/ 569491 h 2633810"/>
                  <a:gd name="connsiteX16-279" fmla="*/ 330916 w 3217557"/>
                  <a:gd name="connsiteY16-280" fmla="*/ 569491 h 2633810"/>
                  <a:gd name="connsiteX17-281" fmla="*/ 0 w 3217557"/>
                  <a:gd name="connsiteY17-282" fmla="*/ 900407 h 2633810"/>
                  <a:gd name="connsiteX18-283" fmla="*/ 0 w 3217557"/>
                  <a:gd name="connsiteY18-284" fmla="*/ 1952009 h 2633810"/>
                  <a:gd name="connsiteX19-285" fmla="*/ 330916 w 3217557"/>
                  <a:gd name="connsiteY19-286" fmla="*/ 2282925 h 2633810"/>
                  <a:gd name="connsiteX20-287" fmla="*/ 711670 w 3217557"/>
                  <a:gd name="connsiteY20-288" fmla="*/ 2282925 h 2633810"/>
                  <a:gd name="connsiteX21-289" fmla="*/ 165895 w 3217557"/>
                  <a:gd name="connsiteY21-290" fmla="*/ 2633810 h 2633810"/>
                  <a:gd name="connsiteX22-291" fmla="*/ 1294529 w 3217557"/>
                  <a:gd name="connsiteY22-292" fmla="*/ 2282925 h 2633810"/>
                  <a:gd name="connsiteX23-293" fmla="*/ 2117356 w 3217557"/>
                  <a:gd name="connsiteY23-294" fmla="*/ 2282925 h 2633810"/>
                  <a:gd name="connsiteX24-295" fmla="*/ 2418395 w 3217557"/>
                  <a:gd name="connsiteY24-296" fmla="*/ 2087951 h 2633810"/>
                  <a:gd name="connsiteX25-297" fmla="*/ 1830857 w 3217557"/>
                  <a:gd name="connsiteY25-298" fmla="*/ 1799347 h 2633810"/>
                  <a:gd name="connsiteX26-299" fmla="*/ 1008030 w 3217557"/>
                  <a:gd name="connsiteY26-300" fmla="*/ 1799347 h 2633810"/>
                  <a:gd name="connsiteX27-301" fmla="*/ 677114 w 3217557"/>
                  <a:gd name="connsiteY27-302" fmla="*/ 1468431 h 2633810"/>
                  <a:gd name="connsiteX28-303" fmla="*/ 677114 w 3217557"/>
                  <a:gd name="connsiteY28-304" fmla="*/ 569491 h 2633810"/>
                  <a:gd name="connsiteX29-305" fmla="*/ 2886641 w 3217557"/>
                  <a:gd name="connsiteY29-306" fmla="*/ 0 h 2633810"/>
                  <a:gd name="connsiteX30-307" fmla="*/ 1100201 w 3217557"/>
                  <a:gd name="connsiteY30-308" fmla="*/ 0 h 2633810"/>
                  <a:gd name="connsiteX31-309" fmla="*/ 769285 w 3217557"/>
                  <a:gd name="connsiteY31-310" fmla="*/ 330916 h 2633810"/>
                  <a:gd name="connsiteX32-311" fmla="*/ 769285 w 3217557"/>
                  <a:gd name="connsiteY32-312" fmla="*/ 1382518 h 2633810"/>
                  <a:gd name="connsiteX33-313" fmla="*/ 1100201 w 3217557"/>
                  <a:gd name="connsiteY33-314" fmla="*/ 1713434 h 2633810"/>
                  <a:gd name="connsiteX34-315" fmla="*/ 1923028 w 3217557"/>
                  <a:gd name="connsiteY34-316" fmla="*/ 1713434 h 2633810"/>
                  <a:gd name="connsiteX35-317" fmla="*/ 3078958 w 3217557"/>
                  <a:gd name="connsiteY35-318" fmla="*/ 2077967 h 2633810"/>
                  <a:gd name="connsiteX36-319" fmla="*/ 2505887 w 3217557"/>
                  <a:gd name="connsiteY36-320" fmla="*/ 1713434 h 2633810"/>
                  <a:gd name="connsiteX37-321" fmla="*/ 2886641 w 3217557"/>
                  <a:gd name="connsiteY37-322" fmla="*/ 1713434 h 2633810"/>
                  <a:gd name="connsiteX38-323" fmla="*/ 3217557 w 3217557"/>
                  <a:gd name="connsiteY38-324" fmla="*/ 1382518 h 2633810"/>
                  <a:gd name="connsiteX39-325" fmla="*/ 3217557 w 3217557"/>
                  <a:gd name="connsiteY39-326" fmla="*/ 330916 h 2633810"/>
                  <a:gd name="connsiteX40-327" fmla="*/ 2886641 w 3217557"/>
                  <a:gd name="connsiteY40-328" fmla="*/ 0 h 2633810"/>
                  <a:gd name="connsiteX0-329" fmla="*/ 1384251 w 3217557"/>
                  <a:gd name="connsiteY0-330" fmla="*/ 661544 h 2654282"/>
                  <a:gd name="connsiteX1-331" fmla="*/ 1574067 w 3217557"/>
                  <a:gd name="connsiteY1-332" fmla="*/ 851360 h 2654282"/>
                  <a:gd name="connsiteX2-333" fmla="*/ 1384251 w 3217557"/>
                  <a:gd name="connsiteY2-334" fmla="*/ 1041176 h 2654282"/>
                  <a:gd name="connsiteX3-335" fmla="*/ 1194435 w 3217557"/>
                  <a:gd name="connsiteY3-336" fmla="*/ 851360 h 2654282"/>
                  <a:gd name="connsiteX4-337" fmla="*/ 1384251 w 3217557"/>
                  <a:gd name="connsiteY4-338" fmla="*/ 661544 h 2654282"/>
                  <a:gd name="connsiteX5-339" fmla="*/ 1993421 w 3217557"/>
                  <a:gd name="connsiteY5-340" fmla="*/ 661544 h 2654282"/>
                  <a:gd name="connsiteX6-341" fmla="*/ 2183237 w 3217557"/>
                  <a:gd name="connsiteY6-342" fmla="*/ 851360 h 2654282"/>
                  <a:gd name="connsiteX7-343" fmla="*/ 1993421 w 3217557"/>
                  <a:gd name="connsiteY7-344" fmla="*/ 1041176 h 2654282"/>
                  <a:gd name="connsiteX8-345" fmla="*/ 1803605 w 3217557"/>
                  <a:gd name="connsiteY8-346" fmla="*/ 851360 h 2654282"/>
                  <a:gd name="connsiteX9-347" fmla="*/ 1993421 w 3217557"/>
                  <a:gd name="connsiteY9-348" fmla="*/ 661544 h 2654282"/>
                  <a:gd name="connsiteX10-349" fmla="*/ 2602591 w 3217557"/>
                  <a:gd name="connsiteY10-350" fmla="*/ 661544 h 2654282"/>
                  <a:gd name="connsiteX11-351" fmla="*/ 2792407 w 3217557"/>
                  <a:gd name="connsiteY11-352" fmla="*/ 851360 h 2654282"/>
                  <a:gd name="connsiteX12-353" fmla="*/ 2602591 w 3217557"/>
                  <a:gd name="connsiteY12-354" fmla="*/ 1041176 h 2654282"/>
                  <a:gd name="connsiteX13-355" fmla="*/ 2412775 w 3217557"/>
                  <a:gd name="connsiteY13-356" fmla="*/ 851360 h 2654282"/>
                  <a:gd name="connsiteX14-357" fmla="*/ 2602591 w 3217557"/>
                  <a:gd name="connsiteY14-358" fmla="*/ 661544 h 2654282"/>
                  <a:gd name="connsiteX15-359" fmla="*/ 677114 w 3217557"/>
                  <a:gd name="connsiteY15-360" fmla="*/ 569491 h 2654282"/>
                  <a:gd name="connsiteX16-361" fmla="*/ 330916 w 3217557"/>
                  <a:gd name="connsiteY16-362" fmla="*/ 569491 h 2654282"/>
                  <a:gd name="connsiteX17-363" fmla="*/ 0 w 3217557"/>
                  <a:gd name="connsiteY17-364" fmla="*/ 900407 h 2654282"/>
                  <a:gd name="connsiteX18-365" fmla="*/ 0 w 3217557"/>
                  <a:gd name="connsiteY18-366" fmla="*/ 1952009 h 2654282"/>
                  <a:gd name="connsiteX19-367" fmla="*/ 330916 w 3217557"/>
                  <a:gd name="connsiteY19-368" fmla="*/ 2282925 h 2654282"/>
                  <a:gd name="connsiteX20-369" fmla="*/ 711670 w 3217557"/>
                  <a:gd name="connsiteY20-370" fmla="*/ 2282925 h 2654282"/>
                  <a:gd name="connsiteX21-371" fmla="*/ 275077 w 3217557"/>
                  <a:gd name="connsiteY21-372" fmla="*/ 2654282 h 2654282"/>
                  <a:gd name="connsiteX22-373" fmla="*/ 1294529 w 3217557"/>
                  <a:gd name="connsiteY22-374" fmla="*/ 2282925 h 2654282"/>
                  <a:gd name="connsiteX23-375" fmla="*/ 2117356 w 3217557"/>
                  <a:gd name="connsiteY23-376" fmla="*/ 2282925 h 2654282"/>
                  <a:gd name="connsiteX24-377" fmla="*/ 2418395 w 3217557"/>
                  <a:gd name="connsiteY24-378" fmla="*/ 2087951 h 2654282"/>
                  <a:gd name="connsiteX25-379" fmla="*/ 1830857 w 3217557"/>
                  <a:gd name="connsiteY25-380" fmla="*/ 1799347 h 2654282"/>
                  <a:gd name="connsiteX26-381" fmla="*/ 1008030 w 3217557"/>
                  <a:gd name="connsiteY26-382" fmla="*/ 1799347 h 2654282"/>
                  <a:gd name="connsiteX27-383" fmla="*/ 677114 w 3217557"/>
                  <a:gd name="connsiteY27-384" fmla="*/ 1468431 h 2654282"/>
                  <a:gd name="connsiteX28-385" fmla="*/ 677114 w 3217557"/>
                  <a:gd name="connsiteY28-386" fmla="*/ 569491 h 2654282"/>
                  <a:gd name="connsiteX29-387" fmla="*/ 2886641 w 3217557"/>
                  <a:gd name="connsiteY29-388" fmla="*/ 0 h 2654282"/>
                  <a:gd name="connsiteX30-389" fmla="*/ 1100201 w 3217557"/>
                  <a:gd name="connsiteY30-390" fmla="*/ 0 h 2654282"/>
                  <a:gd name="connsiteX31-391" fmla="*/ 769285 w 3217557"/>
                  <a:gd name="connsiteY31-392" fmla="*/ 330916 h 2654282"/>
                  <a:gd name="connsiteX32-393" fmla="*/ 769285 w 3217557"/>
                  <a:gd name="connsiteY32-394" fmla="*/ 1382518 h 2654282"/>
                  <a:gd name="connsiteX33-395" fmla="*/ 1100201 w 3217557"/>
                  <a:gd name="connsiteY33-396" fmla="*/ 1713434 h 2654282"/>
                  <a:gd name="connsiteX34-397" fmla="*/ 1923028 w 3217557"/>
                  <a:gd name="connsiteY34-398" fmla="*/ 1713434 h 2654282"/>
                  <a:gd name="connsiteX35-399" fmla="*/ 3078958 w 3217557"/>
                  <a:gd name="connsiteY35-400" fmla="*/ 2077967 h 2654282"/>
                  <a:gd name="connsiteX36-401" fmla="*/ 2505887 w 3217557"/>
                  <a:gd name="connsiteY36-402" fmla="*/ 1713434 h 2654282"/>
                  <a:gd name="connsiteX37-403" fmla="*/ 2886641 w 3217557"/>
                  <a:gd name="connsiteY37-404" fmla="*/ 1713434 h 2654282"/>
                  <a:gd name="connsiteX38-405" fmla="*/ 3217557 w 3217557"/>
                  <a:gd name="connsiteY38-406" fmla="*/ 1382518 h 2654282"/>
                  <a:gd name="connsiteX39-407" fmla="*/ 3217557 w 3217557"/>
                  <a:gd name="connsiteY39-408" fmla="*/ 330916 h 2654282"/>
                  <a:gd name="connsiteX40-409" fmla="*/ 2886641 w 3217557"/>
                  <a:gd name="connsiteY40-410" fmla="*/ 0 h 2654282"/>
                  <a:gd name="connsiteX0-411" fmla="*/ 1384251 w 3217557"/>
                  <a:gd name="connsiteY0-412" fmla="*/ 661544 h 2654282"/>
                  <a:gd name="connsiteX1-413" fmla="*/ 1574067 w 3217557"/>
                  <a:gd name="connsiteY1-414" fmla="*/ 851360 h 2654282"/>
                  <a:gd name="connsiteX2-415" fmla="*/ 1384251 w 3217557"/>
                  <a:gd name="connsiteY2-416" fmla="*/ 1041176 h 2654282"/>
                  <a:gd name="connsiteX3-417" fmla="*/ 1194435 w 3217557"/>
                  <a:gd name="connsiteY3-418" fmla="*/ 851360 h 2654282"/>
                  <a:gd name="connsiteX4-419" fmla="*/ 1384251 w 3217557"/>
                  <a:gd name="connsiteY4-420" fmla="*/ 661544 h 2654282"/>
                  <a:gd name="connsiteX5-421" fmla="*/ 1993421 w 3217557"/>
                  <a:gd name="connsiteY5-422" fmla="*/ 661544 h 2654282"/>
                  <a:gd name="connsiteX6-423" fmla="*/ 2183237 w 3217557"/>
                  <a:gd name="connsiteY6-424" fmla="*/ 851360 h 2654282"/>
                  <a:gd name="connsiteX7-425" fmla="*/ 1993421 w 3217557"/>
                  <a:gd name="connsiteY7-426" fmla="*/ 1041176 h 2654282"/>
                  <a:gd name="connsiteX8-427" fmla="*/ 1803605 w 3217557"/>
                  <a:gd name="connsiteY8-428" fmla="*/ 851360 h 2654282"/>
                  <a:gd name="connsiteX9-429" fmla="*/ 1993421 w 3217557"/>
                  <a:gd name="connsiteY9-430" fmla="*/ 661544 h 2654282"/>
                  <a:gd name="connsiteX10-431" fmla="*/ 2602591 w 3217557"/>
                  <a:gd name="connsiteY10-432" fmla="*/ 661544 h 2654282"/>
                  <a:gd name="connsiteX11-433" fmla="*/ 2792407 w 3217557"/>
                  <a:gd name="connsiteY11-434" fmla="*/ 851360 h 2654282"/>
                  <a:gd name="connsiteX12-435" fmla="*/ 2602591 w 3217557"/>
                  <a:gd name="connsiteY12-436" fmla="*/ 1041176 h 2654282"/>
                  <a:gd name="connsiteX13-437" fmla="*/ 2412775 w 3217557"/>
                  <a:gd name="connsiteY13-438" fmla="*/ 851360 h 2654282"/>
                  <a:gd name="connsiteX14-439" fmla="*/ 2602591 w 3217557"/>
                  <a:gd name="connsiteY14-440" fmla="*/ 661544 h 2654282"/>
                  <a:gd name="connsiteX15-441" fmla="*/ 677114 w 3217557"/>
                  <a:gd name="connsiteY15-442" fmla="*/ 569491 h 2654282"/>
                  <a:gd name="connsiteX16-443" fmla="*/ 330916 w 3217557"/>
                  <a:gd name="connsiteY16-444" fmla="*/ 569491 h 2654282"/>
                  <a:gd name="connsiteX17-445" fmla="*/ 0 w 3217557"/>
                  <a:gd name="connsiteY17-446" fmla="*/ 900407 h 2654282"/>
                  <a:gd name="connsiteX18-447" fmla="*/ 0 w 3217557"/>
                  <a:gd name="connsiteY18-448" fmla="*/ 1952009 h 2654282"/>
                  <a:gd name="connsiteX19-449" fmla="*/ 330916 w 3217557"/>
                  <a:gd name="connsiteY19-450" fmla="*/ 2282925 h 2654282"/>
                  <a:gd name="connsiteX20-451" fmla="*/ 711670 w 3217557"/>
                  <a:gd name="connsiteY20-452" fmla="*/ 2282925 h 2654282"/>
                  <a:gd name="connsiteX21-453" fmla="*/ 275077 w 3217557"/>
                  <a:gd name="connsiteY21-454" fmla="*/ 2654282 h 2654282"/>
                  <a:gd name="connsiteX22-455" fmla="*/ 1294529 w 3217557"/>
                  <a:gd name="connsiteY22-456" fmla="*/ 2282925 h 2654282"/>
                  <a:gd name="connsiteX23-457" fmla="*/ 2117356 w 3217557"/>
                  <a:gd name="connsiteY23-458" fmla="*/ 2282925 h 2654282"/>
                  <a:gd name="connsiteX24-459" fmla="*/ 2418395 w 3217557"/>
                  <a:gd name="connsiteY24-460" fmla="*/ 2087951 h 2654282"/>
                  <a:gd name="connsiteX25-461" fmla="*/ 1830857 w 3217557"/>
                  <a:gd name="connsiteY25-462" fmla="*/ 1799347 h 2654282"/>
                  <a:gd name="connsiteX26-463" fmla="*/ 1008030 w 3217557"/>
                  <a:gd name="connsiteY26-464" fmla="*/ 1799347 h 2654282"/>
                  <a:gd name="connsiteX27-465" fmla="*/ 677114 w 3217557"/>
                  <a:gd name="connsiteY27-466" fmla="*/ 1468431 h 2654282"/>
                  <a:gd name="connsiteX28-467" fmla="*/ 677114 w 3217557"/>
                  <a:gd name="connsiteY28-468" fmla="*/ 569491 h 2654282"/>
                  <a:gd name="connsiteX29-469" fmla="*/ 2886641 w 3217557"/>
                  <a:gd name="connsiteY29-470" fmla="*/ 0 h 2654282"/>
                  <a:gd name="connsiteX30-471" fmla="*/ 1100201 w 3217557"/>
                  <a:gd name="connsiteY30-472" fmla="*/ 0 h 2654282"/>
                  <a:gd name="connsiteX31-473" fmla="*/ 769285 w 3217557"/>
                  <a:gd name="connsiteY31-474" fmla="*/ 330916 h 2654282"/>
                  <a:gd name="connsiteX32-475" fmla="*/ 769285 w 3217557"/>
                  <a:gd name="connsiteY32-476" fmla="*/ 1382518 h 2654282"/>
                  <a:gd name="connsiteX33-477" fmla="*/ 1100201 w 3217557"/>
                  <a:gd name="connsiteY33-478" fmla="*/ 1713434 h 2654282"/>
                  <a:gd name="connsiteX34-479" fmla="*/ 1923028 w 3217557"/>
                  <a:gd name="connsiteY34-480" fmla="*/ 1713434 h 2654282"/>
                  <a:gd name="connsiteX35-481" fmla="*/ 3078958 w 3217557"/>
                  <a:gd name="connsiteY35-482" fmla="*/ 2077967 h 2654282"/>
                  <a:gd name="connsiteX36-483" fmla="*/ 2505887 w 3217557"/>
                  <a:gd name="connsiteY36-484" fmla="*/ 1713434 h 2654282"/>
                  <a:gd name="connsiteX37-485" fmla="*/ 2886641 w 3217557"/>
                  <a:gd name="connsiteY37-486" fmla="*/ 1713434 h 2654282"/>
                  <a:gd name="connsiteX38-487" fmla="*/ 3217557 w 3217557"/>
                  <a:gd name="connsiteY38-488" fmla="*/ 1382518 h 2654282"/>
                  <a:gd name="connsiteX39-489" fmla="*/ 3217557 w 3217557"/>
                  <a:gd name="connsiteY39-490" fmla="*/ 330916 h 2654282"/>
                  <a:gd name="connsiteX40-491" fmla="*/ 2886641 w 3217557"/>
                  <a:gd name="connsiteY40-492" fmla="*/ 0 h 2654282"/>
                  <a:gd name="connsiteX0-493" fmla="*/ 1384251 w 3217557"/>
                  <a:gd name="connsiteY0-494" fmla="*/ 661544 h 2654282"/>
                  <a:gd name="connsiteX1-495" fmla="*/ 1574067 w 3217557"/>
                  <a:gd name="connsiteY1-496" fmla="*/ 851360 h 2654282"/>
                  <a:gd name="connsiteX2-497" fmla="*/ 1384251 w 3217557"/>
                  <a:gd name="connsiteY2-498" fmla="*/ 1041176 h 2654282"/>
                  <a:gd name="connsiteX3-499" fmla="*/ 1194435 w 3217557"/>
                  <a:gd name="connsiteY3-500" fmla="*/ 851360 h 2654282"/>
                  <a:gd name="connsiteX4-501" fmla="*/ 1384251 w 3217557"/>
                  <a:gd name="connsiteY4-502" fmla="*/ 661544 h 2654282"/>
                  <a:gd name="connsiteX5-503" fmla="*/ 1993421 w 3217557"/>
                  <a:gd name="connsiteY5-504" fmla="*/ 661544 h 2654282"/>
                  <a:gd name="connsiteX6-505" fmla="*/ 2183237 w 3217557"/>
                  <a:gd name="connsiteY6-506" fmla="*/ 851360 h 2654282"/>
                  <a:gd name="connsiteX7-507" fmla="*/ 1993421 w 3217557"/>
                  <a:gd name="connsiteY7-508" fmla="*/ 1041176 h 2654282"/>
                  <a:gd name="connsiteX8-509" fmla="*/ 1803605 w 3217557"/>
                  <a:gd name="connsiteY8-510" fmla="*/ 851360 h 2654282"/>
                  <a:gd name="connsiteX9-511" fmla="*/ 1993421 w 3217557"/>
                  <a:gd name="connsiteY9-512" fmla="*/ 661544 h 2654282"/>
                  <a:gd name="connsiteX10-513" fmla="*/ 2602591 w 3217557"/>
                  <a:gd name="connsiteY10-514" fmla="*/ 661544 h 2654282"/>
                  <a:gd name="connsiteX11-515" fmla="*/ 2792407 w 3217557"/>
                  <a:gd name="connsiteY11-516" fmla="*/ 851360 h 2654282"/>
                  <a:gd name="connsiteX12-517" fmla="*/ 2602591 w 3217557"/>
                  <a:gd name="connsiteY12-518" fmla="*/ 1041176 h 2654282"/>
                  <a:gd name="connsiteX13-519" fmla="*/ 2412775 w 3217557"/>
                  <a:gd name="connsiteY13-520" fmla="*/ 851360 h 2654282"/>
                  <a:gd name="connsiteX14-521" fmla="*/ 2602591 w 3217557"/>
                  <a:gd name="connsiteY14-522" fmla="*/ 661544 h 2654282"/>
                  <a:gd name="connsiteX15-523" fmla="*/ 677114 w 3217557"/>
                  <a:gd name="connsiteY15-524" fmla="*/ 569491 h 2654282"/>
                  <a:gd name="connsiteX16-525" fmla="*/ 330916 w 3217557"/>
                  <a:gd name="connsiteY16-526" fmla="*/ 569491 h 2654282"/>
                  <a:gd name="connsiteX17-527" fmla="*/ 0 w 3217557"/>
                  <a:gd name="connsiteY17-528" fmla="*/ 900407 h 2654282"/>
                  <a:gd name="connsiteX18-529" fmla="*/ 0 w 3217557"/>
                  <a:gd name="connsiteY18-530" fmla="*/ 1952009 h 2654282"/>
                  <a:gd name="connsiteX19-531" fmla="*/ 330916 w 3217557"/>
                  <a:gd name="connsiteY19-532" fmla="*/ 2282925 h 2654282"/>
                  <a:gd name="connsiteX20-533" fmla="*/ 711670 w 3217557"/>
                  <a:gd name="connsiteY20-534" fmla="*/ 2282925 h 2654282"/>
                  <a:gd name="connsiteX21-535" fmla="*/ 275077 w 3217557"/>
                  <a:gd name="connsiteY21-536" fmla="*/ 2654282 h 2654282"/>
                  <a:gd name="connsiteX22-537" fmla="*/ 1294529 w 3217557"/>
                  <a:gd name="connsiteY22-538" fmla="*/ 2282925 h 2654282"/>
                  <a:gd name="connsiteX23-539" fmla="*/ 2117356 w 3217557"/>
                  <a:gd name="connsiteY23-540" fmla="*/ 2282925 h 2654282"/>
                  <a:gd name="connsiteX24-541" fmla="*/ 2418395 w 3217557"/>
                  <a:gd name="connsiteY24-542" fmla="*/ 2087951 h 2654282"/>
                  <a:gd name="connsiteX25-543" fmla="*/ 1830857 w 3217557"/>
                  <a:gd name="connsiteY25-544" fmla="*/ 1799347 h 2654282"/>
                  <a:gd name="connsiteX26-545" fmla="*/ 1008030 w 3217557"/>
                  <a:gd name="connsiteY26-546" fmla="*/ 1799347 h 2654282"/>
                  <a:gd name="connsiteX27-547" fmla="*/ 677114 w 3217557"/>
                  <a:gd name="connsiteY27-548" fmla="*/ 1468431 h 2654282"/>
                  <a:gd name="connsiteX28-549" fmla="*/ 677114 w 3217557"/>
                  <a:gd name="connsiteY28-550" fmla="*/ 569491 h 2654282"/>
                  <a:gd name="connsiteX29-551" fmla="*/ 2886641 w 3217557"/>
                  <a:gd name="connsiteY29-552" fmla="*/ 0 h 2654282"/>
                  <a:gd name="connsiteX30-553" fmla="*/ 1100201 w 3217557"/>
                  <a:gd name="connsiteY30-554" fmla="*/ 0 h 2654282"/>
                  <a:gd name="connsiteX31-555" fmla="*/ 769285 w 3217557"/>
                  <a:gd name="connsiteY31-556" fmla="*/ 330916 h 2654282"/>
                  <a:gd name="connsiteX32-557" fmla="*/ 769285 w 3217557"/>
                  <a:gd name="connsiteY32-558" fmla="*/ 1382518 h 2654282"/>
                  <a:gd name="connsiteX33-559" fmla="*/ 1100201 w 3217557"/>
                  <a:gd name="connsiteY33-560" fmla="*/ 1713434 h 2654282"/>
                  <a:gd name="connsiteX34-561" fmla="*/ 1923028 w 3217557"/>
                  <a:gd name="connsiteY34-562" fmla="*/ 1713434 h 2654282"/>
                  <a:gd name="connsiteX35-563" fmla="*/ 3078958 w 3217557"/>
                  <a:gd name="connsiteY35-564" fmla="*/ 2077967 h 2654282"/>
                  <a:gd name="connsiteX36-565" fmla="*/ 2505887 w 3217557"/>
                  <a:gd name="connsiteY36-566" fmla="*/ 1713434 h 2654282"/>
                  <a:gd name="connsiteX37-567" fmla="*/ 2886641 w 3217557"/>
                  <a:gd name="connsiteY37-568" fmla="*/ 1713434 h 2654282"/>
                  <a:gd name="connsiteX38-569" fmla="*/ 3217557 w 3217557"/>
                  <a:gd name="connsiteY38-570" fmla="*/ 1382518 h 2654282"/>
                  <a:gd name="connsiteX39-571" fmla="*/ 3217557 w 3217557"/>
                  <a:gd name="connsiteY39-572" fmla="*/ 330916 h 2654282"/>
                  <a:gd name="connsiteX40-573" fmla="*/ 2886641 w 3217557"/>
                  <a:gd name="connsiteY40-574" fmla="*/ 0 h 2654282"/>
                  <a:gd name="connsiteX0-575" fmla="*/ 1384251 w 3217557"/>
                  <a:gd name="connsiteY0-576" fmla="*/ 661544 h 2654282"/>
                  <a:gd name="connsiteX1-577" fmla="*/ 1574067 w 3217557"/>
                  <a:gd name="connsiteY1-578" fmla="*/ 851360 h 2654282"/>
                  <a:gd name="connsiteX2-579" fmla="*/ 1384251 w 3217557"/>
                  <a:gd name="connsiteY2-580" fmla="*/ 1041176 h 2654282"/>
                  <a:gd name="connsiteX3-581" fmla="*/ 1194435 w 3217557"/>
                  <a:gd name="connsiteY3-582" fmla="*/ 851360 h 2654282"/>
                  <a:gd name="connsiteX4-583" fmla="*/ 1384251 w 3217557"/>
                  <a:gd name="connsiteY4-584" fmla="*/ 661544 h 2654282"/>
                  <a:gd name="connsiteX5-585" fmla="*/ 1993421 w 3217557"/>
                  <a:gd name="connsiteY5-586" fmla="*/ 661544 h 2654282"/>
                  <a:gd name="connsiteX6-587" fmla="*/ 2183237 w 3217557"/>
                  <a:gd name="connsiteY6-588" fmla="*/ 851360 h 2654282"/>
                  <a:gd name="connsiteX7-589" fmla="*/ 1993421 w 3217557"/>
                  <a:gd name="connsiteY7-590" fmla="*/ 1041176 h 2654282"/>
                  <a:gd name="connsiteX8-591" fmla="*/ 1803605 w 3217557"/>
                  <a:gd name="connsiteY8-592" fmla="*/ 851360 h 2654282"/>
                  <a:gd name="connsiteX9-593" fmla="*/ 1993421 w 3217557"/>
                  <a:gd name="connsiteY9-594" fmla="*/ 661544 h 2654282"/>
                  <a:gd name="connsiteX10-595" fmla="*/ 2602591 w 3217557"/>
                  <a:gd name="connsiteY10-596" fmla="*/ 661544 h 2654282"/>
                  <a:gd name="connsiteX11-597" fmla="*/ 2792407 w 3217557"/>
                  <a:gd name="connsiteY11-598" fmla="*/ 851360 h 2654282"/>
                  <a:gd name="connsiteX12-599" fmla="*/ 2602591 w 3217557"/>
                  <a:gd name="connsiteY12-600" fmla="*/ 1041176 h 2654282"/>
                  <a:gd name="connsiteX13-601" fmla="*/ 2412775 w 3217557"/>
                  <a:gd name="connsiteY13-602" fmla="*/ 851360 h 2654282"/>
                  <a:gd name="connsiteX14-603" fmla="*/ 2602591 w 3217557"/>
                  <a:gd name="connsiteY14-604" fmla="*/ 661544 h 2654282"/>
                  <a:gd name="connsiteX15-605" fmla="*/ 677114 w 3217557"/>
                  <a:gd name="connsiteY15-606" fmla="*/ 569491 h 2654282"/>
                  <a:gd name="connsiteX16-607" fmla="*/ 330916 w 3217557"/>
                  <a:gd name="connsiteY16-608" fmla="*/ 569491 h 2654282"/>
                  <a:gd name="connsiteX17-609" fmla="*/ 0 w 3217557"/>
                  <a:gd name="connsiteY17-610" fmla="*/ 900407 h 2654282"/>
                  <a:gd name="connsiteX18-611" fmla="*/ 0 w 3217557"/>
                  <a:gd name="connsiteY18-612" fmla="*/ 1952009 h 2654282"/>
                  <a:gd name="connsiteX19-613" fmla="*/ 330916 w 3217557"/>
                  <a:gd name="connsiteY19-614" fmla="*/ 2282925 h 2654282"/>
                  <a:gd name="connsiteX20-615" fmla="*/ 711670 w 3217557"/>
                  <a:gd name="connsiteY20-616" fmla="*/ 2282925 h 2654282"/>
                  <a:gd name="connsiteX21-617" fmla="*/ 275077 w 3217557"/>
                  <a:gd name="connsiteY21-618" fmla="*/ 2654282 h 2654282"/>
                  <a:gd name="connsiteX22-619" fmla="*/ 1294529 w 3217557"/>
                  <a:gd name="connsiteY22-620" fmla="*/ 2282925 h 2654282"/>
                  <a:gd name="connsiteX23-621" fmla="*/ 2117356 w 3217557"/>
                  <a:gd name="connsiteY23-622" fmla="*/ 2282925 h 2654282"/>
                  <a:gd name="connsiteX24-623" fmla="*/ 2418395 w 3217557"/>
                  <a:gd name="connsiteY24-624" fmla="*/ 2087951 h 2654282"/>
                  <a:gd name="connsiteX25-625" fmla="*/ 1830857 w 3217557"/>
                  <a:gd name="connsiteY25-626" fmla="*/ 1799347 h 2654282"/>
                  <a:gd name="connsiteX26-627" fmla="*/ 1008030 w 3217557"/>
                  <a:gd name="connsiteY26-628" fmla="*/ 1799347 h 2654282"/>
                  <a:gd name="connsiteX27-629" fmla="*/ 677114 w 3217557"/>
                  <a:gd name="connsiteY27-630" fmla="*/ 1468431 h 2654282"/>
                  <a:gd name="connsiteX28-631" fmla="*/ 677114 w 3217557"/>
                  <a:gd name="connsiteY28-632" fmla="*/ 569491 h 2654282"/>
                  <a:gd name="connsiteX29-633" fmla="*/ 2886641 w 3217557"/>
                  <a:gd name="connsiteY29-634" fmla="*/ 0 h 2654282"/>
                  <a:gd name="connsiteX30-635" fmla="*/ 1100201 w 3217557"/>
                  <a:gd name="connsiteY30-636" fmla="*/ 0 h 2654282"/>
                  <a:gd name="connsiteX31-637" fmla="*/ 769285 w 3217557"/>
                  <a:gd name="connsiteY31-638" fmla="*/ 330916 h 2654282"/>
                  <a:gd name="connsiteX32-639" fmla="*/ 769285 w 3217557"/>
                  <a:gd name="connsiteY32-640" fmla="*/ 1382518 h 2654282"/>
                  <a:gd name="connsiteX33-641" fmla="*/ 1100201 w 3217557"/>
                  <a:gd name="connsiteY33-642" fmla="*/ 1713434 h 2654282"/>
                  <a:gd name="connsiteX34-643" fmla="*/ 1923028 w 3217557"/>
                  <a:gd name="connsiteY34-644" fmla="*/ 1713434 h 2654282"/>
                  <a:gd name="connsiteX35-645" fmla="*/ 3078958 w 3217557"/>
                  <a:gd name="connsiteY35-646" fmla="*/ 2077967 h 2654282"/>
                  <a:gd name="connsiteX36-647" fmla="*/ 2505887 w 3217557"/>
                  <a:gd name="connsiteY36-648" fmla="*/ 1713434 h 2654282"/>
                  <a:gd name="connsiteX37-649" fmla="*/ 2886641 w 3217557"/>
                  <a:gd name="connsiteY37-650" fmla="*/ 1713434 h 2654282"/>
                  <a:gd name="connsiteX38-651" fmla="*/ 3217557 w 3217557"/>
                  <a:gd name="connsiteY38-652" fmla="*/ 1382518 h 2654282"/>
                  <a:gd name="connsiteX39-653" fmla="*/ 3217557 w 3217557"/>
                  <a:gd name="connsiteY39-654" fmla="*/ 330916 h 2654282"/>
                  <a:gd name="connsiteX40-655" fmla="*/ 2886641 w 3217557"/>
                  <a:gd name="connsiteY40-656" fmla="*/ 0 h 2654282"/>
                  <a:gd name="connsiteX0-657" fmla="*/ 1384251 w 3217557"/>
                  <a:gd name="connsiteY0-658" fmla="*/ 661544 h 2654282"/>
                  <a:gd name="connsiteX1-659" fmla="*/ 1574067 w 3217557"/>
                  <a:gd name="connsiteY1-660" fmla="*/ 851360 h 2654282"/>
                  <a:gd name="connsiteX2-661" fmla="*/ 1384251 w 3217557"/>
                  <a:gd name="connsiteY2-662" fmla="*/ 1041176 h 2654282"/>
                  <a:gd name="connsiteX3-663" fmla="*/ 1194435 w 3217557"/>
                  <a:gd name="connsiteY3-664" fmla="*/ 851360 h 2654282"/>
                  <a:gd name="connsiteX4-665" fmla="*/ 1384251 w 3217557"/>
                  <a:gd name="connsiteY4-666" fmla="*/ 661544 h 2654282"/>
                  <a:gd name="connsiteX5-667" fmla="*/ 1993421 w 3217557"/>
                  <a:gd name="connsiteY5-668" fmla="*/ 661544 h 2654282"/>
                  <a:gd name="connsiteX6-669" fmla="*/ 2183237 w 3217557"/>
                  <a:gd name="connsiteY6-670" fmla="*/ 851360 h 2654282"/>
                  <a:gd name="connsiteX7-671" fmla="*/ 1993421 w 3217557"/>
                  <a:gd name="connsiteY7-672" fmla="*/ 1041176 h 2654282"/>
                  <a:gd name="connsiteX8-673" fmla="*/ 1803605 w 3217557"/>
                  <a:gd name="connsiteY8-674" fmla="*/ 851360 h 2654282"/>
                  <a:gd name="connsiteX9-675" fmla="*/ 1993421 w 3217557"/>
                  <a:gd name="connsiteY9-676" fmla="*/ 661544 h 2654282"/>
                  <a:gd name="connsiteX10-677" fmla="*/ 2602591 w 3217557"/>
                  <a:gd name="connsiteY10-678" fmla="*/ 661544 h 2654282"/>
                  <a:gd name="connsiteX11-679" fmla="*/ 2792407 w 3217557"/>
                  <a:gd name="connsiteY11-680" fmla="*/ 851360 h 2654282"/>
                  <a:gd name="connsiteX12-681" fmla="*/ 2602591 w 3217557"/>
                  <a:gd name="connsiteY12-682" fmla="*/ 1041176 h 2654282"/>
                  <a:gd name="connsiteX13-683" fmla="*/ 2412775 w 3217557"/>
                  <a:gd name="connsiteY13-684" fmla="*/ 851360 h 2654282"/>
                  <a:gd name="connsiteX14-685" fmla="*/ 2602591 w 3217557"/>
                  <a:gd name="connsiteY14-686" fmla="*/ 661544 h 2654282"/>
                  <a:gd name="connsiteX15-687" fmla="*/ 677114 w 3217557"/>
                  <a:gd name="connsiteY15-688" fmla="*/ 569491 h 2654282"/>
                  <a:gd name="connsiteX16-689" fmla="*/ 330916 w 3217557"/>
                  <a:gd name="connsiteY16-690" fmla="*/ 569491 h 2654282"/>
                  <a:gd name="connsiteX17-691" fmla="*/ 0 w 3217557"/>
                  <a:gd name="connsiteY17-692" fmla="*/ 900407 h 2654282"/>
                  <a:gd name="connsiteX18-693" fmla="*/ 0 w 3217557"/>
                  <a:gd name="connsiteY18-694" fmla="*/ 1952009 h 2654282"/>
                  <a:gd name="connsiteX19-695" fmla="*/ 330916 w 3217557"/>
                  <a:gd name="connsiteY19-696" fmla="*/ 2282925 h 2654282"/>
                  <a:gd name="connsiteX20-697" fmla="*/ 711670 w 3217557"/>
                  <a:gd name="connsiteY20-698" fmla="*/ 2282925 h 2654282"/>
                  <a:gd name="connsiteX21-699" fmla="*/ 275077 w 3217557"/>
                  <a:gd name="connsiteY21-700" fmla="*/ 2654282 h 2654282"/>
                  <a:gd name="connsiteX22-701" fmla="*/ 1294529 w 3217557"/>
                  <a:gd name="connsiteY22-702" fmla="*/ 2282925 h 2654282"/>
                  <a:gd name="connsiteX23-703" fmla="*/ 2117356 w 3217557"/>
                  <a:gd name="connsiteY23-704" fmla="*/ 2282925 h 2654282"/>
                  <a:gd name="connsiteX24-705" fmla="*/ 2418395 w 3217557"/>
                  <a:gd name="connsiteY24-706" fmla="*/ 2087951 h 2654282"/>
                  <a:gd name="connsiteX25-707" fmla="*/ 1830857 w 3217557"/>
                  <a:gd name="connsiteY25-708" fmla="*/ 1799347 h 2654282"/>
                  <a:gd name="connsiteX26-709" fmla="*/ 1008030 w 3217557"/>
                  <a:gd name="connsiteY26-710" fmla="*/ 1799347 h 2654282"/>
                  <a:gd name="connsiteX27-711" fmla="*/ 677114 w 3217557"/>
                  <a:gd name="connsiteY27-712" fmla="*/ 1468431 h 2654282"/>
                  <a:gd name="connsiteX28-713" fmla="*/ 677114 w 3217557"/>
                  <a:gd name="connsiteY28-714" fmla="*/ 569491 h 2654282"/>
                  <a:gd name="connsiteX29-715" fmla="*/ 2886641 w 3217557"/>
                  <a:gd name="connsiteY29-716" fmla="*/ 0 h 2654282"/>
                  <a:gd name="connsiteX30-717" fmla="*/ 1100201 w 3217557"/>
                  <a:gd name="connsiteY30-718" fmla="*/ 0 h 2654282"/>
                  <a:gd name="connsiteX31-719" fmla="*/ 769285 w 3217557"/>
                  <a:gd name="connsiteY31-720" fmla="*/ 330916 h 2654282"/>
                  <a:gd name="connsiteX32-721" fmla="*/ 769285 w 3217557"/>
                  <a:gd name="connsiteY32-722" fmla="*/ 1382518 h 2654282"/>
                  <a:gd name="connsiteX33-723" fmla="*/ 1100201 w 3217557"/>
                  <a:gd name="connsiteY33-724" fmla="*/ 1713434 h 2654282"/>
                  <a:gd name="connsiteX34-725" fmla="*/ 1923028 w 3217557"/>
                  <a:gd name="connsiteY34-726" fmla="*/ 1713434 h 2654282"/>
                  <a:gd name="connsiteX35-727" fmla="*/ 3078958 w 3217557"/>
                  <a:gd name="connsiteY35-728" fmla="*/ 2077967 h 2654282"/>
                  <a:gd name="connsiteX36-729" fmla="*/ 2505887 w 3217557"/>
                  <a:gd name="connsiteY36-730" fmla="*/ 1713434 h 2654282"/>
                  <a:gd name="connsiteX37-731" fmla="*/ 2886641 w 3217557"/>
                  <a:gd name="connsiteY37-732" fmla="*/ 1713434 h 2654282"/>
                  <a:gd name="connsiteX38-733" fmla="*/ 3217557 w 3217557"/>
                  <a:gd name="connsiteY38-734" fmla="*/ 1382518 h 2654282"/>
                  <a:gd name="connsiteX39-735" fmla="*/ 3217557 w 3217557"/>
                  <a:gd name="connsiteY39-736" fmla="*/ 330916 h 2654282"/>
                  <a:gd name="connsiteX40-737" fmla="*/ 2886641 w 3217557"/>
                  <a:gd name="connsiteY40-738" fmla="*/ 0 h 265428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4" name="文本框 37"/>
              <p:cNvSpPr txBox="1"/>
              <p:nvPr/>
            </p:nvSpPr>
            <p:spPr>
              <a:xfrm>
                <a:off x="7195" y="7026"/>
                <a:ext cx="5240" cy="1598"/>
              </a:xfrm>
              <a:prstGeom prst="rect">
                <a:avLst/>
              </a:prstGeom>
              <a:noFill/>
            </p:spPr>
            <p:txBody>
              <a:bodyPr wrap="square" rtlCol="0">
                <a:spAutoFit/>
              </a:bodyPr>
              <a:p>
                <a:pPr algn="ctr">
                  <a:lnSpc>
                    <a:spcPct val="150000"/>
                  </a:lnSpc>
                </a:pPr>
                <a:r>
                  <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mn-ea"/>
                    <a:sym typeface="+mn-lt"/>
                  </a:rPr>
                  <a:t>自筹经费</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a:lnSpc>
                    <a:spcPct val="15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与财政拨款比例不低于2：1</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grpSp>
      </p:grpSp>
      <p:grpSp>
        <p:nvGrpSpPr>
          <p:cNvPr id="10" name="组合 9"/>
          <p:cNvGrpSpPr/>
          <p:nvPr/>
        </p:nvGrpSpPr>
        <p:grpSpPr>
          <a:xfrm>
            <a:off x="8114030" y="3837305"/>
            <a:ext cx="3980815" cy="2881630"/>
            <a:chOff x="12778" y="6043"/>
            <a:chExt cx="6269" cy="4538"/>
          </a:xfrm>
        </p:grpSpPr>
        <p:sp>
          <p:nvSpPr>
            <p:cNvPr id="1048725" name="Rounded Rectangular Callout 51"/>
            <p:cNvSpPr/>
            <p:nvPr/>
          </p:nvSpPr>
          <p:spPr>
            <a:xfrm flipH="1">
              <a:off x="15402" y="6043"/>
              <a:ext cx="1021" cy="698"/>
            </a:xfrm>
            <a:prstGeom prst="wedgeRoundRectCallout">
              <a:avLst>
                <a:gd name="adj1" fmla="val 49715"/>
                <a:gd name="adj2" fmla="val 100036"/>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dirty="0"/>
            </a:p>
          </p:txBody>
        </p:sp>
        <p:sp>
          <p:nvSpPr>
            <p:cNvPr id="1048728" name="Rounded Rectangle 27"/>
            <p:cNvSpPr/>
            <p:nvPr/>
          </p:nvSpPr>
          <p:spPr>
            <a:xfrm>
              <a:off x="15672" y="6189"/>
              <a:ext cx="463" cy="356"/>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5" name="文本框 37"/>
            <p:cNvSpPr txBox="1"/>
            <p:nvPr/>
          </p:nvSpPr>
          <p:spPr>
            <a:xfrm>
              <a:off x="12778" y="7093"/>
              <a:ext cx="6269" cy="3488"/>
            </a:xfrm>
            <a:prstGeom prst="rect">
              <a:avLst/>
            </a:prstGeom>
            <a:noFill/>
          </p:spPr>
          <p:txBody>
            <a:bodyPr wrap="square" rtlCol="0">
              <a:spAutoFit/>
            </a:bodyPr>
            <a:p>
              <a:pPr algn="ctr">
                <a:lnSpc>
                  <a:spcPct val="150000"/>
                </a:lnSpc>
              </a:pPr>
              <a:r>
                <a:rPr lang="x-none" altLang="zh-CN" sz="2000" b="1" dirty="0">
                  <a:solidFill>
                    <a:schemeClr val="tx1">
                      <a:lumMod val="75000"/>
                      <a:lumOff val="25000"/>
                    </a:schemeClr>
                  </a:solidFill>
                  <a:latin typeface="文泉驿微米黑" panose="020B0606030804020204" charset="-122"/>
                  <a:ea typeface="文泉驿微米黑" panose="020B0606030804020204" charset="-122"/>
                  <a:cs typeface="+mn-ea"/>
                  <a:sym typeface="+mn-lt"/>
                </a:rPr>
                <a:t>核心技术</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a:lnSpc>
                  <a:spcPct val="150000"/>
                </a:lnSpc>
              </a:pPr>
              <a:r>
                <a:rPr lang="x-none" altLang="zh-CN" dirty="0">
                  <a:solidFill>
                    <a:schemeClr val="tx1">
                      <a:lumMod val="75000"/>
                      <a:lumOff val="25000"/>
                    </a:schemeClr>
                  </a:solidFill>
                  <a:latin typeface="文泉驿微米黑" panose="020B0606030804020204" charset="-122"/>
                  <a:ea typeface="文泉驿微米黑" panose="020B0606030804020204" charset="-122"/>
                  <a:cs typeface="+mn-ea"/>
                  <a:sym typeface="+mn-lt"/>
                </a:rPr>
                <a:t>有自主知识产权</a:t>
              </a:r>
              <a:endParaRPr lang="x-none" altLang="zh-CN"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algn="l">
                <a:lnSpc>
                  <a:spcPct val="150000"/>
                </a:lnSpc>
              </a:pPr>
              <a:r>
                <a:rPr lang="zh-CN" altLang="x-none" dirty="0">
                  <a:solidFill>
                    <a:schemeClr val="tx1">
                      <a:lumMod val="75000"/>
                      <a:lumOff val="25000"/>
                    </a:schemeClr>
                  </a:solidFill>
                  <a:latin typeface="文泉驿微米黑" panose="020B0606030804020204" charset="-122"/>
                  <a:ea typeface="文泉驿微米黑" panose="020B0606030804020204" charset="-122"/>
                  <a:cs typeface="+mn-ea"/>
                  <a:sym typeface="+mn-lt"/>
                </a:rPr>
                <a:t>应具有</a:t>
              </a:r>
              <a:r>
                <a:rPr lang="x-none" altLang="zh-CN" dirty="0">
                  <a:solidFill>
                    <a:schemeClr val="tx1">
                      <a:lumMod val="75000"/>
                      <a:lumOff val="25000"/>
                    </a:schemeClr>
                  </a:solidFill>
                  <a:latin typeface="文泉驿微米黑" panose="020B0606030804020204" charset="-122"/>
                  <a:ea typeface="文泉驿微米黑" panose="020B0606030804020204" charset="-122"/>
                  <a:cs typeface="+mn-ea"/>
                  <a:sym typeface="+mn-lt"/>
                </a:rPr>
                <a:t>1项与主营业务相关的专利（或动植物新品种、软件著作权等）</a:t>
              </a:r>
              <a:r>
                <a:rPr lang="zh-CN" altLang="x-none" dirty="0">
                  <a:solidFill>
                    <a:schemeClr val="tx1">
                      <a:lumMod val="75000"/>
                      <a:lumOff val="25000"/>
                    </a:schemeClr>
                  </a:solidFill>
                  <a:latin typeface="文泉驿微米黑" panose="020B0606030804020204" charset="-122"/>
                  <a:ea typeface="文泉驿微米黑" panose="020B0606030804020204" charset="-122"/>
                  <a:cs typeface="+mn-ea"/>
                  <a:sym typeface="+mn-lt"/>
                </a:rPr>
                <a:t>及成熟的科研条件</a:t>
              </a:r>
              <a:endParaRPr lang="x-none" altLang="zh-CN"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grpSp>
      <p:grpSp>
        <p:nvGrpSpPr>
          <p:cNvPr id="2" name="组合 1"/>
          <p:cNvGrpSpPr/>
          <p:nvPr/>
        </p:nvGrpSpPr>
        <p:grpSpPr>
          <a:xfrm>
            <a:off x="238125" y="927735"/>
            <a:ext cx="6142990" cy="2349500"/>
            <a:chOff x="375" y="1461"/>
            <a:chExt cx="9674" cy="3700"/>
          </a:xfrm>
        </p:grpSpPr>
        <p:cxnSp>
          <p:nvCxnSpPr>
            <p:cNvPr id="3145757" name="Straight Connector 17"/>
            <p:cNvCxnSpPr/>
            <p:nvPr/>
          </p:nvCxnSpPr>
          <p:spPr>
            <a:xfrm flipV="1">
              <a:off x="2264" y="1588"/>
              <a:ext cx="6746" cy="22"/>
            </a:xfrm>
            <a:prstGeom prst="line">
              <a:avLst/>
            </a:prstGeom>
            <a:ln w="3175">
              <a:solidFill>
                <a:schemeClr val="accent1"/>
              </a:solidFill>
              <a:prstDash val="sysDash"/>
              <a:headEnd type="oval"/>
              <a:tailEnd type="none"/>
            </a:ln>
          </p:spPr>
          <p:style>
            <a:lnRef idx="1">
              <a:schemeClr val="accent1"/>
            </a:lnRef>
            <a:fillRef idx="0">
              <a:schemeClr val="accent1"/>
            </a:fillRef>
            <a:effectRef idx="0">
              <a:schemeClr val="accent1"/>
            </a:effectRef>
            <a:fontRef idx="minor">
              <a:schemeClr val="tx1"/>
            </a:fontRef>
          </p:style>
        </p:cxnSp>
        <p:sp>
          <p:nvSpPr>
            <p:cNvPr id="1048714" name="Isosceles Triangle 14"/>
            <p:cNvSpPr/>
            <p:nvPr/>
          </p:nvSpPr>
          <p:spPr>
            <a:xfrm rot="4713012">
              <a:off x="6998" y="2110"/>
              <a:ext cx="3701" cy="2403"/>
            </a:xfrm>
            <a:custGeom>
              <a:avLst/>
              <a:gdLst/>
              <a:ahLst/>
              <a:cxnLst/>
              <a:rect l="l" t="t" r="r" b="b"/>
              <a:pathLst>
                <a:path w="2876661" h="1867830">
                  <a:moveTo>
                    <a:pt x="0" y="620759"/>
                  </a:moveTo>
                  <a:lnTo>
                    <a:pt x="360040" y="0"/>
                  </a:lnTo>
                  <a:lnTo>
                    <a:pt x="720080" y="620759"/>
                  </a:lnTo>
                  <a:lnTo>
                    <a:pt x="565503" y="620759"/>
                  </a:lnTo>
                  <a:cubicBezTo>
                    <a:pt x="629280" y="1044126"/>
                    <a:pt x="958722" y="1385952"/>
                    <a:pt x="1390726" y="1459968"/>
                  </a:cubicBezTo>
                  <a:cubicBezTo>
                    <a:pt x="1869169" y="1541940"/>
                    <a:pt x="2338337" y="1272287"/>
                    <a:pt x="2508348" y="817617"/>
                  </a:cubicBezTo>
                  <a:lnTo>
                    <a:pt x="2876661" y="955339"/>
                  </a:lnTo>
                  <a:cubicBezTo>
                    <a:pt x="2640523" y="1586858"/>
                    <a:pt x="1988863" y="1961397"/>
                    <a:pt x="1324321" y="1847541"/>
                  </a:cubicBezTo>
                  <a:cubicBezTo>
                    <a:pt x="703408" y="1741159"/>
                    <a:pt x="235035" y="1236464"/>
                    <a:pt x="166323" y="62075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dirty="0">
                <a:solidFill>
                  <a:schemeClr val="tx1"/>
                </a:solidFill>
              </a:endParaRPr>
            </a:p>
          </p:txBody>
        </p:sp>
        <p:sp>
          <p:nvSpPr>
            <p:cNvPr id="1048782" name="65%"/>
            <p:cNvSpPr/>
            <p:nvPr/>
          </p:nvSpPr>
          <p:spPr>
            <a:xfrm>
              <a:off x="375" y="1702"/>
              <a:ext cx="2406" cy="484"/>
            </a:xfrm>
            <a:prstGeom prst="rect">
              <a:avLst/>
            </a:prstGeom>
            <a:ln w="12700">
              <a:miter lim="400000"/>
            </a:ln>
          </p:spPr>
          <p:txBody>
            <a:bodyPr wrap="square" lIns="0" tIns="0" rIns="0" bIns="0" anchor="ctr">
              <a:spAutoFit/>
            </a:bodyPr>
            <a:lstStyle>
              <a:lvl1pPr defTabSz="1155700">
                <a:defRPr sz="7200">
                  <a:solidFill>
                    <a:srgbClr val="323C40"/>
                  </a:solidFill>
                  <a:latin typeface="Helvetica"/>
                  <a:ea typeface="Helvetica"/>
                  <a:cs typeface="Helvetica"/>
                  <a:sym typeface="Helvetica"/>
                </a:defRPr>
              </a:lvl1pPr>
            </a:lstStyle>
            <a:p>
              <a:pPr marL="342900" indent="-342900">
                <a:buFont typeface="Wingdings" panose="05000000000000000000" charset="0"/>
                <a:buChar char="Ø"/>
              </a:pPr>
              <a:r>
                <a:rPr lang="x-none" sz="2000" dirty="0">
                  <a:solidFill>
                    <a:schemeClr val="accent2">
                      <a:lumMod val="75000"/>
                    </a:schemeClr>
                  </a:solidFill>
                  <a:latin typeface="文泉驿微米黑" panose="020B0606030804020204" charset="-122"/>
                  <a:ea typeface="文泉驿微米黑" panose="020B0606030804020204" charset="-122"/>
                  <a:cs typeface="+mn-ea"/>
                  <a:sym typeface="+mn-lt"/>
                </a:rPr>
                <a:t>申报单位</a:t>
              </a:r>
              <a:endParaRPr lang="x-none" sz="2000"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grpSp>
        <p:nvGrpSpPr>
          <p:cNvPr id="6" name="组合 5"/>
          <p:cNvGrpSpPr/>
          <p:nvPr/>
        </p:nvGrpSpPr>
        <p:grpSpPr>
          <a:xfrm>
            <a:off x="5715000" y="940435"/>
            <a:ext cx="4961255" cy="2350135"/>
            <a:chOff x="9000" y="1481"/>
            <a:chExt cx="7813" cy="3701"/>
          </a:xfrm>
        </p:grpSpPr>
        <p:cxnSp>
          <p:nvCxnSpPr>
            <p:cNvPr id="3145758" name="Straight Connector 19"/>
            <p:cNvCxnSpPr/>
            <p:nvPr/>
          </p:nvCxnSpPr>
          <p:spPr>
            <a:xfrm>
              <a:off x="10067" y="1581"/>
              <a:ext cx="6746" cy="22"/>
            </a:xfrm>
            <a:prstGeom prst="line">
              <a:avLst/>
            </a:prstGeom>
            <a:ln w="3175">
              <a:solidFill>
                <a:schemeClr val="accent2"/>
              </a:solidFill>
              <a:prstDash val="sysDash"/>
              <a:headEnd type="none"/>
              <a:tailEnd type="oval"/>
            </a:ln>
          </p:spPr>
          <p:style>
            <a:lnRef idx="1">
              <a:schemeClr val="accent1"/>
            </a:lnRef>
            <a:fillRef idx="0">
              <a:schemeClr val="accent1"/>
            </a:fillRef>
            <a:effectRef idx="0">
              <a:schemeClr val="accent1"/>
            </a:effectRef>
            <a:fontRef idx="minor">
              <a:schemeClr val="tx1"/>
            </a:fontRef>
          </p:style>
        </p:cxnSp>
        <p:sp>
          <p:nvSpPr>
            <p:cNvPr id="1048715" name="Isosceles Triangle 14"/>
            <p:cNvSpPr/>
            <p:nvPr/>
          </p:nvSpPr>
          <p:spPr>
            <a:xfrm rot="15485488">
              <a:off x="8351" y="2130"/>
              <a:ext cx="3701" cy="2403"/>
            </a:xfrm>
            <a:custGeom>
              <a:avLst/>
              <a:gdLst/>
              <a:ahLst/>
              <a:cxnLst/>
              <a:rect l="l" t="t" r="r" b="b"/>
              <a:pathLst>
                <a:path w="2876661" h="1867830">
                  <a:moveTo>
                    <a:pt x="0" y="620759"/>
                  </a:moveTo>
                  <a:lnTo>
                    <a:pt x="360040" y="0"/>
                  </a:lnTo>
                  <a:lnTo>
                    <a:pt x="720080" y="620759"/>
                  </a:lnTo>
                  <a:lnTo>
                    <a:pt x="565503" y="620759"/>
                  </a:lnTo>
                  <a:cubicBezTo>
                    <a:pt x="629280" y="1044126"/>
                    <a:pt x="958722" y="1385952"/>
                    <a:pt x="1390726" y="1459968"/>
                  </a:cubicBezTo>
                  <a:cubicBezTo>
                    <a:pt x="1869169" y="1541940"/>
                    <a:pt x="2338337" y="1272287"/>
                    <a:pt x="2508348" y="817617"/>
                  </a:cubicBezTo>
                  <a:lnTo>
                    <a:pt x="2876661" y="955339"/>
                  </a:lnTo>
                  <a:cubicBezTo>
                    <a:pt x="2640523" y="1586858"/>
                    <a:pt x="1988863" y="1961397"/>
                    <a:pt x="1324321" y="1847541"/>
                  </a:cubicBezTo>
                  <a:cubicBezTo>
                    <a:pt x="703408" y="1741159"/>
                    <a:pt x="235035" y="1236464"/>
                    <a:pt x="166323" y="6207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chemeClr val="tx1"/>
                </a:solidFill>
              </a:endParaRPr>
            </a:p>
          </p:txBody>
        </p:sp>
        <p:sp>
          <p:nvSpPr>
            <p:cNvPr id="16" name="65%"/>
            <p:cNvSpPr/>
            <p:nvPr/>
          </p:nvSpPr>
          <p:spPr>
            <a:xfrm>
              <a:off x="11734" y="2106"/>
              <a:ext cx="5079" cy="2423"/>
            </a:xfrm>
            <a:prstGeom prst="rect">
              <a:avLst/>
            </a:prstGeom>
            <a:ln w="12700">
              <a:miter lim="400000"/>
            </a:ln>
          </p:spPr>
          <p:txBody>
            <a:bodyPr wrap="square" lIns="0" tIns="0" rIns="0" bIns="0" anchor="ctr">
              <a:spAutoFit/>
            </a:bodyPr>
            <a:lstStyle>
              <a:lvl1pPr defTabSz="1155700">
                <a:defRPr sz="7200">
                  <a:solidFill>
                    <a:srgbClr val="323C40"/>
                  </a:solidFill>
                  <a:latin typeface="Helvetica"/>
                  <a:ea typeface="Helvetica"/>
                  <a:cs typeface="Helvetica"/>
                  <a:sym typeface="Helvetica"/>
                </a:defRPr>
              </a:lvl1pPr>
            </a:lstStyle>
            <a:p>
              <a:pPr marL="342900" indent="-342900">
                <a:buFont typeface="Wingdings" panose="05000000000000000000" charset="0"/>
                <a:buChar char="Ø"/>
              </a:pPr>
              <a:r>
                <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rPr>
                <a:t>配套经费</a:t>
              </a:r>
              <a:endPar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endParaRPr>
            </a:p>
            <a:p>
              <a:pPr algn="l" defTabSz="914400">
                <a:buClrTx/>
                <a:buSzTx/>
                <a:buFontTx/>
                <a:buNone/>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申报单位是</a:t>
              </a: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高校、科研院所等其他事业单位性质的，不需要配套经费。企业作为申报单位的，需提供配套经费。</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grpSp>
      <p:grpSp>
        <p:nvGrpSpPr>
          <p:cNvPr id="7" name="组合 6"/>
          <p:cNvGrpSpPr/>
          <p:nvPr/>
        </p:nvGrpSpPr>
        <p:grpSpPr>
          <a:xfrm>
            <a:off x="238125" y="1866900"/>
            <a:ext cx="6117590" cy="2275840"/>
            <a:chOff x="375" y="2940"/>
            <a:chExt cx="9634" cy="3584"/>
          </a:xfrm>
        </p:grpSpPr>
        <p:cxnSp>
          <p:nvCxnSpPr>
            <p:cNvPr id="3145760" name="Straight Connector 57"/>
            <p:cNvCxnSpPr/>
            <p:nvPr/>
          </p:nvCxnSpPr>
          <p:spPr>
            <a:xfrm flipH="1" flipV="1">
              <a:off x="9626" y="5158"/>
              <a:ext cx="0" cy="635"/>
            </a:xfrm>
            <a:prstGeom prst="line">
              <a:avLst/>
            </a:prstGeom>
            <a:ln w="3175">
              <a:solidFill>
                <a:schemeClr val="accent3"/>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sp>
          <p:nvSpPr>
            <p:cNvPr id="1048716" name="Block Arc 14"/>
            <p:cNvSpPr/>
            <p:nvPr/>
          </p:nvSpPr>
          <p:spPr>
            <a:xfrm rot="16200000">
              <a:off x="9105" y="2940"/>
              <a:ext cx="904" cy="905"/>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sp>
          <p:nvSpPr>
            <p:cNvPr id="17" name="65%"/>
            <p:cNvSpPr/>
            <p:nvPr/>
          </p:nvSpPr>
          <p:spPr>
            <a:xfrm>
              <a:off x="375" y="6040"/>
              <a:ext cx="2406" cy="484"/>
            </a:xfrm>
            <a:prstGeom prst="rect">
              <a:avLst/>
            </a:prstGeom>
            <a:ln w="12700">
              <a:miter lim="400000"/>
            </a:ln>
          </p:spPr>
          <p:txBody>
            <a:bodyPr wrap="square" lIns="0" tIns="0" rIns="0" bIns="0" anchor="ctr">
              <a:spAutoFit/>
            </a:bodyPr>
            <a:lstStyle>
              <a:lvl1pPr defTabSz="1155700">
                <a:defRPr sz="7200">
                  <a:solidFill>
                    <a:srgbClr val="323C40"/>
                  </a:solidFill>
                  <a:latin typeface="Helvetica"/>
                  <a:ea typeface="Helvetica"/>
                  <a:cs typeface="Helvetica"/>
                  <a:sym typeface="Helvetica"/>
                </a:defRPr>
              </a:lvl1pPr>
            </a:lstStyle>
            <a:p>
              <a:pPr marL="342900" indent="-342900">
                <a:buFont typeface="Wingdings" panose="05000000000000000000" charset="0"/>
                <a:buChar char="Ø"/>
              </a:pPr>
              <a:r>
                <a:rPr lang="x-none" sz="2000" dirty="0">
                  <a:solidFill>
                    <a:schemeClr val="accent2">
                      <a:lumMod val="75000"/>
                    </a:schemeClr>
                  </a:solidFill>
                  <a:latin typeface="文泉驿微米黑" panose="020B0606030804020204" charset="-122"/>
                  <a:ea typeface="文泉驿微米黑" panose="020B0606030804020204" charset="-122"/>
                  <a:cs typeface="+mn-ea"/>
                  <a:sym typeface="+mn-lt"/>
                </a:rPr>
                <a:t>企业</a:t>
              </a:r>
              <a:endParaRPr lang="x-none" sz="2000"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488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cxnSp>
        <p:nvCxnSpPr>
          <p:cNvPr id="3145747" name="直接连接符 22"/>
          <p:cNvCxnSpPr/>
          <p:nvPr/>
        </p:nvCxnSpPr>
        <p:spPr>
          <a:xfrm>
            <a:off x="0" y="83601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8767" name="矩形 30"/>
          <p:cNvSpPr/>
          <p:nvPr/>
        </p:nvSpPr>
        <p:spPr>
          <a:xfrm>
            <a:off x="281634" y="326474"/>
            <a:ext cx="2748280" cy="368300"/>
          </a:xfrm>
          <a:prstGeom prst="rect">
            <a:avLst/>
          </a:prstGeom>
        </p:spPr>
        <p:txBody>
          <a:bodyPr wrap="none">
            <a:spAutoFit/>
          </a:bodyPr>
          <a:p>
            <a:r>
              <a:rPr lang="en-US" altLang="zh-CN" b="1" dirty="0">
                <a:solidFill>
                  <a:schemeClr val="accent2">
                    <a:lumMod val="75000"/>
                  </a:schemeClr>
                </a:solidFill>
                <a:cs typeface="+mn-ea"/>
                <a:sym typeface="+mn-lt"/>
              </a:rPr>
              <a:t>02  </a:t>
            </a:r>
            <a:r>
              <a:rPr lang="x-none" altLang="zh-CN" b="1" dirty="0">
                <a:solidFill>
                  <a:schemeClr val="accent2">
                    <a:lumMod val="75000"/>
                  </a:schemeClr>
                </a:solidFill>
                <a:cs typeface="+mn-ea"/>
                <a:sym typeface="+mn-lt"/>
              </a:rPr>
              <a:t>申报要求</a:t>
            </a:r>
            <a:r>
              <a:rPr lang="en-US" altLang="zh-CN" b="1" dirty="0">
                <a:solidFill>
                  <a:schemeClr val="accent2">
                    <a:lumMod val="75000"/>
                  </a:schemeClr>
                </a:solidFill>
                <a:cs typeface="+mn-ea"/>
                <a:sym typeface="+mn-lt"/>
              </a:rPr>
              <a:t>——</a:t>
            </a:r>
            <a:r>
              <a:rPr lang="x-none" altLang="zh-CN" sz="1600" b="1" dirty="0">
                <a:solidFill>
                  <a:schemeClr val="accent2">
                    <a:lumMod val="75000"/>
                  </a:schemeClr>
                </a:solidFill>
                <a:cs typeface="+mn-ea"/>
                <a:sym typeface="+mn-lt"/>
              </a:rPr>
              <a:t>申报</a:t>
            </a:r>
            <a:r>
              <a:rPr lang="zh-CN" altLang="x-none" sz="1600" b="1" dirty="0">
                <a:solidFill>
                  <a:schemeClr val="accent2">
                    <a:lumMod val="75000"/>
                  </a:schemeClr>
                </a:solidFill>
                <a:cs typeface="+mn-ea"/>
                <a:sym typeface="+mn-lt"/>
              </a:rPr>
              <a:t>基础</a:t>
            </a:r>
            <a:endParaRPr lang="zh-CN" altLang="x-none" sz="1600" b="1" dirty="0">
              <a:solidFill>
                <a:schemeClr val="accent2">
                  <a:lumMod val="75000"/>
                </a:schemeClr>
              </a:solidFill>
              <a:cs typeface="+mn-ea"/>
              <a:sym typeface="+mn-lt"/>
            </a:endParaRPr>
          </a:p>
        </p:txBody>
      </p:sp>
      <p:sp>
        <p:nvSpPr>
          <p:cNvPr id="13" name="文本框 37"/>
          <p:cNvSpPr txBox="1"/>
          <p:nvPr>
            <p:custDataLst>
              <p:tags r:id="rId1"/>
            </p:custDataLst>
          </p:nvPr>
        </p:nvSpPr>
        <p:spPr>
          <a:xfrm>
            <a:off x="7011670" y="1499870"/>
            <a:ext cx="5180330" cy="3784600"/>
          </a:xfrm>
          <a:prstGeom prst="rect">
            <a:avLst/>
          </a:prstGeom>
          <a:noFill/>
        </p:spPr>
        <p:txBody>
          <a:bodyPr wrap="square" rtlCol="0">
            <a:spAutoFit/>
          </a:bodyPr>
          <a:p>
            <a:pPr indent="0" algn="r" fontAlgn="auto">
              <a:lnSpc>
                <a:spcPct val="150000"/>
              </a:lnSpc>
            </a:pPr>
            <a:r>
              <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研究</a:t>
            </a: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任务属于国家和自治区中长期科技发展</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r" fontAlgn="auto">
              <a:lnSpc>
                <a:spcPct val="15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规划的主要研究领域和重点研究课题；</a:t>
            </a:r>
            <a:endParaRPr lang="x-none"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r" fontAlgn="auto">
              <a:lnSpc>
                <a:spcPct val="15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主要从事对经济发展、科技进步具有战略</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r" fontAlgn="auto">
              <a:lnSpc>
                <a:spcPct val="15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意义的基础性、前瞻性研究，能产生良好</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r" fontAlgn="auto">
              <a:lnSpc>
                <a:spcPct val="15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经济和社会效益的应用研究；</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r" fontAlgn="auto">
              <a:lnSpc>
                <a:spcPct val="150000"/>
              </a:lnSpc>
            </a:pP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研究具有明确的自主知识产权目标和标志性创新成果计划，有切实可行的研究方案和</a:t>
            </a:r>
            <a:endPar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r" fontAlgn="auto">
              <a:lnSpc>
                <a:spcPct val="150000"/>
              </a:lnSpc>
            </a:pP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技术路线。</a:t>
            </a:r>
            <a:endPar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grpSp>
        <p:nvGrpSpPr>
          <p:cNvPr id="2" name="组合 1"/>
          <p:cNvGrpSpPr/>
          <p:nvPr>
            <p:custDataLst>
              <p:tags r:id="rId2"/>
            </p:custDataLst>
          </p:nvPr>
        </p:nvGrpSpPr>
        <p:grpSpPr>
          <a:xfrm>
            <a:off x="352425" y="948055"/>
            <a:ext cx="6143625" cy="2350135"/>
            <a:chOff x="375" y="1461"/>
            <a:chExt cx="9675" cy="3701"/>
          </a:xfrm>
        </p:grpSpPr>
        <p:cxnSp>
          <p:nvCxnSpPr>
            <p:cNvPr id="3145757" name="Straight Connector 17"/>
            <p:cNvCxnSpPr/>
            <p:nvPr>
              <p:custDataLst>
                <p:tags r:id="rId3"/>
              </p:custDataLst>
            </p:nvPr>
          </p:nvCxnSpPr>
          <p:spPr>
            <a:xfrm flipV="1">
              <a:off x="2264" y="1588"/>
              <a:ext cx="6746" cy="22"/>
            </a:xfrm>
            <a:prstGeom prst="line">
              <a:avLst/>
            </a:prstGeom>
            <a:ln w="3175">
              <a:solidFill>
                <a:schemeClr val="accent1"/>
              </a:solidFill>
              <a:prstDash val="sysDash"/>
              <a:headEnd type="oval"/>
              <a:tailEnd type="none"/>
            </a:ln>
          </p:spPr>
          <p:style>
            <a:lnRef idx="1">
              <a:schemeClr val="accent1"/>
            </a:lnRef>
            <a:fillRef idx="0">
              <a:schemeClr val="accent1"/>
            </a:fillRef>
            <a:effectRef idx="0">
              <a:schemeClr val="accent1"/>
            </a:effectRef>
            <a:fontRef idx="minor">
              <a:schemeClr val="tx1"/>
            </a:fontRef>
          </p:style>
        </p:cxnSp>
        <p:sp>
          <p:nvSpPr>
            <p:cNvPr id="1048714" name="Isosceles Triangle 14"/>
            <p:cNvSpPr/>
            <p:nvPr>
              <p:custDataLst>
                <p:tags r:id="rId4"/>
              </p:custDataLst>
            </p:nvPr>
          </p:nvSpPr>
          <p:spPr>
            <a:xfrm rot="4713012">
              <a:off x="6998" y="2110"/>
              <a:ext cx="3701" cy="2403"/>
            </a:xfrm>
            <a:custGeom>
              <a:avLst/>
              <a:gdLst/>
              <a:ahLst/>
              <a:cxnLst/>
              <a:rect l="l" t="t" r="r" b="b"/>
              <a:pathLst>
                <a:path w="2876661" h="1867830">
                  <a:moveTo>
                    <a:pt x="0" y="620759"/>
                  </a:moveTo>
                  <a:lnTo>
                    <a:pt x="360040" y="0"/>
                  </a:lnTo>
                  <a:lnTo>
                    <a:pt x="720080" y="620759"/>
                  </a:lnTo>
                  <a:lnTo>
                    <a:pt x="565503" y="620759"/>
                  </a:lnTo>
                  <a:cubicBezTo>
                    <a:pt x="629280" y="1044126"/>
                    <a:pt x="958722" y="1385952"/>
                    <a:pt x="1390726" y="1459968"/>
                  </a:cubicBezTo>
                  <a:cubicBezTo>
                    <a:pt x="1869169" y="1541940"/>
                    <a:pt x="2338337" y="1272287"/>
                    <a:pt x="2508348" y="817617"/>
                  </a:cubicBezTo>
                  <a:lnTo>
                    <a:pt x="2876661" y="955339"/>
                  </a:lnTo>
                  <a:cubicBezTo>
                    <a:pt x="2640523" y="1586858"/>
                    <a:pt x="1988863" y="1961397"/>
                    <a:pt x="1324321" y="1847541"/>
                  </a:cubicBezTo>
                  <a:cubicBezTo>
                    <a:pt x="703408" y="1741159"/>
                    <a:pt x="235035" y="1236464"/>
                    <a:pt x="166323" y="62075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dirty="0">
                <a:solidFill>
                  <a:schemeClr val="tx1"/>
                </a:solidFill>
              </a:endParaRPr>
            </a:p>
          </p:txBody>
        </p:sp>
        <p:sp>
          <p:nvSpPr>
            <p:cNvPr id="1048782" name="65%"/>
            <p:cNvSpPr/>
            <p:nvPr>
              <p:custDataLst>
                <p:tags r:id="rId5"/>
              </p:custDataLst>
            </p:nvPr>
          </p:nvSpPr>
          <p:spPr>
            <a:xfrm>
              <a:off x="375" y="1702"/>
              <a:ext cx="2406" cy="484"/>
            </a:xfrm>
            <a:prstGeom prst="rect">
              <a:avLst/>
            </a:prstGeom>
            <a:ln w="12700">
              <a:miter lim="400000"/>
            </a:ln>
          </p:spPr>
          <p:txBody>
            <a:bodyPr wrap="square" lIns="0" tIns="0" rIns="0" bIns="0" anchor="ctr">
              <a:spAutoFit/>
            </a:bodyPr>
            <a:lstStyle>
              <a:lvl1pPr defTabSz="1155700">
                <a:defRPr sz="7200">
                  <a:solidFill>
                    <a:srgbClr val="323C40"/>
                  </a:solidFill>
                  <a:latin typeface="Helvetica"/>
                  <a:ea typeface="Helvetica"/>
                  <a:cs typeface="Helvetica"/>
                  <a:sym typeface="Helvetica"/>
                </a:defRPr>
              </a:lvl1pPr>
            </a:lstStyle>
            <a:p>
              <a:pPr marL="342900" indent="-342900">
                <a:buFont typeface="Wingdings" panose="05000000000000000000" charset="0"/>
                <a:buChar char="Ø"/>
              </a:pPr>
              <a:r>
                <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rPr>
                <a:t>创新团队</a:t>
              </a:r>
              <a:endPar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grpSp>
        <p:nvGrpSpPr>
          <p:cNvPr id="6" name="组合 5"/>
          <p:cNvGrpSpPr/>
          <p:nvPr>
            <p:custDataLst>
              <p:tags r:id="rId6"/>
            </p:custDataLst>
          </p:nvPr>
        </p:nvGrpSpPr>
        <p:grpSpPr>
          <a:xfrm>
            <a:off x="5829300" y="960755"/>
            <a:ext cx="4961255" cy="2350135"/>
            <a:chOff x="9000" y="1481"/>
            <a:chExt cx="7813" cy="3701"/>
          </a:xfrm>
        </p:grpSpPr>
        <p:cxnSp>
          <p:nvCxnSpPr>
            <p:cNvPr id="3145758" name="Straight Connector 19"/>
            <p:cNvCxnSpPr/>
            <p:nvPr>
              <p:custDataLst>
                <p:tags r:id="rId7"/>
              </p:custDataLst>
            </p:nvPr>
          </p:nvCxnSpPr>
          <p:spPr>
            <a:xfrm>
              <a:off x="10067" y="1581"/>
              <a:ext cx="6746" cy="22"/>
            </a:xfrm>
            <a:prstGeom prst="line">
              <a:avLst/>
            </a:prstGeom>
            <a:ln w="3175">
              <a:solidFill>
                <a:schemeClr val="accent2"/>
              </a:solidFill>
              <a:prstDash val="sysDash"/>
              <a:headEnd type="none"/>
              <a:tailEnd type="oval"/>
            </a:ln>
          </p:spPr>
          <p:style>
            <a:lnRef idx="1">
              <a:schemeClr val="accent1"/>
            </a:lnRef>
            <a:fillRef idx="0">
              <a:schemeClr val="accent1"/>
            </a:fillRef>
            <a:effectRef idx="0">
              <a:schemeClr val="accent1"/>
            </a:effectRef>
            <a:fontRef idx="minor">
              <a:schemeClr val="tx1"/>
            </a:fontRef>
          </p:style>
        </p:cxnSp>
        <p:sp>
          <p:nvSpPr>
            <p:cNvPr id="1048715" name="Isosceles Triangle 14"/>
            <p:cNvSpPr/>
            <p:nvPr>
              <p:custDataLst>
                <p:tags r:id="rId8"/>
              </p:custDataLst>
            </p:nvPr>
          </p:nvSpPr>
          <p:spPr>
            <a:xfrm rot="15485488">
              <a:off x="8351" y="2130"/>
              <a:ext cx="3701" cy="2403"/>
            </a:xfrm>
            <a:custGeom>
              <a:avLst/>
              <a:gdLst/>
              <a:ahLst/>
              <a:cxnLst/>
              <a:rect l="l" t="t" r="r" b="b"/>
              <a:pathLst>
                <a:path w="2876661" h="1867830">
                  <a:moveTo>
                    <a:pt x="0" y="620759"/>
                  </a:moveTo>
                  <a:lnTo>
                    <a:pt x="360040" y="0"/>
                  </a:lnTo>
                  <a:lnTo>
                    <a:pt x="720080" y="620759"/>
                  </a:lnTo>
                  <a:lnTo>
                    <a:pt x="565503" y="620759"/>
                  </a:lnTo>
                  <a:cubicBezTo>
                    <a:pt x="629280" y="1044126"/>
                    <a:pt x="958722" y="1385952"/>
                    <a:pt x="1390726" y="1459968"/>
                  </a:cubicBezTo>
                  <a:cubicBezTo>
                    <a:pt x="1869169" y="1541940"/>
                    <a:pt x="2338337" y="1272287"/>
                    <a:pt x="2508348" y="817617"/>
                  </a:cubicBezTo>
                  <a:lnTo>
                    <a:pt x="2876661" y="955339"/>
                  </a:lnTo>
                  <a:cubicBezTo>
                    <a:pt x="2640523" y="1586858"/>
                    <a:pt x="1988863" y="1961397"/>
                    <a:pt x="1324321" y="1847541"/>
                  </a:cubicBezTo>
                  <a:cubicBezTo>
                    <a:pt x="703408" y="1741159"/>
                    <a:pt x="235035" y="1236464"/>
                    <a:pt x="166323" y="6207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chemeClr val="tx1"/>
                </a:solidFill>
              </a:endParaRPr>
            </a:p>
          </p:txBody>
        </p:sp>
        <p:sp>
          <p:nvSpPr>
            <p:cNvPr id="16" name="65%"/>
            <p:cNvSpPr/>
            <p:nvPr>
              <p:custDataLst>
                <p:tags r:id="rId9"/>
              </p:custDataLst>
            </p:nvPr>
          </p:nvSpPr>
          <p:spPr>
            <a:xfrm>
              <a:off x="11508" y="1686"/>
              <a:ext cx="2406" cy="484"/>
            </a:xfrm>
            <a:prstGeom prst="rect">
              <a:avLst/>
            </a:prstGeom>
            <a:ln w="12700">
              <a:miter lim="400000"/>
            </a:ln>
          </p:spPr>
          <p:txBody>
            <a:bodyPr wrap="square" lIns="0" tIns="0" rIns="0" bIns="0" anchor="ctr">
              <a:spAutoFit/>
            </a:bodyPr>
            <a:lstStyle>
              <a:lvl1pPr defTabSz="1155700">
                <a:defRPr sz="7200">
                  <a:solidFill>
                    <a:srgbClr val="323C40"/>
                  </a:solidFill>
                  <a:latin typeface="Helvetica"/>
                  <a:ea typeface="Helvetica"/>
                  <a:cs typeface="Helvetica"/>
                  <a:sym typeface="Helvetica"/>
                </a:defRPr>
              </a:lvl1pPr>
            </a:lstStyle>
            <a:p>
              <a:pPr marL="342900" indent="-342900">
                <a:buFont typeface="Wingdings" panose="05000000000000000000" charset="0"/>
                <a:buChar char="Ø"/>
              </a:pPr>
              <a:r>
                <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rPr>
                <a:t>研究方向</a:t>
              </a:r>
              <a:endPar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endParaRPr>
            </a:p>
          </p:txBody>
        </p:sp>
      </p:grpSp>
      <p:grpSp>
        <p:nvGrpSpPr>
          <p:cNvPr id="7" name="组合 6"/>
          <p:cNvGrpSpPr/>
          <p:nvPr>
            <p:custDataLst>
              <p:tags r:id="rId10"/>
            </p:custDataLst>
          </p:nvPr>
        </p:nvGrpSpPr>
        <p:grpSpPr>
          <a:xfrm>
            <a:off x="5895975" y="1887855"/>
            <a:ext cx="574675" cy="1811020"/>
            <a:chOff x="9105" y="2941"/>
            <a:chExt cx="905" cy="2852"/>
          </a:xfrm>
        </p:grpSpPr>
        <p:cxnSp>
          <p:nvCxnSpPr>
            <p:cNvPr id="3145760" name="Straight Connector 57"/>
            <p:cNvCxnSpPr/>
            <p:nvPr/>
          </p:nvCxnSpPr>
          <p:spPr>
            <a:xfrm flipH="1" flipV="1">
              <a:off x="9626" y="5158"/>
              <a:ext cx="0" cy="635"/>
            </a:xfrm>
            <a:prstGeom prst="line">
              <a:avLst/>
            </a:prstGeom>
            <a:ln w="3175">
              <a:solidFill>
                <a:schemeClr val="accent3"/>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sp>
          <p:nvSpPr>
            <p:cNvPr id="1048716" name="Block Arc 14"/>
            <p:cNvSpPr/>
            <p:nvPr>
              <p:custDataLst>
                <p:tags r:id="rId11"/>
              </p:custDataLst>
            </p:nvPr>
          </p:nvSpPr>
          <p:spPr>
            <a:xfrm rot="16200000">
              <a:off x="9105" y="2940"/>
              <a:ext cx="904" cy="905"/>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grpSp>
      <p:sp>
        <p:nvSpPr>
          <p:cNvPr id="3" name="文本框 37"/>
          <p:cNvSpPr txBox="1"/>
          <p:nvPr>
            <p:custDataLst>
              <p:tags r:id="rId12"/>
            </p:custDataLst>
          </p:nvPr>
        </p:nvSpPr>
        <p:spPr>
          <a:xfrm>
            <a:off x="146050" y="1466850"/>
            <a:ext cx="5457190" cy="1938020"/>
          </a:xfrm>
          <a:prstGeom prst="rect">
            <a:avLst/>
          </a:prstGeom>
          <a:noFill/>
        </p:spPr>
        <p:txBody>
          <a:bodyPr wrap="square" rtlCol="0">
            <a:spAutoFit/>
          </a:bodyPr>
          <a:p>
            <a:pPr indent="0" algn="l" fontAlgn="auto">
              <a:lnSpc>
                <a:spcPct val="15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具有明确的研发目标和发展规划</a:t>
            </a:r>
            <a:endPar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l" fontAlgn="auto">
              <a:lnSpc>
                <a:spcPct val="150000"/>
              </a:lnSpc>
            </a:pPr>
            <a:r>
              <a:rPr lang="zh-CN" altLang="x-none"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团队组建不少于</a:t>
            </a:r>
            <a:r>
              <a:rPr lang="en-US" altLang="zh-CN"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2</a:t>
            </a: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年</a:t>
            </a:r>
            <a:endPar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l" fontAlgn="auto">
              <a:lnSpc>
                <a:spcPct val="150000"/>
              </a:lnSpc>
            </a:pP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团队成员梯度结构合理</a:t>
            </a:r>
            <a:endPar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a:p>
            <a:pPr indent="0" algn="l" fontAlgn="auto">
              <a:lnSpc>
                <a:spcPct val="150000"/>
              </a:lnSpc>
            </a:pPr>
            <a:r>
              <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rPr>
              <a:t>由团队负责人、核心成员和一般成员组成</a:t>
            </a:r>
            <a:endParaRPr lang="zh-CN" altLang="en-US" sz="2000" dirty="0">
              <a:solidFill>
                <a:schemeClr val="tx1">
                  <a:lumMod val="75000"/>
                  <a:lumOff val="25000"/>
                </a:schemeClr>
              </a:solidFill>
              <a:latin typeface="文泉驿微米黑" panose="020B0606030804020204" charset="-122"/>
              <a:ea typeface="文泉驿微米黑" panose="020B0606030804020204" charset="-122"/>
              <a:cs typeface="+mn-ea"/>
              <a:sym typeface="+mn-lt"/>
            </a:endParaRPr>
          </a:p>
        </p:txBody>
      </p:sp>
      <p:sp>
        <p:nvSpPr>
          <p:cNvPr id="14" name="文本框 37"/>
          <p:cNvSpPr txBox="1"/>
          <p:nvPr>
            <p:custDataLst>
              <p:tags r:id="rId13"/>
            </p:custDataLst>
          </p:nvPr>
        </p:nvSpPr>
        <p:spPr>
          <a:xfrm>
            <a:off x="438785" y="3616960"/>
            <a:ext cx="5457190" cy="3169285"/>
          </a:xfrm>
          <a:prstGeom prst="rect">
            <a:avLst/>
          </a:prstGeom>
          <a:noFill/>
        </p:spPr>
        <p:txBody>
          <a:bodyPr wrap="square" rtlCol="0">
            <a:spAutoFit/>
          </a:bodyPr>
          <a:p>
            <a:pPr marL="342900" indent="-342900" algn="l" defTabSz="1155700" fontAlgn="auto">
              <a:lnSpc>
                <a:spcPct val="100000"/>
              </a:lnSpc>
              <a:buClrTx/>
              <a:buSzTx/>
              <a:buFont typeface="Wingdings" panose="05000000000000000000" charset="0"/>
              <a:buChar char="Ø"/>
            </a:pPr>
            <a:r>
              <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rPr>
              <a:t>新要求</a:t>
            </a:r>
            <a:endParaRPr lang="zh-CN" altLang="x-none" sz="2000" dirty="0">
              <a:solidFill>
                <a:schemeClr val="accent2">
                  <a:lumMod val="75000"/>
                </a:schemeClr>
              </a:solidFill>
              <a:latin typeface="文泉驿微米黑" panose="020B0606030804020204" charset="-122"/>
              <a:ea typeface="文泉驿微米黑" panose="020B0606030804020204" charset="-122"/>
              <a:cs typeface="+mn-ea"/>
              <a:sym typeface="+mn-lt"/>
            </a:endParaRPr>
          </a:p>
          <a:p>
            <a:pPr indent="0" algn="l" fontAlgn="auto">
              <a:lnSpc>
                <a:spcPct val="150000"/>
              </a:lnSpc>
            </a:pPr>
            <a:r>
              <a:rPr lang="en-US" altLang="zh-CN" sz="2000" dirty="0">
                <a:solidFill>
                  <a:schemeClr val="tx1">
                    <a:lumMod val="95000"/>
                    <a:lumOff val="5000"/>
                  </a:schemeClr>
                </a:solidFill>
                <a:latin typeface="文泉驿微米黑" panose="020B0606030804020204" charset="-122"/>
                <a:ea typeface="文泉驿微米黑" panose="020B0606030804020204" charset="-122"/>
                <a:cs typeface="+mn-ea"/>
                <a:sym typeface="+mn-lt"/>
              </a:rPr>
              <a:t>2024</a:t>
            </a:r>
            <a:r>
              <a:rPr lang="zh-CN" altLang="en-US" sz="2000" dirty="0">
                <a:solidFill>
                  <a:schemeClr val="tx1">
                    <a:lumMod val="95000"/>
                    <a:lumOff val="5000"/>
                  </a:schemeClr>
                </a:solidFill>
                <a:latin typeface="文泉驿微米黑" panose="020B0606030804020204" charset="-122"/>
                <a:ea typeface="文泉驿微米黑" panose="020B0606030804020204" charset="-122"/>
                <a:cs typeface="+mn-ea"/>
                <a:sym typeface="+mn-lt"/>
              </a:rPr>
              <a:t>年鼓励已获得天山创新团队计划项目资助且通过验收的团队进行申报，对其给予优先支持，团队负责人和核心成员应当基本稳定</a:t>
            </a:r>
            <a:r>
              <a:rPr lang="zh-CN" altLang="en-US" sz="2000" dirty="0">
                <a:solidFill>
                  <a:srgbClr val="C00000"/>
                </a:solidFill>
                <a:latin typeface="文泉驿微米黑" panose="020B0606030804020204" charset="-122"/>
                <a:ea typeface="文泉驿微米黑" panose="020B0606030804020204" charset="-122"/>
                <a:cs typeface="+mn-ea"/>
                <a:sym typeface="+mn-lt"/>
              </a:rPr>
              <a:t>。明确以往已验收通过的团队负责人与核心成员只要符合年龄及其他限制条件，可再次申报，给予优先支持。</a:t>
            </a:r>
            <a:endParaRPr lang="zh-CN" altLang="en-US" sz="2000" dirty="0">
              <a:solidFill>
                <a:srgbClr val="C00000"/>
              </a:solidFill>
              <a:latin typeface="文泉驿微米黑" panose="020B0606030804020204" charset="-122"/>
              <a:ea typeface="文泉驿微米黑" panose="020B060603080402020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3" grpId="0"/>
      <p:bldP spid="3" grpId="1"/>
      <p:bldP spid="14" grpId="0"/>
      <p:bldP spid="14" grpId="1"/>
    </p:bldLst>
  </p:timing>
</p:sld>
</file>

<file path=ppt/tags/tag1.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10.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11.xml><?xml version="1.0" encoding="utf-8"?>
<p:tagLst xmlns:p="http://schemas.openxmlformats.org/presentationml/2006/main">
  <p:tag name="KSO_WM_DIAGRAM_VIRTUALLY_FRAME" val="{&quot;height&quot;:216.6,&quot;left&quot;:19.95,&quot;top&quot;:74.65,&quot;width&quot;:949.05}"/>
</p:tagLst>
</file>

<file path=ppt/tags/tag12.xml><?xml version="1.0" encoding="utf-8"?>
<p:tagLst xmlns:p="http://schemas.openxmlformats.org/presentationml/2006/main">
  <p:tag name="KSO_WM_DIAGRAM_VIRTUALLY_FRAME" val="{&quot;height&quot;:216.6,&quot;left&quot;:19.95,&quot;top&quot;:74.65,&quot;width&quot;:949.05}"/>
</p:tagLst>
</file>

<file path=ppt/tags/tag13.xml><?xml version="1.0" encoding="utf-8"?>
<p:tagLst xmlns:p="http://schemas.openxmlformats.org/presentationml/2006/main">
  <p:tag name="KSO_WM_DIAGRAM_VIRTUALLY_FRAME" val="{&quot;height&quot;:216.6,&quot;left&quot;:19.95,&quot;top&quot;:74.65,&quot;width&quot;:949.05}"/>
</p:tagLst>
</file>

<file path=ppt/tags/tag14.xml><?xml version="1.0" encoding="utf-8"?>
<p:tagLst xmlns:p="http://schemas.openxmlformats.org/presentationml/2006/main">
  <p:tag name="KSO_WM_DIAGRAM_VIRTUALLY_FRAME" val="{&quot;height&quot;:216.6,&quot;left&quot;:19.95,&quot;top&quot;:74.65,&quot;width&quot;:949.05}"/>
</p:tagLst>
</file>

<file path=ppt/tags/tag15.xml><?xml version="1.0" encoding="utf-8"?>
<p:tagLst xmlns:p="http://schemas.openxmlformats.org/presentationml/2006/main">
  <p:tag name="KSO_WM_DIAGRAM_VIRTUALLY_FRAME" val="{&quot;height&quot;:216.6,&quot;left&quot;:19.95,&quot;top&quot;:74.65,&quot;width&quot;:949.05}"/>
</p:tagLst>
</file>

<file path=ppt/tags/tag16.xml><?xml version="1.0" encoding="utf-8"?>
<p:tagLst xmlns:p="http://schemas.openxmlformats.org/presentationml/2006/main">
  <p:tag name="KSO_WM_DIAGRAM_VIRTUALLY_FRAME" val="{&quot;height&quot;:216.6,&quot;left&quot;:19.95,&quot;top&quot;:74.65,&quot;width&quot;:949.05}"/>
</p:tagLst>
</file>

<file path=ppt/tags/tag17.xml><?xml version="1.0" encoding="utf-8"?>
<p:tagLst xmlns:p="http://schemas.openxmlformats.org/presentationml/2006/main">
  <p:tag name="KSO_WM_DIAGRAM_VIRTUALLY_FRAME" val="{&quot;height&quot;:216.6,&quot;left&quot;:19.95,&quot;top&quot;:74.65,&quot;width&quot;:949.05}"/>
</p:tagLst>
</file>

<file path=ppt/tags/tag18.xml><?xml version="1.0" encoding="utf-8"?>
<p:tagLst xmlns:p="http://schemas.openxmlformats.org/presentationml/2006/main">
  <p:tag name="KSO_WM_DIAGRAM_VIRTUALLY_FRAME" val="{&quot;height&quot;:216.6,&quot;left&quot;:19.95,&quot;top&quot;:74.65,&quot;width&quot;:949.05}"/>
</p:tagLst>
</file>

<file path=ppt/tags/tag19.xml><?xml version="1.0" encoding="utf-8"?>
<p:tagLst xmlns:p="http://schemas.openxmlformats.org/presentationml/2006/main">
  <p:tag name="KSO_WM_DIAGRAM_VIRTUALLY_FRAME" val="{&quot;height&quot;:216.6,&quot;left&quot;:19.95,&quot;top&quot;:74.65,&quot;width&quot;:949.05}"/>
</p:tagLst>
</file>

<file path=ppt/tags/tag2.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20.xml><?xml version="1.0" encoding="utf-8"?>
<p:tagLst xmlns:p="http://schemas.openxmlformats.org/presentationml/2006/main">
  <p:tag name="KSO_WM_DIAGRAM_VIRTUALLY_FRAME" val="{&quot;height&quot;:216.6,&quot;left&quot;:19.95,&quot;top&quot;:74.65,&quot;width&quot;:949.05}"/>
</p:tagLst>
</file>

<file path=ppt/tags/tag21.xml><?xml version="1.0" encoding="utf-8"?>
<p:tagLst xmlns:p="http://schemas.openxmlformats.org/presentationml/2006/main">
  <p:tag name="KSO_WM_DIAGRAM_VIRTUALLY_FRAME" val="{&quot;height&quot;:216.6,&quot;left&quot;:19.95,&quot;top&quot;:74.65,&quot;width&quot;:949.05}"/>
</p:tagLst>
</file>

<file path=ppt/tags/tag22.xml><?xml version="1.0" encoding="utf-8"?>
<p:tagLst xmlns:p="http://schemas.openxmlformats.org/presentationml/2006/main">
  <p:tag name="KSO_WM_DIAGRAM_VIRTUALLY_FRAME" val="{&quot;height&quot;:216.6,&quot;left&quot;:19.95,&quot;top&quot;:74.65,&quot;width&quot;:949.05}"/>
</p:tagLst>
</file>

<file path=ppt/tags/tag23.xml><?xml version="1.0" encoding="utf-8"?>
<p:tagLst xmlns:p="http://schemas.openxmlformats.org/presentationml/2006/main">
  <p:tag name="KSO_WM_DIAGRAM_VIRTUALLY_FRAME" val="{&quot;height&quot;:216.6,&quot;left&quot;:19.95,&quot;top&quot;:74.65,&quot;width&quot;:949.05}"/>
</p:tagLst>
</file>

<file path=ppt/tags/tag24.xml><?xml version="1.0" encoding="utf-8"?>
<p:tagLst xmlns:p="http://schemas.openxmlformats.org/presentationml/2006/main">
  <p:tag name="KSO_WM_DIAGRAM_VIRTUALLY_FRAME" val="{&quot;height&quot;:216.6,&quot;left&quot;:19.95,&quot;top&quot;:74.65,&quot;width&quot;:949.05}"/>
</p:tagLst>
</file>

<file path=ppt/tags/tag25.xml><?xml version="1.0" encoding="utf-8"?>
<p:tagLst xmlns:p="http://schemas.openxmlformats.org/presentationml/2006/main">
  <p:tag name="KSO_WM_DIAGRAM_VIRTUALLY_FRAME" val="{&quot;height&quot;:216.6,&quot;left&quot;:19.95,&quot;top&quot;:74.65,&quot;width&quot;:949.05}"/>
</p:tagLst>
</file>

<file path=ppt/tags/tag26.xml><?xml version="1.0" encoding="utf-8"?>
<p:tagLst xmlns:p="http://schemas.openxmlformats.org/presentationml/2006/main">
  <p:tag name="KSO_WPP_MARK_KEY" val="b19437eb-c95b-46af-a993-500cb093cf3d"/>
  <p:tag name="COMMONDATA" val="eyJjb3VudCI6MywiaGRpZCI6IjM0N2E1ZWYyMTdlMDZmYjY0Y2M5YjBmYzNmMTBjMTZjIiwidXNlckNvdW50IjozfQ=="/>
  <p:tag name="commondata" val="eyJjb3VudCI6NCwiaGRpZCI6IjQzMjNmYTI2NjYyYThiOTIzZWVkZGU0MjkyNzg4MTY3IiwidXNlckNvdW50IjoxfQ=="/>
</p:tagLst>
</file>

<file path=ppt/tags/tag3.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4.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5.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6.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7.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8.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ags/tag9.xml><?xml version="1.0" encoding="utf-8"?>
<p:tagLst xmlns:p="http://schemas.openxmlformats.org/presentationml/2006/main">
  <p:tag name="KSO_WM_DIAGRAM_VIRTUALLY_FRAME" val="{&quot;height&quot;:215.70724409448817,&quot;left&quot;:104.13598425196851,&quot;top&quot;:311.4844094488189,&quot;width&quot;:692.0782677165354}"/>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1F5F8A"/>
      </a:accent1>
      <a:accent2>
        <a:srgbClr val="2980B9"/>
      </a:accent2>
      <a:accent3>
        <a:srgbClr val="4098D4"/>
      </a:accent3>
      <a:accent4>
        <a:srgbClr val="7AB7E0"/>
      </a:accent4>
      <a:accent5>
        <a:srgbClr val="9FCBE9"/>
      </a:accent5>
      <a:accent6>
        <a:srgbClr val="C6E0F2"/>
      </a:accent6>
      <a:hlink>
        <a:srgbClr val="1F5F8A"/>
      </a:hlink>
      <a:folHlink>
        <a:srgbClr val="BFBFBF"/>
      </a:folHlink>
    </a:clrScheme>
    <a:fontScheme name="jf32zmub">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1F5F8A"/>
    </a:accent1>
    <a:accent2>
      <a:srgbClr val="2980B9"/>
    </a:accent2>
    <a:accent3>
      <a:srgbClr val="4098D4"/>
    </a:accent3>
    <a:accent4>
      <a:srgbClr val="7AB7E0"/>
    </a:accent4>
    <a:accent5>
      <a:srgbClr val="9FCBE9"/>
    </a:accent5>
    <a:accent6>
      <a:srgbClr val="C6E0F2"/>
    </a:accent6>
    <a:hlink>
      <a:srgbClr val="1F5F8A"/>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1F5F8A"/>
    </a:accent1>
    <a:accent2>
      <a:srgbClr val="2980B9"/>
    </a:accent2>
    <a:accent3>
      <a:srgbClr val="4098D4"/>
    </a:accent3>
    <a:accent4>
      <a:srgbClr val="7AB7E0"/>
    </a:accent4>
    <a:accent5>
      <a:srgbClr val="9FCBE9"/>
    </a:accent5>
    <a:accent6>
      <a:srgbClr val="C6E0F2"/>
    </a:accent6>
    <a:hlink>
      <a:srgbClr val="1F5F8A"/>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1F5F8A"/>
    </a:accent1>
    <a:accent2>
      <a:srgbClr val="2980B9"/>
    </a:accent2>
    <a:accent3>
      <a:srgbClr val="4098D4"/>
    </a:accent3>
    <a:accent4>
      <a:srgbClr val="7AB7E0"/>
    </a:accent4>
    <a:accent5>
      <a:srgbClr val="9FCBE9"/>
    </a:accent5>
    <a:accent6>
      <a:srgbClr val="C6E0F2"/>
    </a:accent6>
    <a:hlink>
      <a:srgbClr val="1F5F8A"/>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1F5F8A"/>
    </a:accent1>
    <a:accent2>
      <a:srgbClr val="2980B9"/>
    </a:accent2>
    <a:accent3>
      <a:srgbClr val="4098D4"/>
    </a:accent3>
    <a:accent4>
      <a:srgbClr val="7AB7E0"/>
    </a:accent4>
    <a:accent5>
      <a:srgbClr val="9FCBE9"/>
    </a:accent5>
    <a:accent6>
      <a:srgbClr val="C6E0F2"/>
    </a:accent6>
    <a:hlink>
      <a:srgbClr val="1F5F8A"/>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2497</Words>
  <Application>WPS 演示</Application>
  <PresentationFormat/>
  <Paragraphs>277</Paragraphs>
  <Slides>18</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18</vt:i4>
      </vt:variant>
    </vt:vector>
  </HeadingPairs>
  <TitlesOfParts>
    <vt:vector size="35" baseType="lpstr">
      <vt:lpstr>Arial</vt:lpstr>
      <vt:lpstr>宋体</vt:lpstr>
      <vt:lpstr>Wingdings</vt:lpstr>
      <vt:lpstr>方正小标宋_GBK</vt:lpstr>
      <vt:lpstr>方正黑体_GBK</vt:lpstr>
      <vt:lpstr>Calibri</vt:lpstr>
      <vt:lpstr>微软雅黑</vt:lpstr>
      <vt:lpstr>Wingdings</vt:lpstr>
      <vt:lpstr>文泉驿微米黑</vt:lpstr>
      <vt:lpstr>黑体</vt:lpstr>
      <vt:lpstr>Kartika</vt:lpstr>
      <vt:lpstr>思源黑体 CN Light</vt:lpstr>
      <vt:lpstr>Helvetica</vt:lpstr>
      <vt:lpstr>Arial Unicode MS</vt:lpstr>
      <vt:lpstr>等线</vt:lpstr>
      <vt:lpstr>ksdb</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yan</cp:lastModifiedBy>
  <cp:revision>28</cp:revision>
  <dcterms:created xsi:type="dcterms:W3CDTF">2022-07-06T11:11:00Z</dcterms:created>
  <dcterms:modified xsi:type="dcterms:W3CDTF">2024-04-25T09:19:57Z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KSOTemplateUUID">
    <vt:lpwstr>v1.0_mb_Rz2D6syLb+eyyg2g2HGpuw==</vt:lpwstr>
  </property>
  <property fmtid="{D5CDD505-2E9C-101B-9397-08002B2CF9AE}" pid="4" name="ICV">
    <vt:lpwstr>B66DA912061B469B81C17F4D9B6817B0</vt:lpwstr>
  </property>
</Properties>
</file>