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8" r:id="rId3"/>
    <p:sldId id="259" r:id="rId4"/>
    <p:sldId id="261" r:id="rId5"/>
    <p:sldId id="262" r:id="rId6"/>
    <p:sldId id="263" r:id="rId7"/>
    <p:sldId id="264" r:id="rId8"/>
    <p:sldId id="265" r:id="rId9"/>
    <p:sldId id="291" r:id="rId10"/>
    <p:sldId id="271" r:id="rId11"/>
    <p:sldId id="292" r:id="rId13"/>
    <p:sldId id="272" r:id="rId14"/>
    <p:sldId id="307" r:id="rId15"/>
    <p:sldId id="273" r:id="rId16"/>
    <p:sldId id="274" r:id="rId17"/>
    <p:sldId id="282" r:id="rId18"/>
    <p:sldId id="293" r:id="rId19"/>
    <p:sldId id="294" r:id="rId20"/>
    <p:sldId id="275" r:id="rId21"/>
    <p:sldId id="276" r:id="rId22"/>
    <p:sldId id="277" r:id="rId23"/>
    <p:sldId id="278" r:id="rId24"/>
    <p:sldId id="279" r:id="rId25"/>
    <p:sldId id="280" r:id="rId26"/>
    <p:sldId id="281" r:id="rId27"/>
    <p:sldId id="309" r:id="rId28"/>
    <p:sldId id="310" r:id="rId29"/>
    <p:sldId id="311" r:id="rId30"/>
    <p:sldId id="312" r:id="rId31"/>
    <p:sldId id="313" r:id="rId32"/>
    <p:sldId id="320" r:id="rId33"/>
    <p:sldId id="314" r:id="rId34"/>
    <p:sldId id="315" r:id="rId35"/>
    <p:sldId id="316" r:id="rId36"/>
    <p:sldId id="317" r:id="rId37"/>
    <p:sldId id="319" r:id="rId38"/>
  </p:sldIdLst>
  <p:sldSz cx="12192000" cy="6858000"/>
  <p:notesSz cx="7103745" cy="10234295"/>
  <p:custDataLst>
    <p:tags r:id="rId4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2" Type="http://schemas.openxmlformats.org/officeDocument/2006/relationships/tags" Target="tags/tag20.xml"/><Relationship Id="rId41" Type="http://schemas.openxmlformats.org/officeDocument/2006/relationships/tableStyles" Target="tableStyles.xml"/><Relationship Id="rId40" Type="http://schemas.openxmlformats.org/officeDocument/2006/relationships/viewProps" Target="viewProps.xml"/><Relationship Id="rId4" Type="http://schemas.openxmlformats.org/officeDocument/2006/relationships/slide" Target="slides/slide2.xml"/><Relationship Id="rId39" Type="http://schemas.openxmlformats.org/officeDocument/2006/relationships/presProps" Target="presProps.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notesMaster" Target="notesMasters/notesMaster1.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188595" cy="574719"/>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167998" y="0"/>
            <a:ext cx="3188595" cy="574719"/>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42770" y="1431824"/>
            <a:ext cx="6872756" cy="386592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35830" y="5512523"/>
            <a:ext cx="5886637" cy="4510246"/>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10879875"/>
            <a:ext cx="3188595" cy="574718"/>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167998" y="10879875"/>
            <a:ext cx="3188595" cy="574718"/>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p:cSld name="标题幻灯片">
    <p:bg>
      <p:bgPr>
        <a:blipFill rotWithShape="0">
          <a:blip r:embed="rId2"/>
          <a:stretch>
            <a:fillRect/>
          </a:stretch>
        </a:blipFill>
        <a:effectLst/>
      </p:bgPr>
    </p:bg>
    <p:spTree>
      <p:nvGrpSpPr>
        <p:cNvPr id="1" name=""/>
        <p:cNvGrpSpPr/>
        <p:nvPr/>
      </p:nvGrpSpPr>
      <p:grpSpPr/>
      <p:sp>
        <p:nvSpPr>
          <p:cNvPr id="2050" name="标题 2049"/>
          <p:cNvSpPr/>
          <p:nvPr>
            <p:ph type="ctrTitle"/>
          </p:nvPr>
        </p:nvSpPr>
        <p:spPr>
          <a:xfrm>
            <a:off x="624417" y="1916113"/>
            <a:ext cx="10363200" cy="1470025"/>
          </a:xfrm>
          <a:prstGeom prst="rect">
            <a:avLst/>
          </a:prstGeom>
          <a:noFill/>
          <a:ln w="9525">
            <a:noFill/>
          </a:ln>
        </p:spPr>
        <p:txBody>
          <a:bodyPr anchor="ctr"/>
          <a:lstStyle>
            <a:lvl1pPr lvl="0">
              <a:buClrTx/>
              <a:buSzTx/>
              <a:buFontTx/>
              <a:defRPr sz="4400">
                <a:effectLst>
                  <a:outerShdw blurRad="38100" dist="38100" dir="2700000">
                    <a:srgbClr val="FFFFFF"/>
                  </a:outerShdw>
                </a:effectLst>
                <a:latin typeface="Arial Black" panose="020B0A04020102020204" charset="0"/>
              </a:defRPr>
            </a:lvl1pPr>
          </a:lstStyle>
          <a:p>
            <a:pPr lvl="0"/>
            <a:r>
              <a:rPr lang="zh-CN" altLang="en-US"/>
              <a:t>单击此处编辑母版标题样式</a:t>
            </a:r>
            <a:endParaRPr lang="zh-CN" altLang="en-US"/>
          </a:p>
        </p:txBody>
      </p:sp>
      <p:sp>
        <p:nvSpPr>
          <p:cNvPr id="2051" name="副标题 2050"/>
          <p:cNvSpPr/>
          <p:nvPr>
            <p:ph type="subTitle" idx="1"/>
          </p:nvPr>
        </p:nvSpPr>
        <p:spPr>
          <a:xfrm>
            <a:off x="1538817" y="3860800"/>
            <a:ext cx="8534400" cy="792163"/>
          </a:xfrm>
          <a:prstGeom prst="rect">
            <a:avLst/>
          </a:prstGeom>
          <a:noFill/>
          <a:ln w="9525">
            <a:noFill/>
          </a:ln>
        </p:spPr>
        <p:txBody>
          <a:bodyPr anchor="ctr"/>
          <a:lstStyle>
            <a:lvl1pPr marL="0" lvl="0" indent="0" algn="ctr">
              <a:buClrTx/>
              <a:buSzTx/>
              <a:buFontTx/>
              <a:buNone/>
              <a:defRPr/>
            </a:lvl1pPr>
            <a:lvl2pPr marL="457200" lvl="1" indent="0" algn="ctr">
              <a:buClrTx/>
              <a:buSzTx/>
              <a:buFontTx/>
              <a:buNone/>
              <a:defRPr>
                <a:latin typeface="Arial" panose="020B0604020202020204" pitchFamily="34" charset="0"/>
                <a:ea typeface="宋体" panose="02010600030101010101" pitchFamily="2" charset="-122"/>
              </a:defRPr>
            </a:lvl2pPr>
            <a:lvl3pPr marL="914400" lvl="2" indent="0" algn="ctr">
              <a:buClrTx/>
              <a:buSzTx/>
              <a:buFontTx/>
              <a:buNone/>
              <a:defRPr>
                <a:latin typeface="Arial" panose="020B0604020202020204" pitchFamily="34" charset="0"/>
                <a:ea typeface="宋体" panose="02010600030101010101" pitchFamily="2" charset="-122"/>
              </a:defRPr>
            </a:lvl3pPr>
            <a:lvl4pPr marL="1371600" lvl="3" indent="0" algn="ctr">
              <a:buClrTx/>
              <a:buSzTx/>
              <a:buFontTx/>
              <a:buNone/>
              <a:defRPr>
                <a:latin typeface="Arial" panose="020B0604020202020204" pitchFamily="34" charset="0"/>
                <a:ea typeface="宋体" panose="02010600030101010101" pitchFamily="2" charset="-122"/>
              </a:defRPr>
            </a:lvl4pPr>
            <a:lvl5pPr marL="1828800" lvl="4" indent="0" algn="ctr">
              <a:buClrTx/>
              <a:buSzTx/>
              <a:buFontTx/>
              <a:buNone/>
              <a:defRPr>
                <a:latin typeface="Arial" panose="020B0604020202020204" pitchFamily="34" charset="0"/>
                <a:ea typeface="宋体" panose="02010600030101010101" pitchFamily="2" charset="-122"/>
              </a:defRPr>
            </a:lvl5pPr>
          </a:lstStyle>
          <a:p>
            <a:pPr lvl="0"/>
            <a:r>
              <a:rPr lang="zh-CN" altLang="en-US"/>
              <a:t>单击此处编辑母版副标题样式</a:t>
            </a:r>
            <a:endParaRPr lang="zh-CN" altLang="en-US"/>
          </a:p>
        </p:txBody>
      </p:sp>
      <p:sp>
        <p:nvSpPr>
          <p:cNvPr id="2052" name="日期占位符 2051"/>
          <p:cNvSpPr/>
          <p:nvPr>
            <p:ph type="dt" sz="half" idx="2"/>
          </p:nvPr>
        </p:nvSpPr>
        <p:spPr>
          <a:xfrm>
            <a:off x="609600" y="6245225"/>
            <a:ext cx="2844800" cy="476250"/>
          </a:xfrm>
          <a:prstGeom prst="rect">
            <a:avLst/>
          </a:prstGeom>
          <a:noFill/>
          <a:ln w="9525">
            <a:noFill/>
          </a:ln>
        </p:spPr>
        <p:txBody>
          <a:bodyPr anchor="t"/>
          <a:lstStyle>
            <a:lvl1pPr>
              <a:defRPr sz="1400"/>
            </a:lvl1pPr>
          </a:lstStyle>
          <a:p>
            <a:endParaRPr lang="zh-CN" altLang="en-US">
              <a:latin typeface="Arial" panose="020B0604020202020204" pitchFamily="34" charset="0"/>
            </a:endParaRPr>
          </a:p>
        </p:txBody>
      </p:sp>
      <p:sp>
        <p:nvSpPr>
          <p:cNvPr id="2053" name="页脚占位符 2052"/>
          <p:cNvSpPr/>
          <p:nvPr>
            <p:ph type="ftr" sz="quarter" idx="3"/>
          </p:nvPr>
        </p:nvSpPr>
        <p:spPr>
          <a:xfrm>
            <a:off x="4165600" y="6245225"/>
            <a:ext cx="3860800" cy="476250"/>
          </a:xfrm>
          <a:prstGeom prst="rect">
            <a:avLst/>
          </a:prstGeom>
          <a:noFill/>
          <a:ln w="9525">
            <a:noFill/>
          </a:ln>
        </p:spPr>
        <p:txBody>
          <a:bodyPr anchor="t"/>
          <a:lstStyle>
            <a:lvl1pPr algn="ctr">
              <a:defRPr sz="1400"/>
            </a:lvl1pPr>
          </a:lstStyle>
          <a:p>
            <a:endParaRPr lang="zh-CN" altLang="en-US" dirty="0"/>
          </a:p>
        </p:txBody>
      </p:sp>
      <p:sp>
        <p:nvSpPr>
          <p:cNvPr id="2054" name="灯片编号占位符 2053"/>
          <p:cNvSpPr/>
          <p:nvPr>
            <p:ph type="sldNum" sz="quarter" idx="4"/>
          </p:nvPr>
        </p:nvSpPr>
        <p:spPr>
          <a:xfrm>
            <a:off x="8737600" y="6245225"/>
            <a:ext cx="2844800" cy="476250"/>
          </a:xfrm>
          <a:prstGeom prst="rect">
            <a:avLst/>
          </a:prstGeom>
          <a:noFill/>
          <a:ln w="9525">
            <a:noFill/>
          </a:ln>
        </p:spPr>
        <p:txBody>
          <a:bodyPr anchor="t"/>
          <a:lstStyle>
            <a:lvl1pPr algn="r">
              <a:defRPr sz="1400"/>
            </a:lvl1pPr>
          </a:lstStyle>
          <a:p>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117475"/>
            <a:ext cx="2743200" cy="56769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17475"/>
            <a:ext cx="8070573" cy="56769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38"/>
            <a:ext cx="105156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1"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268413"/>
            <a:ext cx="5376672" cy="4525962"/>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205728" y="1268413"/>
            <a:ext cx="5376672" cy="4525962"/>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5" y="1778438"/>
            <a:ext cx="4873575"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186775" y="2665379"/>
            <a:ext cx="4873575"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256939" y="1778438"/>
            <a:ext cx="489757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256939" y="2665379"/>
            <a:ext cx="4897576"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1026" name="标题 1025"/>
          <p:cNvSpPr/>
          <p:nvPr>
            <p:ph type="title"/>
          </p:nvPr>
        </p:nvSpPr>
        <p:spPr>
          <a:xfrm>
            <a:off x="609600" y="117475"/>
            <a:ext cx="10972800" cy="720725"/>
          </a:xfrm>
          <a:prstGeom prst="rect">
            <a:avLst/>
          </a:prstGeom>
          <a:noFill/>
          <a:ln w="9525">
            <a:noFill/>
          </a:ln>
        </p:spPr>
        <p:txBody>
          <a:bodyPr anchor="ctr"/>
          <a:p>
            <a:pPr lvl="0"/>
            <a:r>
              <a:rPr lang="zh-CN" altLang="en-US"/>
              <a:t>单击此处编辑母版标题样式</a:t>
            </a:r>
            <a:endParaRPr lang="zh-CN" altLang="en-US"/>
          </a:p>
        </p:txBody>
      </p:sp>
      <p:sp>
        <p:nvSpPr>
          <p:cNvPr id="1027" name="文本占位符 1026"/>
          <p:cNvSpPr/>
          <p:nvPr>
            <p:ph type="body" idx="1"/>
          </p:nvPr>
        </p:nvSpPr>
        <p:spPr>
          <a:xfrm>
            <a:off x="609600" y="1268413"/>
            <a:ext cx="10972800" cy="4525962"/>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p:nvPr>
            <p:ph type="dt" sz="half" idx="2"/>
          </p:nvPr>
        </p:nvSpPr>
        <p:spPr>
          <a:xfrm>
            <a:off x="609600" y="6245225"/>
            <a:ext cx="2844800" cy="476250"/>
          </a:xfrm>
          <a:prstGeom prst="rect">
            <a:avLst/>
          </a:prstGeom>
          <a:noFill/>
          <a:ln w="9525">
            <a:noFill/>
          </a:ln>
        </p:spPr>
        <p:txBody>
          <a:bodyPr/>
          <a:lstStyle>
            <a:lvl1pPr>
              <a:defRPr sz="1400"/>
            </a:lvl1pPr>
          </a:lstStyle>
          <a:p>
            <a:fld id="{760FBDFE-C587-4B4C-A407-44438C67B59E}" type="datetimeFigureOut">
              <a:rPr lang="zh-CN" altLang="en-US" smtClean="0"/>
            </a:fld>
            <a:endParaRPr lang="zh-CN" altLang="en-US"/>
          </a:p>
        </p:txBody>
      </p:sp>
      <p:sp>
        <p:nvSpPr>
          <p:cNvPr id="1029" name="页脚占位符 1028"/>
          <p:cNvSpPr/>
          <p:nvPr>
            <p:ph type="ftr" sz="quarter" idx="3"/>
          </p:nvPr>
        </p:nvSpPr>
        <p:spPr>
          <a:xfrm>
            <a:off x="4165600" y="6245225"/>
            <a:ext cx="3860800" cy="476250"/>
          </a:xfrm>
          <a:prstGeom prst="rect">
            <a:avLst/>
          </a:prstGeom>
          <a:noFill/>
          <a:ln w="9525">
            <a:noFill/>
          </a:ln>
        </p:spPr>
        <p:txBody>
          <a:bodyPr/>
          <a:lstStyle>
            <a:lvl1pPr algn="ctr">
              <a:defRPr sz="1400"/>
            </a:lvl1pPr>
          </a:lstStyle>
          <a:p>
            <a:endParaRPr lang="zh-CN" altLang="en-US" dirty="0"/>
          </a:p>
        </p:txBody>
      </p:sp>
      <p:sp>
        <p:nvSpPr>
          <p:cNvPr id="1030" name="灯片编号占位符 1029"/>
          <p:cNvSpPr/>
          <p:nvPr>
            <p:ph type="sldNum" sz="quarter" idx="4"/>
          </p:nvPr>
        </p:nvSpPr>
        <p:spPr>
          <a:xfrm>
            <a:off x="8737600" y="6245225"/>
            <a:ext cx="2844800" cy="476250"/>
          </a:xfrm>
          <a:prstGeom prst="rect">
            <a:avLst/>
          </a:prstGeom>
          <a:noFill/>
          <a:ln w="9525">
            <a:noFill/>
          </a:ln>
        </p:spPr>
        <p:txBody>
          <a:bodyPr/>
          <a:lstStyle>
            <a:lvl1pPr algn="r">
              <a:defRPr sz="1400"/>
            </a:lvl1pPr>
          </a:lstStyle>
          <a:p>
            <a:fld id="{49AE70B2-8BF9-45C0-BB95-33D1B9D3A854}"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l" defTabSz="914400" eaLnBrk="1" fontAlgn="base" latinLnBrk="0" hangingPunct="1">
        <a:lnSpc>
          <a:spcPct val="100000"/>
        </a:lnSpc>
        <a:spcBef>
          <a:spcPct val="0"/>
        </a:spcBef>
        <a:spcAft>
          <a:spcPct val="0"/>
        </a:spcAft>
        <a:buNone/>
        <a:defRPr sz="36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slide" Target="slide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hemeOverride" Target="../theme/themeOverride1.xml"/><Relationship Id="rId1"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slide" Target="slide1.xml"/></Relationships>
</file>

<file path=ppt/slides/_rels/slide14.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hemeOverride" Target="../theme/themeOverride2.xml"/><Relationship Id="rId3" Type="http://schemas.openxmlformats.org/officeDocument/2006/relationships/tags" Target="../tags/tag11.xml"/><Relationship Id="rId2" Type="http://schemas.openxmlformats.org/officeDocument/2006/relationships/slide" Target="slide1.xml"/><Relationship Id="rId1" Type="http://schemas.openxmlformats.org/officeDocument/2006/relationships/image" Target="../media/image2.jpeg"/></Relationships>
</file>

<file path=ppt/slides/_rels/slide1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hemeOverride" Target="../theme/themeOverride3.xml"/><Relationship Id="rId2" Type="http://schemas.openxmlformats.org/officeDocument/2006/relationships/tags" Target="../tags/tag12.xml"/><Relationship Id="rId1" Type="http://schemas.openxmlformats.org/officeDocument/2006/relationships/image" Target="../media/image2.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hyperlink" Target="&#29305;&#27966;&#21592;&#39033;&#30446;&#25351;&#21335;&#21512;&#21516;&#31561;\&#31185;&#25216;&#29305;&#27966;&#21592;&#39033;&#30446;&#21512;&#21516;&#20070;.docx" TargetMode="Externa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xml"/><Relationship Id="rId1" Type="http://schemas.openxmlformats.org/officeDocument/2006/relationships/hyperlink" Target="file:///D:\&#38463;&#21345;\&#26032;&#30086;&#32500;&#21566;&#23572;&#33258;&#27835;&#21306;&#31185;&#25216;&#35745;&#21010;&#65288;&#19987;&#39033;&#12289;&#22522;&#37329;&#31561;&#65289;&#20449;&#29992;&#31649;&#29702;&#21150;&#27861;&#65288;&#26242;&#34892;&#65289;.doc"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hyperlink" Target="&#29305;&#27966;&#21592;&#39033;&#30446;&#25351;&#21335;&#21512;&#21516;&#31561;\2.23&#33258;&#27835;&#21306;&#32423;&#31185;&#25216;&#29305;&#27966;&#21592;&#39033;&#30446;&#30003;&#25253;&#26684;&#24335;&#65288;&#25152;&#26377;&#31867;&#21035;&#65289;.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xfrm>
            <a:off x="624205" y="949960"/>
            <a:ext cx="10363200" cy="2436495"/>
          </a:xfrm>
        </p:spPr>
        <p:txBody>
          <a:bodyPr>
            <a:scene3d>
              <a:camera prst="orthographicFront"/>
              <a:lightRig rig="soft" dir="t">
                <a:rot lat="0" lon="0" rev="15600000"/>
              </a:lightRig>
            </a:scene3d>
            <a:sp3d extrusionH="57150" prstMaterial="softEdge">
              <a:bevelT w="25400" h="38100"/>
            </a:sp3d>
          </a:bodyPr>
          <a:p>
            <a:pPr algn="ctr"/>
            <a:r>
              <a:rPr lang="zh-CN" altLang="en-US">
                <a:latin typeface="方正小标宋_GBK" panose="03000509000000000000" charset="-122"/>
                <a:ea typeface="方正小标宋_GBK" panose="03000509000000000000" charset="-122"/>
                <a:sym typeface="+mn-ea"/>
              </a:rPr>
              <a:t>自治区科技成果转化示范专项—科技特派员农村科技创业行动计划</a:t>
            </a:r>
            <a:br>
              <a:rPr lang="zh-CN" altLang="en-US">
                <a:latin typeface="方正小标宋_GBK" panose="03000509000000000000" charset="-122"/>
                <a:ea typeface="方正小标宋_GBK" panose="03000509000000000000" charset="-122"/>
                <a:sym typeface="+mn-ea"/>
              </a:rPr>
            </a:br>
            <a:r>
              <a:rPr lang="zh-CN" altLang="en-US">
                <a:latin typeface="方正小标宋_GBK" panose="03000509000000000000" charset="-122"/>
                <a:ea typeface="方正小标宋_GBK" panose="03000509000000000000" charset="-122"/>
                <a:sym typeface="+mn-ea"/>
              </a:rPr>
              <a:t>项目申报解读</a:t>
            </a:r>
            <a:endParaRPr lang="zh-CN" altLang="en-US">
              <a:solidFill>
                <a:schemeClr val="accent4"/>
              </a:solidFill>
              <a:effectLst/>
              <a:latin typeface="方正小标宋_GBK" panose="03000509000000000000" charset="-122"/>
              <a:ea typeface="方正小标宋_GBK" panose="03000509000000000000" charset="-122"/>
              <a:cs typeface="方正小标宋_GBK" panose="03000509000000000000" charset="-122"/>
            </a:endParaRPr>
          </a:p>
        </p:txBody>
      </p:sp>
      <p:sp>
        <p:nvSpPr>
          <p:cNvPr id="3" name="副标题 2"/>
          <p:cNvSpPr>
            <a:spLocks noGrp="1"/>
          </p:cNvSpPr>
          <p:nvPr>
            <p:ph type="subTitle" idx="1"/>
          </p:nvPr>
        </p:nvSpPr>
        <p:spPr>
          <a:xfrm>
            <a:off x="719455" y="3782695"/>
            <a:ext cx="9700260" cy="1778635"/>
          </a:xfrm>
        </p:spPr>
        <p:txBody>
          <a:bodyPr/>
          <a:p>
            <a:pPr marL="0" indent="0" algn="ctr">
              <a:buNone/>
            </a:pPr>
            <a:r>
              <a:rPr lang="en-US" altLang="zh-CN" dirty="0">
                <a:sym typeface="Arial" panose="020B0604020202020204" pitchFamily="34" charset="0"/>
              </a:rPr>
              <a:t>  </a:t>
            </a:r>
            <a:endParaRPr lang="en-US" altLang="zh-CN" dirty="0">
              <a:sym typeface="Arial" panose="020B0604020202020204" pitchFamily="34" charset="0"/>
            </a:endParaRPr>
          </a:p>
          <a:p>
            <a:pPr marL="0" indent="0" algn="ctr">
              <a:buNone/>
            </a:pPr>
            <a:endParaRPr lang="en-US" altLang="zh-CN" dirty="0">
              <a:sym typeface="Arial" panose="020B0604020202020204" pitchFamily="34" charset="0"/>
            </a:endParaRPr>
          </a:p>
          <a:p>
            <a:pPr marL="0" indent="0" algn="ctr">
              <a:buNone/>
            </a:pPr>
            <a:r>
              <a:rPr lang="zh-CN" altLang="en-US" b="1" dirty="0">
                <a:latin typeface="方正仿宋_GBK" panose="03000509000000000000" charset="-122"/>
                <a:ea typeface="方正仿宋_GBK" panose="03000509000000000000" charset="-122"/>
                <a:cs typeface="方正仿宋_GBK" panose="03000509000000000000" charset="-122"/>
                <a:sym typeface="Arial" panose="020B0604020202020204" pitchFamily="34" charset="0"/>
              </a:rPr>
              <a:t>自治区科技厅农村科技处</a:t>
            </a:r>
            <a:r>
              <a:rPr lang="en-US" altLang="zh-CN" b="1" dirty="0">
                <a:latin typeface="方正仿宋_GBK" panose="03000509000000000000" charset="-122"/>
                <a:ea typeface="方正仿宋_GBK" panose="03000509000000000000" charset="-122"/>
                <a:cs typeface="方正仿宋_GBK" panose="03000509000000000000" charset="-122"/>
                <a:sym typeface="Arial" panose="020B0604020202020204" pitchFamily="34" charset="0"/>
              </a:rPr>
              <a:t>   胡婧仪 </a:t>
            </a:r>
            <a:endParaRPr lang="en-US" altLang="zh-CN" b="1" dirty="0">
              <a:latin typeface="方正仿宋_GBK" panose="03000509000000000000" charset="-122"/>
              <a:ea typeface="方正仿宋_GBK" panose="03000509000000000000" charset="-122"/>
              <a:cs typeface="方正仿宋_GBK" panose="03000509000000000000" charset="-122"/>
              <a:sym typeface="Arial" panose="020B0604020202020204" pitchFamily="34" charset="0"/>
            </a:endParaRPr>
          </a:p>
          <a:p>
            <a:pPr marL="0" indent="0" algn="ctr">
              <a:buNone/>
            </a:pPr>
            <a:r>
              <a:rPr lang="zh-CN" altLang="en-US">
                <a:sym typeface="+mn-ea"/>
              </a:rPr>
              <a:t>2024年4月25日</a:t>
            </a:r>
            <a:r>
              <a:rPr lang="en-US" altLang="zh-CN" b="1" dirty="0">
                <a:latin typeface="方正仿宋_GBK" panose="03000509000000000000" charset="-122"/>
                <a:ea typeface="方正仿宋_GBK" panose="03000509000000000000" charset="-122"/>
                <a:cs typeface="方正仿宋_GBK" panose="03000509000000000000" charset="-122"/>
                <a:sym typeface="Arial" panose="020B0604020202020204" pitchFamily="34" charset="0"/>
              </a:rPr>
              <a:t>  </a:t>
            </a:r>
            <a:endParaRPr lang="zh-CN" altLang="en-US" b="1" dirty="0">
              <a:latin typeface="方正仿宋_GBK" panose="03000509000000000000" charset="-122"/>
              <a:ea typeface="方正仿宋_GBK" panose="03000509000000000000" charset="-122"/>
              <a:cs typeface="方正仿宋_GBK" panose="03000509000000000000" charset="-122"/>
              <a:sym typeface="Arial" panose="020B0604020202020204" pitchFamily="34" charset="0"/>
            </a:endParaRPr>
          </a:p>
          <a:p>
            <a:pPr marL="0" indent="0" algn="ctr">
              <a:buNone/>
            </a:pPr>
            <a:endParaRPr lang="zh-CN" altLang="en-US" dirty="0">
              <a:sym typeface="Arial" panose="020B0604020202020204" pitchFamily="34" charset="0"/>
            </a:endParaRPr>
          </a:p>
          <a:p>
            <a:pPr marL="0" indent="0" algn="ctr">
              <a:buNone/>
            </a:pPr>
            <a:endParaRPr lang="zh-CN" altLang="en-US"/>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934335" y="1278255"/>
            <a:ext cx="8628380" cy="4525645"/>
          </a:xfrm>
        </p:spPr>
        <p:txBody>
          <a:bodyPr/>
          <a:p>
            <a:pPr marL="0" indent="0">
              <a:buNone/>
            </a:pPr>
            <a:r>
              <a:rPr sz="2800">
                <a:latin typeface="华文楷体" panose="02010600040101010101" charset="-122"/>
                <a:ea typeface="华文楷体" panose="02010600040101010101" charset="-122"/>
                <a:cs typeface="华文楷体" panose="02010600040101010101" charset="-122"/>
                <a:sym typeface="+mn-ea"/>
              </a:rPr>
              <a:t>3.围绕县域农业产业科技发展需要，鼓励高校、科研院所等法人科技特派员采取校（院、所）—地，校（院、所）—企等方式建立实验示范站，发挥技术优势，加快推进应用技术研究、成果转化与示范推广、培育新型农业经营主体、人才培养与技术培训、农村信息化建设，着力打造推动农业农村创新创业的科技服务平台。</a:t>
            </a:r>
            <a:endParaRPr sz="2800">
              <a:latin typeface="华文楷体" panose="02010600040101010101" charset="-122"/>
              <a:ea typeface="华文楷体" panose="02010600040101010101" charset="-122"/>
              <a:cs typeface="华文楷体" panose="02010600040101010101" charset="-122"/>
              <a:sym typeface="+mn-ea"/>
            </a:endParaRPr>
          </a:p>
          <a:p>
            <a:pPr marL="0" indent="0">
              <a:buNone/>
            </a:pPr>
            <a:r>
              <a:rPr sz="2800">
                <a:latin typeface="华文楷体" panose="02010600040101010101" charset="-122"/>
                <a:ea typeface="华文楷体" panose="02010600040101010101" charset="-122"/>
                <a:cs typeface="华文楷体" panose="02010600040101010101" charset="-122"/>
                <a:sym typeface="+mn-ea"/>
              </a:rPr>
              <a:t>4.单个项目</a:t>
            </a:r>
            <a:r>
              <a:rPr sz="2800" u="sng">
                <a:latin typeface="华文楷体" panose="02010600040101010101" charset="-122"/>
                <a:ea typeface="华文楷体" panose="02010600040101010101" charset="-122"/>
                <a:cs typeface="华文楷体" panose="02010600040101010101" charset="-122"/>
                <a:sym typeface="+mn-ea"/>
              </a:rPr>
              <a:t>申请自治区财政科技经费支持额度不超过40万元。</a:t>
            </a:r>
            <a:endParaRPr lang="zh-CN" altLang="en-US" sz="2800" u="sng"/>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3628985" y="-17997170"/>
            <a:ext cx="9144000" cy="5539105"/>
          </a:xfrm>
        </p:spPr>
        <p:txBody>
          <a:bodyPr>
            <a:scene3d>
              <a:camera prst="orthographicFront"/>
              <a:lightRig rig="soft" dir="t">
                <a:rot lat="0" lon="0" rev="15600000"/>
              </a:lightRig>
            </a:scene3d>
            <a:sp3d extrusionH="57150" prstMaterial="softEdge">
              <a:bevelT w="25400" h="38100"/>
            </a:sp3d>
          </a:bodyPr>
          <a:p>
            <a:pPr marL="0" indent="0">
              <a:buNone/>
            </a:pPr>
            <a:r>
              <a:rPr lang="en-US" altLang="zh-CN" sz="2400">
                <a:solidFill>
                  <a:schemeClr val="accent4"/>
                </a:solidFill>
                <a:latin typeface="华文楷体" panose="02010600040101010101" charset="-122"/>
                <a:ea typeface="华文楷体" panose="02010600040101010101" charset="-122"/>
                <a:cs typeface="华文楷体" panose="02010600040101010101" charset="-122"/>
                <a:hlinkClick r:id="rId1" action="ppaction://hlinksldjump"/>
              </a:rPr>
              <a:t> </a:t>
            </a:r>
            <a:r>
              <a:rPr lang="zh-CN" altLang="en-US" sz="2800">
                <a:solidFill>
                  <a:schemeClr val="tx1"/>
                </a:solidFill>
                <a:effectLst/>
                <a:latin typeface="华文楷体" panose="02010600040101010101" charset="-122"/>
                <a:ea typeface="华文楷体" panose="02010600040101010101" charset="-122"/>
                <a:cs typeface="华文楷体" panose="02010600040101010101" charset="-122"/>
                <a:hlinkClick r:id="rId1" action="ppaction://hlinksldjump"/>
              </a:rPr>
              <a:t>引导项目</a:t>
            </a:r>
            <a:r>
              <a:rPr lang="zh-CN" altLang="en-US" sz="2800">
                <a:solidFill>
                  <a:schemeClr val="tx1"/>
                </a:solidFill>
                <a:effectLst/>
                <a:latin typeface="华文楷体" panose="02010600040101010101" charset="-122"/>
                <a:ea typeface="华文楷体" panose="02010600040101010101" charset="-122"/>
                <a:cs typeface="华文楷体" panose="02010600040101010101" charset="-122"/>
              </a:rPr>
              <a:t>：</a:t>
            </a:r>
            <a:endParaRPr lang="zh-CN" altLang="en-US" sz="2800">
              <a:solidFill>
                <a:schemeClr val="tx1"/>
              </a:solidFill>
              <a:effectLst/>
              <a:latin typeface="华文楷体" panose="02010600040101010101" charset="-122"/>
              <a:ea typeface="华文楷体" panose="02010600040101010101" charset="-122"/>
              <a:cs typeface="华文楷体" panose="02010600040101010101" charset="-122"/>
            </a:endParaRPr>
          </a:p>
          <a:p>
            <a:pPr marL="0" indent="0">
              <a:buNone/>
            </a:pPr>
            <a:r>
              <a:rPr sz="2800">
                <a:solidFill>
                  <a:schemeClr val="accent4"/>
                </a:solidFill>
                <a:latin typeface="华文楷体" panose="02010600040101010101" charset="-122"/>
                <a:ea typeface="华文楷体" panose="02010600040101010101" charset="-122"/>
                <a:cs typeface="华文楷体" panose="02010600040101010101" charset="-122"/>
              </a:rPr>
              <a:t>1.以发展绿色高效农业和乡村人居环境品质提升为重点，支持科技特派员牵头，联合农业企业、合作社及家庭农场围绕宜居宜业和美乡村建设，开展农产品保鲜储藏，农区种养，动植物疫病防治，农产品产地初加工，秸秆、农膜、农药包装废弃物、畜禽粪污等农业废弃物收集利用处理等。</a:t>
            </a:r>
            <a:endParaRPr sz="2800">
              <a:solidFill>
                <a:schemeClr val="accent4"/>
              </a:solidFill>
              <a:latin typeface="华文楷体" panose="02010600040101010101" charset="-122"/>
              <a:ea typeface="华文楷体" panose="02010600040101010101" charset="-122"/>
              <a:cs typeface="华文楷体" panose="02010600040101010101" charset="-122"/>
            </a:endParaRPr>
          </a:p>
          <a:p>
            <a:pPr marL="0" indent="0">
              <a:buNone/>
            </a:pPr>
            <a:r>
              <a:rPr sz="2800">
                <a:solidFill>
                  <a:schemeClr val="accent4"/>
                </a:solidFill>
                <a:latin typeface="华文楷体" panose="02010600040101010101" charset="-122"/>
                <a:ea typeface="华文楷体" panose="02010600040101010101" charset="-122"/>
                <a:cs typeface="华文楷体" panose="02010600040101010101" charset="-122"/>
              </a:rPr>
              <a:t>2.支持科技特派员利用云计算、大数据、物联网等“互联网+”现代农业关键技术提升农业信息化管理水平、提高农作物产量、品质与市场美誉度。鼓励科技特派员依托特色农产品销售网络，发展农村电商、休闲观光农业等。</a:t>
            </a:r>
            <a:endParaRPr sz="2800">
              <a:solidFill>
                <a:schemeClr val="accent4"/>
              </a:solidFill>
              <a:latin typeface="华文楷体" panose="02010600040101010101" charset="-122"/>
              <a:ea typeface="华文楷体" panose="02010600040101010101" charset="-122"/>
              <a:cs typeface="华文楷体" panose="02010600040101010101" charset="-122"/>
            </a:endParaRPr>
          </a:p>
          <a:p>
            <a:pPr marL="0" indent="0">
              <a:buNone/>
            </a:pPr>
            <a:r>
              <a:rPr sz="2800">
                <a:solidFill>
                  <a:schemeClr val="accent4"/>
                </a:solidFill>
                <a:latin typeface="华文楷体" panose="02010600040101010101" charset="-122"/>
                <a:ea typeface="华文楷体" panose="02010600040101010101" charset="-122"/>
                <a:cs typeface="华文楷体" panose="02010600040101010101" charset="-122"/>
              </a:rPr>
              <a:t>3.支持各级农业科技园区、星创天地、科技特派员实验示范站开展成果路演、创业服务、创业孵化、新技术集成与示范推广等活动。</a:t>
            </a:r>
            <a:endParaRPr sz="2800">
              <a:solidFill>
                <a:schemeClr val="accent4"/>
              </a:solidFill>
              <a:latin typeface="华文楷体" panose="02010600040101010101" charset="-122"/>
              <a:ea typeface="华文楷体" panose="02010600040101010101" charset="-122"/>
              <a:cs typeface="华文楷体" panose="02010600040101010101" charset="-122"/>
            </a:endParaRPr>
          </a:p>
          <a:p>
            <a:pPr marL="0" indent="0">
              <a:buNone/>
            </a:pPr>
            <a:r>
              <a:rPr sz="2800">
                <a:solidFill>
                  <a:schemeClr val="accent4"/>
                </a:solidFill>
                <a:latin typeface="华文楷体" panose="02010600040101010101" charset="-122"/>
                <a:ea typeface="华文楷体" panose="02010600040101010101" charset="-122"/>
                <a:cs typeface="华文楷体" panose="02010600040101010101" charset="-122"/>
              </a:rPr>
              <a:t>4.单个项目申请自治区财政科技经费支持额度不超过30万元。</a:t>
            </a:r>
            <a:endParaRPr sz="2800">
              <a:solidFill>
                <a:schemeClr val="accent4"/>
              </a:solidFill>
              <a:latin typeface="华文楷体" panose="02010600040101010101" charset="-122"/>
              <a:ea typeface="华文楷体" panose="02010600040101010101" charset="-122"/>
              <a:cs typeface="华文楷体" panose="02010600040101010101" charset="-122"/>
            </a:endParaRPr>
          </a:p>
        </p:txBody>
      </p:sp>
      <p:sp>
        <p:nvSpPr>
          <p:cNvPr id="2" name="内容占位符 2"/>
          <p:cNvSpPr>
            <a:spLocks noGrp="1"/>
          </p:cNvSpPr>
          <p:nvPr/>
        </p:nvSpPr>
        <p:spPr>
          <a:xfrm>
            <a:off x="2980690" y="631190"/>
            <a:ext cx="8872220" cy="6050915"/>
          </a:xfrm>
          <a:prstGeom prst="rect">
            <a:avLst/>
          </a:prstGeom>
          <a:noFill/>
          <a:ln w="9525">
            <a:noFill/>
          </a:ln>
        </p:spPr>
        <p:txBody>
          <a:bodyPr>
            <a:scene3d>
              <a:camera prst="orthographicFront"/>
              <a:lightRig rig="soft" dir="t">
                <a:rot lat="0" lon="0" rev="15600000"/>
              </a:lightRig>
            </a:scene3d>
            <a:sp3d extrusionH="57150" prstMaterial="softEdge">
              <a:bevelT w="25400" h="38100"/>
            </a:sp3d>
          </a:bodyPr>
          <a:lst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a:lstStyle>
          <a:p>
            <a:pPr marL="0" indent="0">
              <a:buNone/>
            </a:pPr>
            <a:r>
              <a:rPr lang="en-US" altLang="zh-CN" sz="2400">
                <a:solidFill>
                  <a:schemeClr val="accent4"/>
                </a:solidFill>
                <a:latin typeface="华文楷体" panose="02010600040101010101" charset="-122"/>
                <a:ea typeface="华文楷体" panose="02010600040101010101" charset="-122"/>
                <a:cs typeface="华文楷体" panose="02010600040101010101" charset="-122"/>
                <a:hlinkClick r:id="rId1" action="ppaction://hlinksldjump"/>
              </a:rPr>
              <a:t> </a:t>
            </a:r>
            <a:endParaRPr lang="zh-CN" altLang="en-US" sz="2800">
              <a:solidFill>
                <a:schemeClr val="tx1"/>
              </a:solidFill>
              <a:effectLst/>
              <a:latin typeface="华文楷体" panose="02010600040101010101" charset="-122"/>
              <a:ea typeface="华文楷体" panose="02010600040101010101" charset="-122"/>
              <a:cs typeface="华文楷体" panose="02010600040101010101" charset="-122"/>
            </a:endParaRPr>
          </a:p>
          <a:p>
            <a:pPr marL="0" indent="0">
              <a:buNone/>
            </a:pPr>
            <a:r>
              <a:rPr sz="2800">
                <a:solidFill>
                  <a:schemeClr val="accent4"/>
                </a:solidFill>
                <a:latin typeface="华文楷体" panose="02010600040101010101" charset="-122"/>
                <a:ea typeface="华文楷体" panose="02010600040101010101" charset="-122"/>
                <a:cs typeface="华文楷体" panose="02010600040101010101" charset="-122"/>
              </a:rPr>
              <a:t>1.以发展绿色高效农业和乡村人居环境品质提升为重点，</a:t>
            </a:r>
            <a:r>
              <a:rPr sz="2800" u="sng">
                <a:solidFill>
                  <a:schemeClr val="accent4"/>
                </a:solidFill>
                <a:latin typeface="华文楷体" panose="02010600040101010101" charset="-122"/>
                <a:ea typeface="华文楷体" panose="02010600040101010101" charset="-122"/>
                <a:cs typeface="华文楷体" panose="02010600040101010101" charset="-122"/>
              </a:rPr>
              <a:t>支持科技特派员牵头</a:t>
            </a:r>
            <a:r>
              <a:rPr sz="2800">
                <a:solidFill>
                  <a:schemeClr val="accent4"/>
                </a:solidFill>
                <a:latin typeface="华文楷体" panose="02010600040101010101" charset="-122"/>
                <a:ea typeface="华文楷体" panose="02010600040101010101" charset="-122"/>
                <a:cs typeface="华文楷体" panose="02010600040101010101" charset="-122"/>
              </a:rPr>
              <a:t>，</a:t>
            </a:r>
            <a:r>
              <a:rPr sz="2800" u="sng">
                <a:solidFill>
                  <a:schemeClr val="accent4"/>
                </a:solidFill>
                <a:latin typeface="华文楷体" panose="02010600040101010101" charset="-122"/>
                <a:ea typeface="华文楷体" panose="02010600040101010101" charset="-122"/>
                <a:cs typeface="华文楷体" panose="02010600040101010101" charset="-122"/>
              </a:rPr>
              <a:t>联合农业企业、合作社及家庭农场</a:t>
            </a:r>
            <a:r>
              <a:rPr sz="2800">
                <a:solidFill>
                  <a:schemeClr val="accent4"/>
                </a:solidFill>
                <a:latin typeface="华文楷体" panose="02010600040101010101" charset="-122"/>
                <a:ea typeface="华文楷体" panose="02010600040101010101" charset="-122"/>
                <a:cs typeface="华文楷体" panose="02010600040101010101" charset="-122"/>
              </a:rPr>
              <a:t>围绕宜居宜业和美乡村建设，开展农产品保鲜储藏，农区种养，动植物疫病防治，农产品产地初加工，秸秆、农膜、农药包装废弃物、畜禽粪污等农业废弃物收集利用处理等。</a:t>
            </a:r>
            <a:endParaRPr sz="2800">
              <a:solidFill>
                <a:schemeClr val="accent4"/>
              </a:solidFill>
              <a:latin typeface="华文楷体" panose="02010600040101010101" charset="-122"/>
              <a:ea typeface="华文楷体" panose="02010600040101010101" charset="-122"/>
              <a:cs typeface="华文楷体" panose="02010600040101010101" charset="-122"/>
            </a:endParaRPr>
          </a:p>
          <a:p>
            <a:pPr marL="0" indent="0">
              <a:buNone/>
            </a:pPr>
            <a:endParaRPr sz="2800">
              <a:solidFill>
                <a:schemeClr val="accent4"/>
              </a:solidFill>
              <a:latin typeface="华文楷体" panose="02010600040101010101" charset="-122"/>
              <a:ea typeface="华文楷体" panose="02010600040101010101" charset="-122"/>
              <a:cs typeface="华文楷体" panose="02010600040101010101" charset="-122"/>
            </a:endParaRPr>
          </a:p>
          <a:p>
            <a:pPr marL="0" indent="0">
              <a:buNone/>
            </a:pPr>
            <a:r>
              <a:rPr sz="2800">
                <a:solidFill>
                  <a:schemeClr val="accent4"/>
                </a:solidFill>
                <a:latin typeface="华文楷体" panose="02010600040101010101" charset="-122"/>
                <a:ea typeface="华文楷体" panose="02010600040101010101" charset="-122"/>
                <a:cs typeface="华文楷体" panose="02010600040101010101" charset="-122"/>
                <a:sym typeface="+mn-ea"/>
              </a:rPr>
              <a:t>2.</a:t>
            </a:r>
            <a:r>
              <a:rPr sz="2800" u="sng">
                <a:solidFill>
                  <a:schemeClr val="accent4"/>
                </a:solidFill>
                <a:latin typeface="华文楷体" panose="02010600040101010101" charset="-122"/>
                <a:ea typeface="华文楷体" panose="02010600040101010101" charset="-122"/>
                <a:cs typeface="华文楷体" panose="02010600040101010101" charset="-122"/>
                <a:sym typeface="+mn-ea"/>
              </a:rPr>
              <a:t>支持科技特派员</a:t>
            </a:r>
            <a:r>
              <a:rPr sz="2800">
                <a:solidFill>
                  <a:schemeClr val="accent4"/>
                </a:solidFill>
                <a:latin typeface="华文楷体" panose="02010600040101010101" charset="-122"/>
                <a:ea typeface="华文楷体" panose="02010600040101010101" charset="-122"/>
                <a:cs typeface="华文楷体" panose="02010600040101010101" charset="-122"/>
                <a:sym typeface="+mn-ea"/>
              </a:rPr>
              <a:t>利用云计算、大数据、物联网等“互联网+”现代农业关键技术提升农业信息化管理水平、提高农作物产量、品质与市场美誉度。鼓励科技特派员依托特色农产品销售网络，发展农村电商、休闲观光农业等。</a:t>
            </a:r>
            <a:endParaRPr sz="2800">
              <a:solidFill>
                <a:schemeClr val="accent4"/>
              </a:solidFill>
              <a:latin typeface="华文楷体" panose="02010600040101010101" charset="-122"/>
              <a:ea typeface="华文楷体" panose="02010600040101010101" charset="-122"/>
              <a:cs typeface="华文楷体" panose="02010600040101010101" charset="-122"/>
            </a:endParaRPr>
          </a:p>
        </p:txBody>
      </p:sp>
      <p:sp>
        <p:nvSpPr>
          <p:cNvPr id="4" name="标题 3"/>
          <p:cNvSpPr>
            <a:spLocks noGrp="1"/>
          </p:cNvSpPr>
          <p:nvPr>
            <p:ph type="title"/>
          </p:nvPr>
        </p:nvSpPr>
        <p:spPr>
          <a:xfrm>
            <a:off x="584835" y="631190"/>
            <a:ext cx="11607165" cy="975360"/>
          </a:xfrm>
        </p:spPr>
        <p:txBody>
          <a:bodyPr/>
          <a:p>
            <a:r>
              <a:rPr lang="zh-CN" altLang="en-US">
                <a:solidFill>
                  <a:schemeClr val="tx1"/>
                </a:solidFill>
                <a:effectLst/>
                <a:latin typeface="华文楷体" panose="02010600040101010101" charset="-122"/>
                <a:ea typeface="华文楷体" panose="02010600040101010101" charset="-122"/>
                <a:cs typeface="华文楷体" panose="02010600040101010101" charset="-122"/>
                <a:sym typeface="+mn-ea"/>
                <a:hlinkClick r:id="rId1" action="ppaction://hlinksldjump"/>
              </a:rPr>
              <a:t>引导项目</a:t>
            </a:r>
            <a:r>
              <a:rPr lang="zh-CN" altLang="en-US">
                <a:solidFill>
                  <a:schemeClr val="tx1"/>
                </a:solidFill>
                <a:effectLst/>
                <a:latin typeface="华文楷体" panose="02010600040101010101" charset="-122"/>
                <a:ea typeface="华文楷体" panose="02010600040101010101" charset="-122"/>
                <a:cs typeface="华文楷体" panose="02010600040101010101" charset="-122"/>
                <a:sym typeface="+mn-ea"/>
              </a:rPr>
              <a:t>：</a:t>
            </a:r>
            <a:endParaRPr lang="zh-CN" altLang="en-US">
              <a:latin typeface="方正楷体_GBK" panose="03000509000000000000" charset="-122"/>
              <a:ea typeface="方正楷体_GBK" panose="03000509000000000000" charset="-122"/>
              <a:cs typeface="方正楷体_GBK" panose="03000509000000000000" charset="-122"/>
              <a:sym typeface="+mn-ea"/>
            </a:endParaRPr>
          </a:p>
        </p:txBody>
      </p:sp>
    </p:spTree>
    <p:custDataLst>
      <p:tags r:id="rId2"/>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3" name="内容占位符 2"/>
          <p:cNvSpPr>
            <a:spLocks noGrp="1"/>
          </p:cNvSpPr>
          <p:nvPr>
            <p:ph idx="1"/>
          </p:nvPr>
        </p:nvSpPr>
        <p:spPr>
          <a:xfrm>
            <a:off x="2954020" y="1943100"/>
            <a:ext cx="8628380" cy="3851275"/>
          </a:xfrm>
        </p:spPr>
        <p:txBody>
          <a:bodyPr/>
          <a:p>
            <a:pPr marL="0" indent="0">
              <a:buNone/>
            </a:pPr>
            <a:r>
              <a:rPr lang="zh-CN" altLang="en-US" sz="3600">
                <a:latin typeface="方正黑体_GBK" panose="03000509000000000000" charset="-122"/>
                <a:ea typeface="方正黑体_GBK" panose="03000509000000000000" charset="-122"/>
                <a:cs typeface="方正黑体_GBK" panose="03000509000000000000" charset="-122"/>
              </a:rPr>
              <a:t>3.支持各级农业科技园区、星创天地、科技特派员实验示范站开展成果路演、创业服务、创业孵化、新技术集成与示范推广等活动。</a:t>
            </a:r>
            <a:endParaRPr lang="zh-CN" altLang="en-US" sz="3600">
              <a:latin typeface="方正黑体_GBK" panose="03000509000000000000" charset="-122"/>
              <a:ea typeface="方正黑体_GBK" panose="03000509000000000000" charset="-122"/>
              <a:cs typeface="方正黑体_GBK" panose="03000509000000000000" charset="-122"/>
            </a:endParaRPr>
          </a:p>
          <a:p>
            <a:pPr marL="0" indent="0">
              <a:buNone/>
            </a:pPr>
            <a:r>
              <a:rPr lang="zh-CN" altLang="en-US" sz="3600">
                <a:latin typeface="方正黑体_GBK" panose="03000509000000000000" charset="-122"/>
                <a:ea typeface="方正黑体_GBK" panose="03000509000000000000" charset="-122"/>
                <a:cs typeface="方正黑体_GBK" panose="03000509000000000000" charset="-122"/>
              </a:rPr>
              <a:t>4.单个项目申请自治区财政科技经费支持</a:t>
            </a:r>
            <a:r>
              <a:rPr lang="zh-CN" altLang="en-US" sz="3600" u="sng">
                <a:latin typeface="方正黑体_GBK" panose="03000509000000000000" charset="-122"/>
                <a:ea typeface="方正黑体_GBK" panose="03000509000000000000" charset="-122"/>
                <a:cs typeface="方正黑体_GBK" panose="03000509000000000000" charset="-122"/>
              </a:rPr>
              <a:t>额度不超过30万元</a:t>
            </a:r>
            <a:r>
              <a:rPr lang="zh-CN" altLang="en-US" sz="3600">
                <a:latin typeface="方正黑体_GBK" panose="03000509000000000000" charset="-122"/>
                <a:ea typeface="方正黑体_GBK" panose="03000509000000000000" charset="-122"/>
                <a:cs typeface="方正黑体_GBK" panose="03000509000000000000" charset="-122"/>
              </a:rPr>
              <a:t>。</a:t>
            </a:r>
            <a:endParaRPr lang="zh-CN" altLang="en-US" sz="3600">
              <a:latin typeface="方正黑体_GBK" panose="03000509000000000000" charset="-122"/>
              <a:ea typeface="方正黑体_GBK" panose="03000509000000000000" charset="-122"/>
              <a:cs typeface="方正黑体_GBK" panose="03000509000000000000" charset="-122"/>
            </a:endParaRP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151505" y="1378585"/>
            <a:ext cx="8796020" cy="4732020"/>
          </a:xfrm>
        </p:spPr>
        <p:txBody>
          <a:bodyPr/>
          <a:p>
            <a:pPr marL="0" indent="0">
              <a:buNone/>
            </a:pPr>
            <a:r>
              <a:rPr sz="2800">
                <a:latin typeface="华文楷体" panose="02010600040101010101" charset="-122"/>
                <a:ea typeface="华文楷体" panose="02010600040101010101" charset="-122"/>
                <a:cs typeface="华文楷体" panose="02010600040101010101" charset="-122"/>
              </a:rPr>
              <a:t>1.支持科技特派员紧密结合当地特色优势资源，开展新品种、新技术引进及技术推广。</a:t>
            </a:r>
            <a:endParaRPr sz="2800">
              <a:latin typeface="华文楷体" panose="02010600040101010101" charset="-122"/>
              <a:ea typeface="华文楷体" panose="02010600040101010101" charset="-122"/>
              <a:cs typeface="华文楷体" panose="02010600040101010101" charset="-122"/>
            </a:endParaRPr>
          </a:p>
          <a:p>
            <a:pPr marL="0" indent="0">
              <a:buNone/>
            </a:pPr>
            <a:r>
              <a:rPr sz="2800">
                <a:latin typeface="华文楷体" panose="02010600040101010101" charset="-122"/>
                <a:ea typeface="华文楷体" panose="02010600040101010101" charset="-122"/>
                <a:cs typeface="华文楷体" panose="02010600040101010101" charset="-122"/>
              </a:rPr>
              <a:t>2.支持科技特派员宣传科学种植、养殖、加工知识，开展庭院经济、夜市经济等多样化经营理念培训指导，提升农民自身发展能力，助力职业农民培养。</a:t>
            </a:r>
            <a:endParaRPr sz="2800">
              <a:latin typeface="华文楷体" panose="02010600040101010101" charset="-122"/>
              <a:ea typeface="华文楷体" panose="02010600040101010101" charset="-122"/>
              <a:cs typeface="华文楷体" panose="02010600040101010101" charset="-122"/>
            </a:endParaRPr>
          </a:p>
          <a:p>
            <a:pPr marL="0" indent="0">
              <a:buNone/>
            </a:pPr>
            <a:r>
              <a:rPr sz="2800">
                <a:latin typeface="华文楷体" panose="02010600040101010101" charset="-122"/>
                <a:ea typeface="华文楷体" panose="02010600040101010101" charset="-122"/>
                <a:cs typeface="华文楷体" panose="02010600040101010101" charset="-122"/>
              </a:rPr>
              <a:t>3.优先支持各级农业科技园区的科技特派员通过示范推广、技术指导、信息服务等形式向农牧民普及科学知识、推广实用技术、惠及民生的项目。</a:t>
            </a:r>
            <a:endParaRPr sz="2800">
              <a:latin typeface="华文楷体" panose="02010600040101010101" charset="-122"/>
              <a:ea typeface="华文楷体" panose="02010600040101010101" charset="-122"/>
              <a:cs typeface="华文楷体" panose="02010600040101010101" charset="-122"/>
            </a:endParaRPr>
          </a:p>
          <a:p>
            <a:pPr marL="0" indent="0">
              <a:buNone/>
            </a:pPr>
            <a:r>
              <a:rPr sz="2800">
                <a:latin typeface="华文楷体" panose="02010600040101010101" charset="-122"/>
                <a:ea typeface="华文楷体" panose="02010600040101010101" charset="-122"/>
                <a:cs typeface="华文楷体" panose="02010600040101010101" charset="-122"/>
              </a:rPr>
              <a:t>4.单个项目申请自治区财政科技经费支持额度不超过3万元。</a:t>
            </a:r>
            <a:endParaRPr sz="2800">
              <a:latin typeface="华文楷体" panose="02010600040101010101" charset="-122"/>
              <a:ea typeface="华文楷体" panose="02010600040101010101" charset="-122"/>
              <a:cs typeface="华文楷体" panose="02010600040101010101" charset="-122"/>
            </a:endParaRPr>
          </a:p>
        </p:txBody>
      </p:sp>
      <p:sp>
        <p:nvSpPr>
          <p:cNvPr id="4" name="标题 3"/>
          <p:cNvSpPr>
            <a:spLocks noGrp="1"/>
          </p:cNvSpPr>
          <p:nvPr>
            <p:ph type="title"/>
          </p:nvPr>
        </p:nvSpPr>
        <p:spPr>
          <a:xfrm>
            <a:off x="584835" y="902335"/>
            <a:ext cx="2566670" cy="975360"/>
          </a:xfrm>
        </p:spPr>
        <p:txBody>
          <a:bodyPr/>
          <a:p>
            <a:r>
              <a:rPr lang="zh-CN" altLang="en-US">
                <a:solidFill>
                  <a:schemeClr val="tx1"/>
                </a:solidFill>
                <a:effectLst/>
                <a:latin typeface="华文楷体" panose="02010600040101010101" charset="-122"/>
                <a:ea typeface="华文楷体" panose="02010600040101010101" charset="-122"/>
                <a:cs typeface="华文楷体" panose="02010600040101010101" charset="-122"/>
                <a:sym typeface="+mn-ea"/>
              </a:rPr>
              <a:t>服务</a:t>
            </a:r>
            <a:r>
              <a:rPr lang="zh-CN" altLang="en-US">
                <a:solidFill>
                  <a:schemeClr val="tx1"/>
                </a:solidFill>
                <a:effectLst/>
                <a:latin typeface="华文楷体" panose="02010600040101010101" charset="-122"/>
                <a:ea typeface="华文楷体" panose="02010600040101010101" charset="-122"/>
                <a:cs typeface="华文楷体" panose="02010600040101010101" charset="-122"/>
                <a:sym typeface="+mn-ea"/>
                <a:hlinkClick r:id="rId1" action="ppaction://hlinksldjump"/>
              </a:rPr>
              <a:t>项目</a:t>
            </a:r>
            <a:r>
              <a:rPr lang="zh-CN" altLang="en-US">
                <a:solidFill>
                  <a:schemeClr val="tx1"/>
                </a:solidFill>
                <a:effectLst/>
                <a:latin typeface="华文楷体" panose="02010600040101010101" charset="-122"/>
                <a:ea typeface="华文楷体" panose="02010600040101010101" charset="-122"/>
                <a:cs typeface="华文楷体" panose="02010600040101010101" charset="-122"/>
                <a:sym typeface="+mn-ea"/>
              </a:rPr>
              <a:t>：</a:t>
            </a:r>
            <a:endParaRPr lang="zh-CN" altLang="en-US">
              <a:latin typeface="方正楷体_GBK" panose="03000509000000000000" charset="-122"/>
              <a:ea typeface="方正楷体_GBK" panose="03000509000000000000" charset="-122"/>
              <a:cs typeface="方正楷体_GBK" panose="03000509000000000000" charset="-122"/>
              <a:sym typeface="+mn-ea"/>
            </a:endParaRPr>
          </a:p>
        </p:txBody>
      </p:sp>
    </p:spTree>
    <p:custDataLst>
      <p:tags r:id="rId2"/>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2" name="标题 1"/>
          <p:cNvSpPr>
            <a:spLocks noGrp="1"/>
          </p:cNvSpPr>
          <p:nvPr>
            <p:ph type="title"/>
          </p:nvPr>
        </p:nvSpPr>
        <p:spPr>
          <a:xfrm>
            <a:off x="511810" y="1334770"/>
            <a:ext cx="2323465" cy="720725"/>
          </a:xfrm>
        </p:spPr>
        <p:txBody>
          <a:bodyPr/>
          <a:p>
            <a:r>
              <a:rPr lang="zh-CN" altLang="en-US">
                <a:latin typeface="华文楷体" panose="02010600040101010101" charset="-122"/>
                <a:ea typeface="华文楷体" panose="02010600040101010101" charset="-122"/>
                <a:cs typeface="华文楷体" panose="02010600040101010101" charset="-122"/>
                <a:sym typeface="+mn-ea"/>
                <a:hlinkClick r:id="rId2" action="ppaction://hlinksldjump"/>
              </a:rPr>
              <a:t>其他项目</a:t>
            </a:r>
            <a:endParaRPr lang="zh-CN" altLang="en-US"/>
          </a:p>
        </p:txBody>
      </p:sp>
      <p:sp>
        <p:nvSpPr>
          <p:cNvPr id="3" name="内容占位符 2"/>
          <p:cNvSpPr>
            <a:spLocks noGrp="1"/>
          </p:cNvSpPr>
          <p:nvPr>
            <p:ph idx="1"/>
          </p:nvPr>
        </p:nvSpPr>
        <p:spPr>
          <a:xfrm>
            <a:off x="2976880" y="1452880"/>
            <a:ext cx="8688070" cy="4525645"/>
          </a:xfrm>
        </p:spPr>
        <p:txBody>
          <a:bodyPr/>
          <a:p>
            <a:pPr marL="0" indent="0">
              <a:buNone/>
            </a:pPr>
            <a:r>
              <a:rPr lang="zh-CN" altLang="en-US">
                <a:latin typeface="华文楷体" panose="02010600040101010101" charset="-122"/>
                <a:ea typeface="华文楷体" panose="02010600040101010101" charset="-122"/>
                <a:cs typeface="华文楷体" panose="02010600040101010101" charset="-122"/>
              </a:rPr>
              <a:t>1.围绕区域主导和支柱产业，重点开展以科技特派员创业发展思路、创业技能、实用技术、政策法规为主要内容的培训。</a:t>
            </a:r>
            <a:endParaRPr lang="zh-CN" altLang="en-US">
              <a:latin typeface="华文楷体" panose="02010600040101010101" charset="-122"/>
              <a:ea typeface="华文楷体" panose="02010600040101010101" charset="-122"/>
              <a:cs typeface="华文楷体" panose="02010600040101010101" charset="-122"/>
            </a:endParaRPr>
          </a:p>
          <a:p>
            <a:pPr marL="0" indent="0">
              <a:buNone/>
            </a:pPr>
            <a:r>
              <a:rPr lang="zh-CN" altLang="en-US">
                <a:latin typeface="华文楷体" panose="02010600040101010101" charset="-122"/>
                <a:ea typeface="华文楷体" panose="02010600040101010101" charset="-122"/>
                <a:cs typeface="华文楷体" panose="02010600040101010101" charset="-122"/>
              </a:rPr>
              <a:t>2.支持对现有的自治区科技特派员管理服务平台维护运营及升级，以及其他服务科技特派员工作的项目。</a:t>
            </a:r>
            <a:endParaRPr lang="zh-CN" altLang="en-US">
              <a:latin typeface="华文楷体" panose="02010600040101010101" charset="-122"/>
              <a:ea typeface="华文楷体" panose="02010600040101010101" charset="-122"/>
              <a:cs typeface="华文楷体" panose="02010600040101010101" charset="-122"/>
            </a:endParaRPr>
          </a:p>
          <a:p>
            <a:pPr marL="0" indent="0">
              <a:buNone/>
            </a:pPr>
            <a:r>
              <a:rPr lang="zh-CN" altLang="en-US">
                <a:latin typeface="华文楷体" panose="02010600040101010101" charset="-122"/>
                <a:ea typeface="华文楷体" panose="02010600040101010101" charset="-122"/>
                <a:cs typeface="华文楷体" panose="02010600040101010101" charset="-122"/>
              </a:rPr>
              <a:t>3.自治区科技特派员成果展示展销。支持自治区科技特派员服务部门开展科技特派员成果的专题展览、交易洽谈和观摩推介活动。</a:t>
            </a:r>
            <a:endParaRPr lang="zh-CN" altLang="en-US">
              <a:latin typeface="华文楷体" panose="02010600040101010101" charset="-122"/>
              <a:ea typeface="华文楷体" panose="02010600040101010101" charset="-122"/>
              <a:cs typeface="华文楷体" panose="02010600040101010101" charset="-122"/>
            </a:endParaRPr>
          </a:p>
        </p:txBody>
      </p:sp>
    </p:spTree>
    <p:custDataLst>
      <p:tags r:id="rId3"/>
    </p:custData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3" name="内容占位符 2"/>
          <p:cNvSpPr>
            <a:spLocks noGrp="1"/>
          </p:cNvSpPr>
          <p:nvPr>
            <p:ph idx="1"/>
          </p:nvPr>
        </p:nvSpPr>
        <p:spPr>
          <a:xfrm>
            <a:off x="2619375" y="986155"/>
            <a:ext cx="8843645" cy="5231765"/>
          </a:xfrm>
        </p:spPr>
        <p:txBody>
          <a:bodyPr/>
          <a:p>
            <a:pPr marL="0" indent="0">
              <a:lnSpc>
                <a:spcPct val="150000"/>
              </a:lnSpc>
              <a:buNone/>
            </a:pPr>
            <a:r>
              <a:rPr lang="zh-CN" altLang="en-US" sz="3600">
                <a:latin typeface="华文楷体" panose="02010600040101010101" charset="-122"/>
                <a:ea typeface="华文楷体" panose="02010600040101010101" charset="-122"/>
                <a:cs typeface="华文楷体" panose="02010600040101010101" charset="-122"/>
              </a:rPr>
              <a:t>申报要求：</a:t>
            </a:r>
            <a:endParaRPr lang="zh-CN" altLang="en-US" sz="3600">
              <a:latin typeface="华文楷体" panose="02010600040101010101" charset="-122"/>
              <a:ea typeface="华文楷体" panose="02010600040101010101" charset="-122"/>
              <a:cs typeface="华文楷体" panose="02010600040101010101" charset="-122"/>
            </a:endParaRPr>
          </a:p>
          <a:p>
            <a:pPr marL="0" indent="0">
              <a:lnSpc>
                <a:spcPct val="90000"/>
              </a:lnSpc>
              <a:buNone/>
            </a:pPr>
            <a:r>
              <a:rPr lang="en-US" sz="2800">
                <a:latin typeface="华文楷体" panose="02010600040101010101" charset="-122"/>
                <a:ea typeface="华文楷体" panose="02010600040101010101" charset="-122"/>
                <a:cs typeface="华文楷体" panose="02010600040101010101" charset="-122"/>
              </a:rPr>
              <a:t>       </a:t>
            </a:r>
            <a:r>
              <a:rPr lang="zh-CN" altLang="en-US" sz="2800">
                <a:latin typeface="华文楷体" panose="02010600040101010101" charset="-122"/>
                <a:ea typeface="华文楷体" panose="02010600040101010101" charset="-122"/>
                <a:cs typeface="华文楷体" panose="02010600040101010101" charset="-122"/>
              </a:rPr>
              <a:t>重点</a:t>
            </a:r>
            <a:r>
              <a:rPr lang="zh-CN" altLang="en-US" sz="2800">
                <a:latin typeface="华文楷体" panose="02010600040101010101" charset="-122"/>
                <a:ea typeface="华文楷体" panose="02010600040101010101" charset="-122"/>
                <a:cs typeface="华文楷体" panose="02010600040101010101" charset="-122"/>
                <a:sym typeface="+mn-ea"/>
              </a:rPr>
              <a:t>项目、引导项目通过“新疆科技计划管理公共服务平台”进行网上申报，首次申报的</a:t>
            </a:r>
            <a:r>
              <a:rPr lang="zh-CN" altLang="en-US" sz="2800">
                <a:latin typeface="华文楷体" panose="02010600040101010101" charset="-122"/>
                <a:ea typeface="华文楷体" panose="02010600040101010101" charset="-122"/>
                <a:cs typeface="华文楷体" panose="02010600040101010101" charset="-122"/>
                <a:sym typeface="+mn-ea"/>
              </a:rPr>
              <a:t>单位</a:t>
            </a:r>
            <a:r>
              <a:rPr lang="zh-CN" altLang="en-US" sz="2800">
                <a:latin typeface="华文楷体" panose="02010600040101010101" charset="-122"/>
                <a:ea typeface="华文楷体" panose="02010600040101010101" charset="-122"/>
                <a:cs typeface="华文楷体" panose="02010600040101010101" charset="-122"/>
                <a:sym typeface="+mn-ea"/>
              </a:rPr>
              <a:t>需先进行注册。申报项目受理后，原则上</a:t>
            </a:r>
            <a:r>
              <a:rPr lang="zh-CN" altLang="en-US" sz="2800" u="sng">
                <a:latin typeface="华文楷体" panose="02010600040101010101" charset="-122"/>
                <a:ea typeface="华文楷体" panose="02010600040101010101" charset="-122"/>
                <a:cs typeface="华文楷体" panose="02010600040101010101" charset="-122"/>
                <a:sym typeface="+mn-ea"/>
              </a:rPr>
              <a:t>不能更改申报单位和负责人</a:t>
            </a:r>
            <a:r>
              <a:rPr lang="zh-CN" altLang="en-US" sz="2800">
                <a:latin typeface="华文楷体" panose="02010600040101010101" charset="-122"/>
                <a:ea typeface="华文楷体" panose="02010600040101010101" charset="-122"/>
                <a:cs typeface="华文楷体" panose="02010600040101010101" charset="-122"/>
                <a:sym typeface="+mn-ea"/>
              </a:rPr>
              <a:t>。</a:t>
            </a:r>
            <a:endParaRPr lang="zh-CN" altLang="en-US" sz="2800">
              <a:latin typeface="华文楷体" panose="02010600040101010101" charset="-122"/>
              <a:ea typeface="华文楷体" panose="02010600040101010101" charset="-122"/>
              <a:cs typeface="华文楷体" panose="02010600040101010101" charset="-122"/>
              <a:sym typeface="+mn-ea"/>
            </a:endParaRPr>
          </a:p>
          <a:p>
            <a:pPr marL="0" indent="0">
              <a:lnSpc>
                <a:spcPct val="90000"/>
              </a:lnSpc>
              <a:buNone/>
            </a:pPr>
            <a:r>
              <a:rPr lang="en-US" sz="2800">
                <a:latin typeface="华文楷体" panose="02010600040101010101" charset="-122"/>
                <a:ea typeface="华文楷体" panose="02010600040101010101" charset="-122"/>
                <a:cs typeface="华文楷体" panose="02010600040101010101" charset="-122"/>
              </a:rPr>
              <a:t>      </a:t>
            </a:r>
            <a:r>
              <a:rPr sz="2800">
                <a:latin typeface="华文楷体" panose="02010600040101010101" charset="-122"/>
                <a:ea typeface="华文楷体" panose="02010600040101010101" charset="-122"/>
                <a:cs typeface="华文楷体" panose="02010600040101010101" charset="-122"/>
              </a:rPr>
              <a:t>服务、其他项目通过项目实施地所在县（市、区）科技管理部门进行线下申报。县（市、区）科技管理部门完成项目初审后推荐至地（州、市）科技管理部门进行初评，初评结果由地（州、市）科技管理部门汇总上报至自治区科技厅。</a:t>
            </a:r>
            <a:endParaRPr sz="2800">
              <a:latin typeface="华文楷体" panose="02010600040101010101" charset="-122"/>
              <a:ea typeface="华文楷体" panose="02010600040101010101" charset="-122"/>
              <a:cs typeface="华文楷体" panose="02010600040101010101" charset="-122"/>
            </a:endParaRPr>
          </a:p>
          <a:p>
            <a:pPr marL="0" indent="0">
              <a:lnSpc>
                <a:spcPct val="90000"/>
              </a:lnSpc>
              <a:buNone/>
            </a:pPr>
            <a:r>
              <a:rPr lang="en-US" altLang="zh-CN" sz="2800">
                <a:latin typeface="华文楷体" panose="02010600040101010101" charset="-122"/>
                <a:ea typeface="华文楷体" panose="02010600040101010101" charset="-122"/>
                <a:cs typeface="华文楷体" panose="02010600040101010101" charset="-122"/>
              </a:rPr>
              <a:t>     </a:t>
            </a:r>
            <a:r>
              <a:rPr lang="zh-CN" altLang="en-US" sz="2800" u="sng">
                <a:latin typeface="华文楷体" panose="02010600040101010101" charset="-122"/>
                <a:ea typeface="华文楷体" panose="02010600040101010101" charset="-122"/>
                <a:cs typeface="华文楷体" panose="02010600040101010101" charset="-122"/>
              </a:rPr>
              <a:t>温馨提示：同一项目不得多头申报和重复申报。</a:t>
            </a:r>
            <a:endParaRPr lang="zh-CN" altLang="en-US" sz="2800" u="sng">
              <a:latin typeface="华文楷体" panose="02010600040101010101" charset="-122"/>
              <a:ea typeface="华文楷体" panose="02010600040101010101" charset="-122"/>
              <a:cs typeface="华文楷体" panose="02010600040101010101" charset="-122"/>
            </a:endParaRPr>
          </a:p>
          <a:p>
            <a:pPr marL="0" indent="0">
              <a:lnSpc>
                <a:spcPct val="90000"/>
              </a:lnSpc>
              <a:buNone/>
            </a:pPr>
            <a:endParaRPr lang="zh-CN" altLang="en-US" sz="2800" u="sng">
              <a:latin typeface="华文楷体" panose="02010600040101010101" charset="-122"/>
              <a:ea typeface="华文楷体" panose="02010600040101010101" charset="-122"/>
              <a:cs typeface="华文楷体" panose="02010600040101010101" charset="-122"/>
            </a:endParaRPr>
          </a:p>
        </p:txBody>
      </p:sp>
    </p:spTree>
    <p:custDataLst>
      <p:tags r:id="rId2"/>
    </p:custData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285490" y="417830"/>
            <a:ext cx="8188960" cy="6440170"/>
          </a:xfrm>
        </p:spPr>
        <p:txBody>
          <a:bodyPr/>
          <a:p>
            <a:pPr marL="0" indent="0">
              <a:buNone/>
            </a:pPr>
            <a:r>
              <a:rPr lang="en-US" altLang="zh-CN" sz="2200" b="1">
                <a:latin typeface="方正楷体_GBK" panose="03000509000000000000" charset="-122"/>
                <a:ea typeface="方正楷体_GBK" panose="03000509000000000000" charset="-122"/>
                <a:cs typeface="方正楷体_GBK" panose="03000509000000000000" charset="-122"/>
              </a:rPr>
              <a:t>     </a:t>
            </a:r>
            <a:r>
              <a:rPr lang="zh-CN" altLang="en-US" sz="2200" b="1">
                <a:latin typeface="方正楷体_GBK" panose="03000509000000000000" charset="-122"/>
                <a:ea typeface="方正楷体_GBK" panose="03000509000000000000" charset="-122"/>
                <a:cs typeface="方正楷体_GBK" panose="03000509000000000000" charset="-122"/>
              </a:rPr>
              <a:t>申报案例（一）</a:t>
            </a:r>
            <a:endParaRPr lang="zh-CN" altLang="en-US" sz="2200" b="1">
              <a:latin typeface="方正楷体_GBK" panose="03000509000000000000" charset="-122"/>
              <a:ea typeface="方正楷体_GBK" panose="03000509000000000000" charset="-122"/>
              <a:cs typeface="方正楷体_GBK" panose="03000509000000000000" charset="-122"/>
            </a:endParaRPr>
          </a:p>
          <a:p>
            <a:pPr marL="0" indent="0">
              <a:buNone/>
            </a:pPr>
            <a:r>
              <a:rPr lang="zh-CN" altLang="en-US" sz="2200" b="1">
                <a:latin typeface="方正楷体_GBK" panose="03000509000000000000" charset="-122"/>
                <a:ea typeface="方正楷体_GBK" panose="03000509000000000000" charset="-122"/>
                <a:cs typeface="方正楷体_GBK" panose="03000509000000000000" charset="-122"/>
              </a:rPr>
              <a:t> </a:t>
            </a:r>
            <a:r>
              <a:rPr lang="en-US" altLang="zh-CN" sz="2200" b="1">
                <a:latin typeface="方正楷体_GBK" panose="03000509000000000000" charset="-122"/>
                <a:ea typeface="方正楷体_GBK" panose="03000509000000000000" charset="-122"/>
                <a:cs typeface="方正楷体_GBK" panose="03000509000000000000" charset="-122"/>
              </a:rPr>
              <a:t>     </a:t>
            </a:r>
            <a:endParaRPr lang="en-US" altLang="zh-CN" sz="2200" b="1">
              <a:latin typeface="方正楷体_GBK" panose="03000509000000000000" charset="-122"/>
              <a:ea typeface="方正楷体_GBK" panose="03000509000000000000" charset="-122"/>
              <a:cs typeface="方正楷体_GBK" panose="03000509000000000000" charset="-122"/>
            </a:endParaRPr>
          </a:p>
          <a:p>
            <a:pPr marL="0" indent="0">
              <a:buNone/>
            </a:pPr>
            <a:r>
              <a:rPr lang="zh-CN" altLang="en-US" sz="2400" b="1">
                <a:latin typeface="方正楷体_GBK" panose="03000509000000000000" charset="-122"/>
                <a:ea typeface="方正楷体_GBK" panose="03000509000000000000" charset="-122"/>
                <a:cs typeface="方正楷体_GBK" panose="03000509000000000000" charset="-122"/>
              </a:rPr>
              <a:t>肉羊疫病防控及高效养殖技术推广示范</a:t>
            </a:r>
            <a:endParaRPr lang="en-US" altLang="zh-CN" sz="2200" b="1">
              <a:latin typeface="方正楷体_GBK" panose="03000509000000000000" charset="-122"/>
              <a:ea typeface="方正楷体_GBK" panose="03000509000000000000" charset="-122"/>
              <a:cs typeface="方正楷体_GBK" panose="03000509000000000000" charset="-122"/>
            </a:endParaRPr>
          </a:p>
          <a:p>
            <a:pPr marL="0" indent="0">
              <a:buNone/>
            </a:pPr>
            <a:r>
              <a:rPr lang="zh-CN" altLang="en-US" sz="2400" b="1">
                <a:latin typeface="方正楷体_GBK" panose="03000509000000000000" charset="-122"/>
                <a:ea typeface="方正楷体_GBK" panose="03000509000000000000" charset="-122"/>
                <a:cs typeface="方正楷体_GBK" panose="03000509000000000000" charset="-122"/>
              </a:rPr>
              <a:t>项目实施内容及主要指标摘要：</a:t>
            </a:r>
            <a:r>
              <a:rPr sz="2400">
                <a:latin typeface="方正楷体_GBK" panose="03000509000000000000" charset="-122"/>
                <a:ea typeface="方正楷体_GBK" panose="03000509000000000000" charset="-122"/>
                <a:cs typeface="方正楷体_GBK" panose="03000509000000000000" charset="-122"/>
              </a:rPr>
              <a:t>本项目计划以</a:t>
            </a:r>
            <a:r>
              <a:rPr lang="en-US" sz="2400">
                <a:latin typeface="方正楷体_GBK" panose="03000509000000000000" charset="-122"/>
                <a:ea typeface="方正楷体_GBK" panose="03000509000000000000" charset="-122"/>
                <a:cs typeface="方正楷体_GBK" panose="03000509000000000000" charset="-122"/>
              </a:rPr>
              <a:t>XX</a:t>
            </a:r>
            <a:r>
              <a:rPr sz="2400">
                <a:latin typeface="方正楷体_GBK" panose="03000509000000000000" charset="-122"/>
                <a:ea typeface="方正楷体_GBK" panose="03000509000000000000" charset="-122"/>
                <a:cs typeface="方正楷体_GBK" panose="03000509000000000000" charset="-122"/>
              </a:rPr>
              <a:t>县</a:t>
            </a:r>
            <a:r>
              <a:rPr lang="en-US" sz="2400">
                <a:latin typeface="方正楷体_GBK" panose="03000509000000000000" charset="-122"/>
                <a:ea typeface="方正楷体_GBK" panose="03000509000000000000" charset="-122"/>
                <a:cs typeface="方正楷体_GBK" panose="03000509000000000000" charset="-122"/>
              </a:rPr>
              <a:t>XX</a:t>
            </a:r>
            <a:r>
              <a:rPr sz="2400">
                <a:latin typeface="方正楷体_GBK" panose="03000509000000000000" charset="-122"/>
                <a:ea typeface="方正楷体_GBK" panose="03000509000000000000" charset="-122"/>
                <a:cs typeface="方正楷体_GBK" panose="03000509000000000000" charset="-122"/>
              </a:rPr>
              <a:t>镇</a:t>
            </a:r>
            <a:r>
              <a:rPr lang="en-US" sz="2400">
                <a:latin typeface="方正楷体_GBK" panose="03000509000000000000" charset="-122"/>
                <a:ea typeface="方正楷体_GBK" panose="03000509000000000000" charset="-122"/>
                <a:cs typeface="方正楷体_GBK" panose="03000509000000000000" charset="-122"/>
              </a:rPr>
              <a:t>XXXX</a:t>
            </a:r>
            <a:r>
              <a:rPr sz="2400">
                <a:latin typeface="方正楷体_GBK" panose="03000509000000000000" charset="-122"/>
                <a:ea typeface="方正楷体_GBK" panose="03000509000000000000" charset="-122"/>
                <a:cs typeface="方正楷体_GBK" panose="03000509000000000000" charset="-122"/>
              </a:rPr>
              <a:t>肉羊养殖专业合作社为研究基地，对肉羊常见疫病及高效养殖技术进行推广示范。培训</a:t>
            </a:r>
            <a:r>
              <a:rPr lang="en-US" sz="2400">
                <a:latin typeface="方正楷体_GBK" panose="03000509000000000000" charset="-122"/>
                <a:ea typeface="方正楷体_GBK" panose="03000509000000000000" charset="-122"/>
                <a:cs typeface="方正楷体_GBK" panose="03000509000000000000" charset="-122"/>
              </a:rPr>
              <a:t>XX</a:t>
            </a:r>
            <a:r>
              <a:rPr sz="2400">
                <a:latin typeface="方正楷体_GBK" panose="03000509000000000000" charset="-122"/>
                <a:ea typeface="方正楷体_GBK" panose="03000509000000000000" charset="-122"/>
                <a:cs typeface="方正楷体_GBK" panose="03000509000000000000" charset="-122"/>
              </a:rPr>
              <a:t>县各乡镇 500 人次以上的合作社技术人员、农民养殖户、基层兽医技术人员，为村民发放 500 份以上的肉羊养殖科学实用技术指南。培训养殖合作社30人掌握羊群常见体内外寄生虫疾病的诊断和防治技术，培训 50 人次以上的乡镇兽医、村级防疫员掌握肉羊常见疾病的诊断及治疗方法。制定肉羊高效养殖技术和疫病综合防控措施，并在肉羊养殖基地示范应用。在现有基础上提高帕尔拉克肉羊养殖专业合作社羊群整体发病率减少 15%以上，采用科学的防控指导措施及健康养殖方法降低养殖成本10%以上。依托项目培养研究生2人，本科生5人。</a:t>
            </a:r>
            <a:r>
              <a:rPr lang="en-US" altLang="zh-CN" sz="2400" b="1">
                <a:latin typeface="方正楷体_GBK" panose="03000509000000000000" charset="-122"/>
                <a:ea typeface="方正楷体_GBK" panose="03000509000000000000" charset="-122"/>
                <a:cs typeface="方正楷体_GBK" panose="03000509000000000000" charset="-122"/>
              </a:rPr>
              <a:t>   </a:t>
            </a:r>
            <a:r>
              <a:rPr lang="en-US" altLang="zh-CN" sz="2000" b="1">
                <a:latin typeface="方正楷体_GBK" panose="03000509000000000000" charset="-122"/>
                <a:ea typeface="方正楷体_GBK" panose="03000509000000000000" charset="-122"/>
                <a:cs typeface="方正楷体_GBK" panose="03000509000000000000" charset="-122"/>
              </a:rPr>
              <a:t>   </a:t>
            </a:r>
            <a:endParaRPr lang="zh-CN" altLang="en-US" sz="2000">
              <a:latin typeface="方正楷体_GBK" panose="03000509000000000000" charset="-122"/>
              <a:ea typeface="方正楷体_GBK" panose="03000509000000000000" charset="-122"/>
              <a:cs typeface="方正楷体_GBK" panose="03000509000000000000"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070860" y="1132205"/>
            <a:ext cx="8590280" cy="5883275"/>
          </a:xfrm>
        </p:spPr>
        <p:txBody>
          <a:bodyPr/>
          <a:p>
            <a:pPr marL="0" indent="0">
              <a:buNone/>
            </a:pPr>
            <a:r>
              <a:rPr lang="en-US" altLang="zh-CN" sz="2400" b="1">
                <a:latin typeface="方正楷体_GBK" panose="03000509000000000000" charset="-122"/>
                <a:ea typeface="方正楷体_GBK" panose="03000509000000000000" charset="-122"/>
                <a:cs typeface="方正楷体_GBK" panose="03000509000000000000" charset="-122"/>
              </a:rPr>
              <a:t>      </a:t>
            </a:r>
            <a:r>
              <a:rPr lang="zh-CN" altLang="en-US" sz="2400" b="1">
                <a:latin typeface="方正楷体_GBK" panose="03000509000000000000" charset="-122"/>
                <a:ea typeface="方正楷体_GBK" panose="03000509000000000000" charset="-122"/>
                <a:cs typeface="方正楷体_GBK" panose="03000509000000000000" charset="-122"/>
              </a:rPr>
              <a:t>申报案例（二）</a:t>
            </a:r>
            <a:endParaRPr lang="zh-CN" altLang="en-US" sz="2400" b="1">
              <a:latin typeface="方正楷体_GBK" panose="03000509000000000000" charset="-122"/>
              <a:ea typeface="方正楷体_GBK" panose="03000509000000000000" charset="-122"/>
              <a:cs typeface="方正楷体_GBK" panose="03000509000000000000" charset="-122"/>
            </a:endParaRPr>
          </a:p>
          <a:p>
            <a:pPr marL="0" indent="0">
              <a:buNone/>
            </a:pPr>
            <a:r>
              <a:rPr lang="zh-CN" altLang="en-US" sz="2400" b="1">
                <a:latin typeface="方正楷体_GBK" panose="03000509000000000000" charset="-122"/>
                <a:ea typeface="方正楷体_GBK" panose="03000509000000000000" charset="-122"/>
                <a:cs typeface="方正楷体_GBK" panose="03000509000000000000" charset="-122"/>
              </a:rPr>
              <a:t> </a:t>
            </a:r>
            <a:r>
              <a:rPr lang="en-US" altLang="zh-CN" sz="2400" b="1">
                <a:latin typeface="方正楷体_GBK" panose="03000509000000000000" charset="-122"/>
                <a:ea typeface="方正楷体_GBK" panose="03000509000000000000" charset="-122"/>
                <a:cs typeface="方正楷体_GBK" panose="03000509000000000000" charset="-122"/>
              </a:rPr>
              <a:t>     </a:t>
            </a:r>
            <a:r>
              <a:rPr lang="zh-CN" altLang="en-US" sz="2400" b="1">
                <a:latin typeface="方正楷体_GBK" panose="03000509000000000000" charset="-122"/>
                <a:ea typeface="方正楷体_GBK" panose="03000509000000000000" charset="-122"/>
                <a:cs typeface="方正楷体_GBK" panose="03000509000000000000" charset="-122"/>
              </a:rPr>
              <a:t>项目实施内容：</a:t>
            </a:r>
            <a:r>
              <a:rPr lang="zh-CN" altLang="en-US" sz="2400">
                <a:latin typeface="方正楷体_GBK" panose="03000509000000000000" charset="-122"/>
                <a:ea typeface="方正楷体_GBK" panose="03000509000000000000" charset="-122"/>
                <a:cs typeface="方正楷体_GBK" panose="03000509000000000000" charset="-122"/>
              </a:rPr>
              <a:t>近几年在林果业生产管理中逐年发生生理性黄叶病害问题，因为杏李生长需要一定的水、土壤和气候条件，并且在一定的范围内是有适应能力的，如果超出这个范围，正常的生理活动就会受破坏表现出病态或死亡。严重影响水果品质，针对这种病害，建设100亩杏李营养调控及治疗生理性黄叶病害示范园。通过示范、培训和辐射带动的方法，使种植户掌握该技术，全面提升杏李及其他水果的果品品质。为乡村振兴、农业生产者增收奠定基础。</a:t>
            </a:r>
            <a:endParaRPr lang="zh-CN" altLang="en-US" sz="2400">
              <a:latin typeface="方正楷体_GBK" panose="03000509000000000000" charset="-122"/>
              <a:ea typeface="方正楷体_GBK" panose="03000509000000000000" charset="-122"/>
              <a:cs typeface="方正楷体_GBK" panose="03000509000000000000" charset="-122"/>
            </a:endParaRPr>
          </a:p>
          <a:p>
            <a:pPr marL="0" indent="0">
              <a:buNone/>
            </a:pPr>
            <a:r>
              <a:rPr lang="en-US" altLang="zh-CN" sz="2400" b="1">
                <a:latin typeface="方正楷体_GBK" panose="03000509000000000000" charset="-122"/>
                <a:ea typeface="方正楷体_GBK" panose="03000509000000000000" charset="-122"/>
                <a:cs typeface="方正楷体_GBK" panose="03000509000000000000" charset="-122"/>
              </a:rPr>
              <a:t>      </a:t>
            </a:r>
            <a:r>
              <a:rPr lang="zh-CN" altLang="en-US" sz="2400" b="1">
                <a:latin typeface="方正楷体_GBK" panose="03000509000000000000" charset="-122"/>
                <a:ea typeface="方正楷体_GBK" panose="03000509000000000000" charset="-122"/>
                <a:cs typeface="方正楷体_GBK" panose="03000509000000000000" charset="-122"/>
              </a:rPr>
              <a:t>主要考核指标：</a:t>
            </a:r>
            <a:r>
              <a:rPr lang="zh-CN" altLang="en-US" sz="2400">
                <a:latin typeface="方正楷体_GBK" panose="03000509000000000000" charset="-122"/>
                <a:ea typeface="方正楷体_GBK" panose="03000509000000000000" charset="-122"/>
                <a:cs typeface="方正楷体_GBK" panose="03000509000000000000" charset="-122"/>
              </a:rPr>
              <a:t>综合应用改土施肥、测土施肥等措施解决生理性黄叶病害问题，总结果树生理性黄叶病害防治技术要点并进行示范推广应用。</a:t>
            </a:r>
            <a:endParaRPr lang="zh-CN" altLang="en-US" sz="2400">
              <a:latin typeface="方正楷体_GBK" panose="03000509000000000000" charset="-122"/>
              <a:ea typeface="方正楷体_GBK" panose="03000509000000000000" charset="-122"/>
              <a:cs typeface="方正楷体_GBK" panose="03000509000000000000"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063240" y="1268730"/>
            <a:ext cx="8519160" cy="5049520"/>
          </a:xfrm>
        </p:spPr>
        <p:txBody>
          <a:bodyPr/>
          <a:p>
            <a:pPr marL="0" indent="0">
              <a:buNone/>
            </a:pPr>
            <a:r>
              <a:rPr lang="zh-CN" altLang="en-US" sz="2400">
                <a:latin typeface="华文楷体" panose="02010600040101010101" charset="-122"/>
                <a:ea typeface="华文楷体" panose="02010600040101010101" charset="-122"/>
                <a:cs typeface="华文楷体" panose="02010600040101010101" charset="-122"/>
              </a:rPr>
              <a:t>申报及评审程序：</a:t>
            </a:r>
            <a:endParaRPr lang="zh-CN" altLang="en-US" sz="2400">
              <a:latin typeface="华文楷体" panose="02010600040101010101" charset="-122"/>
              <a:ea typeface="华文楷体" panose="02010600040101010101" charset="-122"/>
              <a:cs typeface="华文楷体" panose="02010600040101010101" charset="-122"/>
            </a:endParaRPr>
          </a:p>
          <a:p>
            <a:pPr marL="0" indent="0">
              <a:buNone/>
            </a:pPr>
            <a:r>
              <a:rPr lang="en-US" altLang="zh-CN" sz="2400">
                <a:latin typeface="Calibri" panose="020F0502020204030204" charset="0"/>
                <a:ea typeface="华文楷体" panose="02010600040101010101" charset="-122"/>
                <a:cs typeface="华文楷体" panose="02010600040101010101" charset="-122"/>
              </a:rPr>
              <a:t>1.</a:t>
            </a:r>
            <a:r>
              <a:rPr lang="zh-CN" altLang="en-US" sz="2400">
                <a:latin typeface="华文楷体" panose="02010600040101010101" charset="-122"/>
                <a:ea typeface="华文楷体" panose="02010600040101010101" charset="-122"/>
                <a:cs typeface="华文楷体" panose="02010600040101010101" charset="-122"/>
              </a:rPr>
              <a:t>重点和引导项目：</a:t>
            </a:r>
            <a:r>
              <a:rPr lang="zh-CN" altLang="en-US" sz="2400">
                <a:latin typeface="华文楷体" panose="02010600040101010101" charset="-122"/>
                <a:ea typeface="华文楷体" panose="02010600040101010101" charset="-122"/>
                <a:cs typeface="华文楷体" panose="02010600040101010101" charset="-122"/>
                <a:sym typeface="+mn-ea"/>
              </a:rPr>
              <a:t>通过“新疆科技计划管理公共服务平台”</a:t>
            </a:r>
            <a:r>
              <a:rPr lang="zh-CN" altLang="en-US" sz="2400">
                <a:latin typeface="华文楷体" panose="02010600040101010101" charset="-122"/>
                <a:ea typeface="华文楷体" panose="02010600040101010101" charset="-122"/>
                <a:cs typeface="华文楷体" panose="02010600040101010101" charset="-122"/>
              </a:rPr>
              <a:t>进行项目申报。地（州、市）科技管理部门或科研院所高校科研管理处对申报材料进行审核、推荐。科技厅采取网评</a:t>
            </a:r>
            <a:r>
              <a:rPr lang="en-US" altLang="zh-CN" sz="2400">
                <a:latin typeface="华文楷体" panose="02010600040101010101" charset="-122"/>
                <a:ea typeface="华文楷体" panose="02010600040101010101" charset="-122"/>
                <a:cs typeface="华文楷体" panose="02010600040101010101" charset="-122"/>
              </a:rPr>
              <a:t>+</a:t>
            </a:r>
            <a:r>
              <a:rPr lang="zh-CN" altLang="en-US" sz="2400">
                <a:latin typeface="华文楷体" panose="02010600040101010101" charset="-122"/>
                <a:ea typeface="华文楷体" panose="02010600040101010101" charset="-122"/>
                <a:cs typeface="华文楷体" panose="02010600040101010101" charset="-122"/>
              </a:rPr>
              <a:t>会评方式组织专家对推荐项目进行评审。根据评审结果进行排序，并按照竞争择优原则形成评审结论，提出拟资助的创业行动项目建议。</a:t>
            </a:r>
            <a:endParaRPr lang="zh-CN" altLang="en-US" sz="2400">
              <a:latin typeface="华文楷体" panose="02010600040101010101" charset="-122"/>
              <a:ea typeface="华文楷体" panose="02010600040101010101" charset="-122"/>
              <a:cs typeface="华文楷体" panose="02010600040101010101" charset="-122"/>
            </a:endParaRPr>
          </a:p>
          <a:p>
            <a:pPr marL="0" indent="0">
              <a:buNone/>
            </a:pPr>
            <a:r>
              <a:rPr lang="en-US" altLang="zh-CN" sz="2400">
                <a:latin typeface="华文楷体" panose="02010600040101010101" charset="-122"/>
                <a:ea typeface="华文楷体" panose="02010600040101010101" charset="-122"/>
                <a:cs typeface="华文楷体" panose="02010600040101010101" charset="-122"/>
              </a:rPr>
              <a:t>2.</a:t>
            </a:r>
            <a:r>
              <a:rPr lang="zh-CN" altLang="en-US" sz="2400">
                <a:latin typeface="华文楷体" panose="02010600040101010101" charset="-122"/>
                <a:ea typeface="华文楷体" panose="02010600040101010101" charset="-122"/>
                <a:cs typeface="华文楷体" panose="02010600040101010101" charset="-122"/>
              </a:rPr>
              <a:t>服务和其他项目：由县（市、区）科技管理部门组织科技特派员</a:t>
            </a:r>
            <a:r>
              <a:rPr lang="zh-CN" altLang="en-US" sz="2400" u="sng">
                <a:latin typeface="华文楷体" panose="02010600040101010101" charset="-122"/>
                <a:ea typeface="华文楷体" panose="02010600040101010101" charset="-122"/>
                <a:cs typeface="华文楷体" panose="02010600040101010101" charset="-122"/>
              </a:rPr>
              <a:t>线下</a:t>
            </a:r>
            <a:r>
              <a:rPr lang="zh-CN" altLang="en-US" sz="2400">
                <a:latin typeface="华文楷体" panose="02010600040101010101" charset="-122"/>
                <a:ea typeface="华文楷体" panose="02010600040101010101" charset="-122"/>
                <a:cs typeface="华文楷体" panose="02010600040101010101" charset="-122"/>
              </a:rPr>
              <a:t>进行申报并进行初审。地（州、市）科技管理部门组织</a:t>
            </a:r>
            <a:r>
              <a:rPr lang="zh-CN" altLang="en-US" sz="2400" u="sng">
                <a:latin typeface="华文楷体" panose="02010600040101010101" charset="-122"/>
                <a:ea typeface="华文楷体" panose="02010600040101010101" charset="-122"/>
                <a:cs typeface="华文楷体" panose="02010600040101010101" charset="-122"/>
              </a:rPr>
              <a:t>对初评通过项目进行评审</a:t>
            </a:r>
            <a:r>
              <a:rPr lang="zh-CN" altLang="en-US" sz="2400">
                <a:latin typeface="华文楷体" panose="02010600040101010101" charset="-122"/>
                <a:ea typeface="华文楷体" panose="02010600040101010101" charset="-122"/>
                <a:cs typeface="华文楷体" panose="02010600040101010101" charset="-122"/>
              </a:rPr>
              <a:t>后，形成推荐项</a:t>
            </a:r>
            <a:r>
              <a:rPr lang="zh-CN" altLang="en-US" sz="2400">
                <a:solidFill>
                  <a:schemeClr val="tx1"/>
                </a:solidFill>
                <a:latin typeface="华文楷体" panose="02010600040101010101" charset="-122"/>
                <a:ea typeface="华文楷体" panose="02010600040101010101" charset="-122"/>
                <a:cs typeface="华文楷体" panose="02010600040101010101" charset="-122"/>
              </a:rPr>
              <a:t>目汇总表上报</a:t>
            </a:r>
            <a:r>
              <a:rPr lang="zh-CN" altLang="en-US" sz="2400">
                <a:solidFill>
                  <a:schemeClr val="tx1"/>
                </a:solidFill>
                <a:latin typeface="华文楷体" panose="02010600040101010101" charset="-122"/>
                <a:ea typeface="华文楷体" panose="02010600040101010101" charset="-122"/>
                <a:cs typeface="华文楷体" panose="02010600040101010101" charset="-122"/>
                <a:sym typeface="+mn-ea"/>
              </a:rPr>
              <a:t>科技厅，同时登录</a:t>
            </a:r>
            <a:r>
              <a:rPr lang="zh-CN" altLang="en-US" sz="2400" u="sng">
                <a:solidFill>
                  <a:schemeClr val="tx1"/>
                </a:solidFill>
                <a:latin typeface="华文楷体" panose="02010600040101010101" charset="-122"/>
                <a:ea typeface="华文楷体" panose="02010600040101010101" charset="-122"/>
                <a:cs typeface="华文楷体" panose="02010600040101010101" charset="-122"/>
                <a:sym typeface="+mn-ea"/>
              </a:rPr>
              <a:t>“新疆科技管理信息系统”进行</a:t>
            </a:r>
            <a:r>
              <a:rPr lang="zh-CN" altLang="en-US" sz="2400">
                <a:solidFill>
                  <a:schemeClr val="tx1"/>
                </a:solidFill>
                <a:latin typeface="华文楷体" panose="02010600040101010101" charset="-122"/>
                <a:ea typeface="华文楷体" panose="02010600040101010101" charset="-122"/>
                <a:cs typeface="华文楷体" panose="02010600040101010101" charset="-122"/>
                <a:sym typeface="+mn-ea"/>
              </a:rPr>
              <a:t>填报。</a:t>
            </a:r>
            <a:r>
              <a:rPr lang="zh-CN" altLang="en-US" sz="2400">
                <a:latin typeface="华文楷体" panose="02010600040101010101" charset="-122"/>
                <a:ea typeface="华文楷体" panose="02010600040101010101" charset="-122"/>
                <a:cs typeface="华文楷体" panose="02010600040101010101" charset="-122"/>
                <a:sym typeface="+mn-ea"/>
              </a:rPr>
              <a:t>科技厅主管业务处室根据地（州、市）推荐意见进行会议审核，提出拟资助的项目建议。</a:t>
            </a:r>
            <a:endParaRPr lang="zh-CN" altLang="en-US" sz="2400">
              <a:latin typeface="华文楷体" panose="02010600040101010101" charset="-122"/>
              <a:ea typeface="华文楷体" panose="02010600040101010101" charset="-122"/>
              <a:cs typeface="华文楷体" panose="02010600040101010101" charset="-122"/>
              <a:sym typeface="+mn-ea"/>
            </a:endParaRPr>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178810" y="1037590"/>
            <a:ext cx="8403590" cy="4756785"/>
          </a:xfrm>
        </p:spPr>
        <p:txBody>
          <a:bodyPr/>
          <a:p>
            <a:pPr marL="0" indent="0">
              <a:buNone/>
            </a:pPr>
            <a:r>
              <a:rPr lang="zh-CN" altLang="en-US">
                <a:latin typeface="华文楷体" panose="02010600040101010101" charset="-122"/>
                <a:ea typeface="华文楷体" panose="02010600040101010101" charset="-122"/>
                <a:cs typeface="华文楷体" panose="02010600040101010101" charset="-122"/>
              </a:rPr>
              <a:t>项目立项：</a:t>
            </a:r>
            <a:endParaRPr lang="zh-CN" altLang="en-US">
              <a:latin typeface="华文楷体" panose="02010600040101010101" charset="-122"/>
              <a:ea typeface="华文楷体" panose="02010600040101010101" charset="-122"/>
              <a:cs typeface="华文楷体" panose="02010600040101010101" charset="-122"/>
            </a:endParaRPr>
          </a:p>
          <a:p>
            <a:pPr marL="0" indent="0">
              <a:buNone/>
            </a:pPr>
            <a:r>
              <a:rPr lang="zh-CN" altLang="en-US">
                <a:latin typeface="华文楷体" panose="02010600040101010101" charset="-122"/>
                <a:ea typeface="华文楷体" panose="02010600040101010101" charset="-122"/>
                <a:cs typeface="华文楷体" panose="02010600040101010101" charset="-122"/>
              </a:rPr>
              <a:t>依据《新疆维吾尔自治区科技计划项目管理办法》，自治区科技计划管理委员会对拟资助的创业行动项目进行审议，审议通过后在科技厅门户网站进行公示。科技厅党组对公示无异议的创业行动项目进行审定，并按程序下达立项资助计划。</a:t>
            </a:r>
            <a:endParaRPr lang="zh-CN" altLang="en-US">
              <a:latin typeface="华文楷体" panose="02010600040101010101" charset="-122"/>
              <a:ea typeface="华文楷体" panose="02010600040101010101" charset="-122"/>
              <a:cs typeface="华文楷体" panose="02010600040101010101" charset="-122"/>
            </a:endParaRPr>
          </a:p>
          <a:p>
            <a:pPr marL="0" indent="0">
              <a:buNone/>
            </a:pPr>
            <a:r>
              <a:rPr lang="zh-CN" altLang="en-US">
                <a:latin typeface="华文楷体" panose="02010600040101010101" charset="-122"/>
                <a:ea typeface="华文楷体" panose="02010600040101010101" charset="-122"/>
                <a:cs typeface="华文楷体" panose="02010600040101010101" charset="-122"/>
              </a:rPr>
              <a:t>注意：申请科技特派员农村科技创业行动项目的申报人若在同一年度内申请其他专项支持，视同自动放弃特派员项目申请资格。</a:t>
            </a:r>
            <a:endParaRPr lang="zh-CN" altLang="en-US">
              <a:latin typeface="华文楷体" panose="02010600040101010101" charset="-122"/>
              <a:ea typeface="华文楷体" panose="02010600040101010101" charset="-122"/>
              <a:cs typeface="华文楷体" panose="02010600040101010101" charset="-122"/>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940685" y="2184400"/>
            <a:ext cx="8586470" cy="3108325"/>
          </a:xfrm>
        </p:spPr>
        <p:txBody>
          <a:bodyPr/>
          <a:p>
            <a:pPr marL="0" indent="0">
              <a:lnSpc>
                <a:spcPct val="100000"/>
              </a:lnSpc>
              <a:buNone/>
            </a:pPr>
            <a:r>
              <a:rPr lang="en-US" altLang="zh-CN" sz="3600" dirty="0">
                <a:latin typeface="华文楷体" panose="02010600040101010101" charset="-122"/>
                <a:ea typeface="华文楷体" panose="02010600040101010101" charset="-122"/>
                <a:sym typeface="Arial" panose="020B0604020202020204" pitchFamily="34" charset="0"/>
              </a:rPr>
              <a:t>       </a:t>
            </a:r>
            <a:r>
              <a:rPr lang="zh-CN" altLang="en-US" sz="3600" dirty="0">
                <a:latin typeface="华文楷体" panose="02010600040101010101" charset="-122"/>
                <a:ea typeface="华文楷体" panose="02010600040101010101" charset="-122"/>
                <a:sym typeface="Arial" panose="020B0604020202020204" pitchFamily="34" charset="0"/>
              </a:rPr>
              <a:t>以财政资金支持引导，由自治区科学技术厅组织实施或指导，为</a:t>
            </a:r>
            <a:r>
              <a:rPr lang="zh-CN" altLang="en-US" sz="3600" u="sng" dirty="0">
                <a:latin typeface="华文楷体" panose="02010600040101010101" charset="-122"/>
                <a:ea typeface="华文楷体" panose="02010600040101010101" charset="-122"/>
                <a:sym typeface="Arial" panose="020B0604020202020204" pitchFamily="34" charset="0"/>
              </a:rPr>
              <a:t>支持科技特派员</a:t>
            </a:r>
            <a:r>
              <a:rPr lang="zh-CN" altLang="en-US" sz="3600" dirty="0">
                <a:latin typeface="华文楷体" panose="02010600040101010101" charset="-122"/>
                <a:ea typeface="华文楷体" panose="02010600040101010101" charset="-122"/>
                <a:sym typeface="Arial" panose="020B0604020202020204" pitchFamily="34" charset="0"/>
              </a:rPr>
              <a:t>开展关键技术攻关、科技成果转化、先进适用技术推广和技术培训等活动而设立的</a:t>
            </a:r>
            <a:r>
              <a:rPr lang="zh-CN" altLang="en-US" sz="3600" u="sng" dirty="0">
                <a:latin typeface="华文楷体" panose="02010600040101010101" charset="-122"/>
                <a:ea typeface="华文楷体" panose="02010600040101010101" charset="-122"/>
                <a:sym typeface="Arial" panose="020B0604020202020204" pitchFamily="34" charset="0"/>
              </a:rPr>
              <a:t>科技类项目</a:t>
            </a:r>
            <a:r>
              <a:rPr lang="zh-CN" altLang="en-US" sz="3600" dirty="0">
                <a:latin typeface="华文楷体" panose="02010600040101010101" charset="-122"/>
                <a:ea typeface="华文楷体" panose="02010600040101010101" charset="-122"/>
                <a:sym typeface="Arial" panose="020B0604020202020204" pitchFamily="34" charset="0"/>
              </a:rPr>
              <a:t>。</a:t>
            </a:r>
            <a:endParaRPr lang="zh-CN" altLang="en-US" sz="3600" dirty="0">
              <a:latin typeface="华文楷体" panose="02010600040101010101" charset="-122"/>
              <a:ea typeface="华文楷体" panose="02010600040101010101" charset="-122"/>
              <a:sym typeface="Arial" panose="020B0604020202020204" pitchFamily="34" charset="0"/>
            </a:endParaRPr>
          </a:p>
          <a:p>
            <a:endParaRPr lang="zh-CN" altLang="en-US" sz="3600">
              <a:latin typeface="华文楷体" panose="02010600040101010101" charset="-122"/>
              <a:ea typeface="华文楷体" panose="02010600040101010101" charset="-122"/>
            </a:endParaRPr>
          </a:p>
        </p:txBody>
      </p:sp>
      <p:sp>
        <p:nvSpPr>
          <p:cNvPr id="4" name="标题 3"/>
          <p:cNvSpPr/>
          <p:nvPr>
            <p:ph type="title"/>
          </p:nvPr>
        </p:nvSpPr>
        <p:spPr>
          <a:xfrm>
            <a:off x="1069340" y="1116965"/>
            <a:ext cx="10972800" cy="720725"/>
          </a:xfrm>
        </p:spPr>
        <p:txBody>
          <a:bodyPr/>
          <a:p>
            <a:r>
              <a:rPr lang="zh-CN" altLang="en-US" dirty="0">
                <a:latin typeface="华文楷体" panose="02010600040101010101" charset="-122"/>
                <a:ea typeface="华文楷体" panose="02010600040101010101" charset="-122"/>
                <a:sym typeface="Arial" panose="020B0604020202020204" pitchFamily="34" charset="0"/>
              </a:rPr>
              <a:t>什么是科技特派员农村科技创业行动项目？</a:t>
            </a:r>
            <a:endParaRPr lang="zh-CN" altLang="en-US"/>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en-US" altLang="zh-CN">
                <a:latin typeface="华文楷体" panose="02010600040101010101" charset="-122"/>
                <a:ea typeface="华文楷体" panose="02010600040101010101" charset="-122"/>
              </a:rPr>
              <a:t>                 </a:t>
            </a:r>
            <a:endParaRPr lang="zh-CN" altLang="en-US">
              <a:latin typeface="华文楷体" panose="02010600040101010101" charset="-122"/>
              <a:ea typeface="华文楷体" panose="02010600040101010101" charset="-122"/>
            </a:endParaRPr>
          </a:p>
        </p:txBody>
      </p:sp>
      <p:sp>
        <p:nvSpPr>
          <p:cNvPr id="3" name="内容占位符 2"/>
          <p:cNvSpPr>
            <a:spLocks noGrp="1"/>
          </p:cNvSpPr>
          <p:nvPr>
            <p:ph idx="1"/>
          </p:nvPr>
        </p:nvSpPr>
        <p:spPr>
          <a:xfrm>
            <a:off x="3785870" y="1268730"/>
            <a:ext cx="7796530" cy="4525645"/>
          </a:xfrm>
        </p:spPr>
        <p:txBody>
          <a:bodyPr/>
          <a:p>
            <a:pPr marL="0" indent="0">
              <a:buNone/>
            </a:pPr>
            <a:r>
              <a:rPr lang="zh-CN" altLang="en-US">
                <a:latin typeface="华文楷体" panose="02010600040101010101" charset="-122"/>
                <a:ea typeface="华文楷体" panose="02010600040101010101" charset="-122"/>
                <a:sym typeface="+mn-ea"/>
                <a:hlinkClick r:id="rId1" action="ppaction://hlinkfile"/>
              </a:rPr>
              <a:t>合同书签订</a:t>
            </a:r>
            <a:r>
              <a:rPr lang="zh-CN" altLang="en-US">
                <a:latin typeface="华文楷体" panose="02010600040101010101" charset="-122"/>
                <a:ea typeface="华文楷体" panose="02010600040101010101" charset="-122"/>
                <a:sym typeface="+mn-ea"/>
              </a:rPr>
              <a:t>：</a:t>
            </a:r>
            <a:endParaRPr lang="zh-CN" altLang="en-US">
              <a:latin typeface="华文楷体" panose="02010600040101010101" charset="-122"/>
              <a:ea typeface="华文楷体" panose="02010600040101010101" charset="-122"/>
              <a:sym typeface="+mn-ea"/>
            </a:endParaRPr>
          </a:p>
          <a:p>
            <a:pPr marL="0" indent="0">
              <a:buNone/>
            </a:pPr>
            <a:r>
              <a:rPr lang="zh-CN" altLang="en-US">
                <a:latin typeface="华文楷体" panose="02010600040101010101" charset="-122"/>
                <a:ea typeface="华文楷体" panose="02010600040101010101" charset="-122"/>
              </a:rPr>
              <a:t>重点项目、引导项目和其他项目由获得资助的项目申报单位与科技厅签订项目任务书。</a:t>
            </a:r>
            <a:endParaRPr lang="zh-CN" altLang="en-US">
              <a:latin typeface="华文楷体" panose="02010600040101010101" charset="-122"/>
              <a:ea typeface="华文楷体" panose="02010600040101010101" charset="-122"/>
            </a:endParaRPr>
          </a:p>
          <a:p>
            <a:pPr marL="0" indent="0">
              <a:buNone/>
            </a:pPr>
            <a:r>
              <a:rPr lang="zh-CN" altLang="en-US">
                <a:latin typeface="华文楷体" panose="02010600040101010101" charset="-122"/>
                <a:ea typeface="华文楷体" panose="02010600040101010101" charset="-122"/>
              </a:rPr>
              <a:t>服务项目由获得资助的项目负责人与项目所在地（州、市）科技管理部门签订项目任务书，并报科技厅相关业务处室备案。</a:t>
            </a:r>
            <a:endParaRPr lang="zh-CN" altLang="en-US">
              <a:latin typeface="华文楷体" panose="02010600040101010101" charset="-122"/>
              <a:ea typeface="华文楷体" panose="02010600040101010101" charset="-122"/>
            </a:endParaRPr>
          </a:p>
          <a:p>
            <a:pPr marL="0" indent="0">
              <a:buNone/>
            </a:pPr>
            <a:r>
              <a:rPr lang="zh-CN" altLang="en-US">
                <a:latin typeface="华文楷体" panose="02010600040101010101" charset="-122"/>
                <a:ea typeface="华文楷体" panose="02010600040101010101" charset="-122"/>
              </a:rPr>
              <a:t>无正当理由而逾期未签合同书者按自动放弃处理。</a:t>
            </a:r>
            <a:endParaRPr lang="zh-CN" altLang="en-US">
              <a:latin typeface="华文楷体" panose="02010600040101010101" charset="-122"/>
              <a:ea typeface="华文楷体" panose="02010600040101010101" charset="-122"/>
            </a:endParaRPr>
          </a:p>
        </p:txBody>
      </p:sp>
    </p:spTree>
    <p:custDataLst>
      <p:tags r:id="rId2"/>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113405" y="817245"/>
            <a:ext cx="8971280" cy="5223510"/>
          </a:xfrm>
        </p:spPr>
        <p:txBody>
          <a:bodyPr/>
          <a:p>
            <a:pPr marL="0" indent="0">
              <a:buNone/>
            </a:pPr>
            <a:r>
              <a:rPr lang="zh-CN" altLang="en-US" sz="2800">
                <a:latin typeface="华文楷体" panose="02010600040101010101" charset="-122"/>
                <a:ea typeface="华文楷体" panose="02010600040101010101" charset="-122"/>
                <a:sym typeface="+mn-ea"/>
              </a:rPr>
              <a:t>管理和监督：</a:t>
            </a:r>
            <a:endParaRPr lang="zh-CN" altLang="en-US" sz="2800">
              <a:latin typeface="华文楷体" panose="02010600040101010101" charset="-122"/>
              <a:ea typeface="华文楷体" panose="02010600040101010101" charset="-122"/>
            </a:endParaRPr>
          </a:p>
          <a:p>
            <a:pPr marL="0" indent="0">
              <a:buNone/>
            </a:pPr>
            <a:r>
              <a:rPr lang="zh-CN" altLang="en-US" sz="2800">
                <a:latin typeface="华文楷体" panose="02010600040101010101" charset="-122"/>
                <a:ea typeface="华文楷体" panose="02010600040101010101" charset="-122"/>
                <a:cs typeface="华文楷体" panose="02010600040101010101" charset="-122"/>
              </a:rPr>
              <a:t>各级科技管理部门要做好项目的跟踪管理及指导服务。</a:t>
            </a:r>
            <a:endParaRPr lang="zh-CN" altLang="en-US" sz="2800">
              <a:latin typeface="华文楷体" panose="02010600040101010101" charset="-122"/>
              <a:ea typeface="华文楷体" panose="02010600040101010101" charset="-122"/>
              <a:cs typeface="华文楷体" panose="02010600040101010101" charset="-122"/>
            </a:endParaRPr>
          </a:p>
          <a:p>
            <a:pPr marL="0" indent="0">
              <a:buNone/>
            </a:pPr>
            <a:r>
              <a:rPr lang="zh-CN" altLang="en-US" sz="2800">
                <a:latin typeface="华文楷体" panose="02010600040101010101" charset="-122"/>
                <a:ea typeface="华文楷体" panose="02010600040101010101" charset="-122"/>
                <a:cs typeface="华文楷体" panose="02010600040101010101" charset="-122"/>
              </a:rPr>
              <a:t>项目承担单位应规范财务管理，严格按照预算科目列支经费，接受财政、科技和审计部门的检查和监督。</a:t>
            </a:r>
            <a:endParaRPr lang="zh-CN" altLang="en-US" sz="2800">
              <a:latin typeface="华文楷体" panose="02010600040101010101" charset="-122"/>
              <a:ea typeface="华文楷体" panose="02010600040101010101" charset="-122"/>
              <a:cs typeface="华文楷体" panose="02010600040101010101" charset="-122"/>
            </a:endParaRPr>
          </a:p>
          <a:p>
            <a:pPr marL="0" indent="0">
              <a:buNone/>
            </a:pPr>
            <a:r>
              <a:rPr lang="zh-CN" altLang="en-US" sz="2800">
                <a:latin typeface="华文楷体" panose="02010600040101010101" charset="-122"/>
                <a:ea typeface="华文楷体" panose="02010600040101010101" charset="-122"/>
                <a:cs typeface="华文楷体" panose="02010600040101010101" charset="-122"/>
              </a:rPr>
              <a:t>重点项目、引导项目及其他项目变更项目依托单位、项目负责人、项目实施期限、项目主要研究内容和考核指标、</a:t>
            </a:r>
            <a:r>
              <a:rPr lang="zh-CN" altLang="en-US" sz="2800">
                <a:solidFill>
                  <a:schemeClr val="tx1"/>
                </a:solidFill>
                <a:latin typeface="华文楷体" panose="02010600040101010101" charset="-122"/>
                <a:ea typeface="华文楷体" panose="02010600040101010101" charset="-122"/>
                <a:cs typeface="华文楷体" panose="02010600040101010101" charset="-122"/>
              </a:rPr>
              <a:t>设备费调整等重大大调整</a:t>
            </a:r>
            <a:r>
              <a:rPr lang="zh-CN" altLang="en-US" sz="2800">
                <a:latin typeface="华文楷体" panose="02010600040101010101" charset="-122"/>
                <a:ea typeface="华文楷体" panose="02010600040101010101" charset="-122"/>
                <a:cs typeface="华文楷体" panose="02010600040101010101" charset="-122"/>
              </a:rPr>
              <a:t>事项，由项目承担单位提出申请，经县（市、区）、地（州、市）科技管理部门审核后报科技厅，经批准后进行变更或调整。除重大调整事项之外的一般性调整事项由项目承担单位和项目负责人自行负责。</a:t>
            </a:r>
            <a:endParaRPr lang="zh-CN" altLang="en-US" sz="2800">
              <a:latin typeface="华文楷体" panose="02010600040101010101" charset="-122"/>
              <a:ea typeface="华文楷体" panose="02010600040101010101" charset="-122"/>
              <a:cs typeface="华文楷体" panose="02010600040101010101" charset="-122"/>
            </a:endParaRPr>
          </a:p>
          <a:p>
            <a:pPr marL="0" indent="0">
              <a:buNone/>
            </a:pPr>
            <a:r>
              <a:rPr lang="zh-CN" altLang="en-US" sz="2800">
                <a:latin typeface="华文楷体" panose="02010600040101010101" charset="-122"/>
                <a:ea typeface="华文楷体" panose="02010600040101010101" charset="-122"/>
                <a:cs typeface="华文楷体" panose="02010600040101010101" charset="-122"/>
              </a:rPr>
              <a:t>服务项目的调整或变更由地（州、市）科技管理部门负责审批并报科技厅相关业务处室备案。</a:t>
            </a:r>
            <a:endParaRPr lang="zh-CN" altLang="en-US" sz="2800">
              <a:latin typeface="华文楷体" panose="02010600040101010101" charset="-122"/>
              <a:ea typeface="华文楷体" panose="02010600040101010101" charset="-122"/>
              <a:cs typeface="华文楷体" panose="02010600040101010101" charset="-122"/>
            </a:endParaRPr>
          </a:p>
        </p:txBody>
      </p:sp>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003550" y="1268730"/>
            <a:ext cx="8983980" cy="4525645"/>
          </a:xfrm>
        </p:spPr>
        <p:txBody>
          <a:bodyPr/>
          <a:p>
            <a:pPr marL="0" indent="0">
              <a:buNone/>
            </a:pPr>
            <a:r>
              <a:rPr lang="zh-CN" altLang="en-US" sz="2800">
                <a:latin typeface="华文楷体" panose="02010600040101010101" charset="-122"/>
                <a:ea typeface="华文楷体" panose="02010600040101010101" charset="-122"/>
                <a:cs typeface="华文楷体" panose="02010600040101010101" charset="-122"/>
              </a:rPr>
              <a:t>项目验收：</a:t>
            </a:r>
            <a:endParaRPr lang="zh-CN" altLang="en-US" sz="2800">
              <a:latin typeface="华文楷体" panose="02010600040101010101" charset="-122"/>
              <a:ea typeface="华文楷体" panose="02010600040101010101" charset="-122"/>
              <a:cs typeface="华文楷体" panose="02010600040101010101" charset="-122"/>
            </a:endParaRPr>
          </a:p>
          <a:p>
            <a:pPr marL="0" indent="0">
              <a:buNone/>
            </a:pPr>
            <a:r>
              <a:rPr lang="zh-CN" altLang="en-US" sz="2800">
                <a:latin typeface="华文楷体" panose="02010600040101010101" charset="-122"/>
                <a:ea typeface="华文楷体" panose="02010600040101010101" charset="-122"/>
                <a:cs typeface="华文楷体" panose="02010600040101010101" charset="-122"/>
              </a:rPr>
              <a:t>创业行动项目承担者在项目任务书约定的完成期限后六个月内须提交验收材料，项目验收工作须在九个月内完成。</a:t>
            </a:r>
            <a:endParaRPr lang="zh-CN" altLang="en-US" sz="2800">
              <a:latin typeface="华文楷体" panose="02010600040101010101" charset="-122"/>
              <a:ea typeface="华文楷体" panose="02010600040101010101" charset="-122"/>
              <a:cs typeface="华文楷体" panose="02010600040101010101" charset="-122"/>
            </a:endParaRPr>
          </a:p>
          <a:p>
            <a:pPr marL="0" indent="0">
              <a:buNone/>
            </a:pPr>
            <a:r>
              <a:rPr lang="zh-CN" altLang="en-US" sz="2800">
                <a:latin typeface="华文楷体" panose="02010600040101010101" charset="-122"/>
                <a:ea typeface="华文楷体" panose="02010600040101010101" charset="-122"/>
                <a:cs typeface="华文楷体" panose="02010600040101010101" charset="-122"/>
              </a:rPr>
              <a:t>重点项目、引导项目、其他项目由科技厅组织验收或委托地（州、市）科技管理部门组织验收。</a:t>
            </a:r>
            <a:endParaRPr lang="zh-CN" altLang="en-US" sz="2800">
              <a:latin typeface="华文楷体" panose="02010600040101010101" charset="-122"/>
              <a:ea typeface="华文楷体" panose="02010600040101010101" charset="-122"/>
              <a:cs typeface="华文楷体" panose="02010600040101010101" charset="-122"/>
            </a:endParaRPr>
          </a:p>
          <a:p>
            <a:pPr marL="0" indent="0">
              <a:buNone/>
            </a:pPr>
            <a:r>
              <a:rPr lang="zh-CN" altLang="en-US" sz="2800">
                <a:latin typeface="华文楷体" panose="02010600040101010101" charset="-122"/>
                <a:ea typeface="华文楷体" panose="02010600040101010101" charset="-122"/>
                <a:cs typeface="华文楷体" panose="02010600040101010101" charset="-122"/>
              </a:rPr>
              <a:t>服务项目由地（州、市）科技管理部门组织验收。</a:t>
            </a:r>
            <a:endParaRPr lang="zh-CN" altLang="en-US" sz="2800">
              <a:latin typeface="华文楷体" panose="02010600040101010101" charset="-122"/>
              <a:ea typeface="华文楷体" panose="02010600040101010101" charset="-122"/>
              <a:cs typeface="华文楷体" panose="02010600040101010101" charset="-122"/>
            </a:endParaRPr>
          </a:p>
          <a:p>
            <a:pPr marL="0" indent="0">
              <a:buNone/>
            </a:pPr>
            <a:r>
              <a:rPr lang="zh-CN" altLang="en-US" sz="2800">
                <a:latin typeface="华文楷体" panose="02010600040101010101" charset="-122"/>
                <a:ea typeface="华文楷体" panose="02010600040101010101" charset="-122"/>
                <a:cs typeface="华文楷体" panose="02010600040101010101" charset="-122"/>
                <a:sym typeface="+mn-ea"/>
              </a:rPr>
              <a:t>委托地（州、市）科技管理部门组织验收的创业行动项目</a:t>
            </a:r>
            <a:r>
              <a:rPr lang="zh-CN" altLang="en-US" sz="2800">
                <a:latin typeface="华文楷体" panose="02010600040101010101" charset="-122"/>
                <a:ea typeface="华文楷体" panose="02010600040101010101" charset="-122"/>
                <a:cs typeface="华文楷体" panose="02010600040101010101" charset="-122"/>
              </a:rPr>
              <a:t>验收结果报科技厅相关业务处室备案，科技厅按一定比例对验收结果进行抽查。</a:t>
            </a:r>
            <a:endParaRPr lang="zh-CN" altLang="en-US" sz="2800">
              <a:latin typeface="华文楷体" panose="02010600040101010101" charset="-122"/>
              <a:ea typeface="华文楷体" panose="02010600040101010101" charset="-122"/>
              <a:cs typeface="华文楷体" panose="02010600040101010101" charset="-122"/>
            </a:endParaRPr>
          </a:p>
        </p:txBody>
      </p:sp>
    </p:spTree>
    <p:custDataLst>
      <p:tags r:id="rId1"/>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036570" y="960120"/>
            <a:ext cx="8970645" cy="5433060"/>
          </a:xfrm>
        </p:spPr>
        <p:txBody>
          <a:bodyPr/>
          <a:p>
            <a:pPr marL="0" indent="0">
              <a:buNone/>
            </a:pPr>
            <a:r>
              <a:rPr lang="zh-CN" altLang="en-US" sz="2800">
                <a:latin typeface="华文楷体" panose="02010600040101010101" charset="-122"/>
                <a:ea typeface="华文楷体" panose="02010600040101010101" charset="-122"/>
                <a:cs typeface="华文楷体" panose="02010600040101010101" charset="-122"/>
              </a:rPr>
              <a:t>验收结果：</a:t>
            </a:r>
            <a:endParaRPr lang="zh-CN" altLang="en-US" sz="2800">
              <a:latin typeface="华文楷体" panose="02010600040101010101" charset="-122"/>
              <a:ea typeface="华文楷体" panose="02010600040101010101" charset="-122"/>
              <a:cs typeface="华文楷体" panose="02010600040101010101" charset="-122"/>
            </a:endParaRPr>
          </a:p>
          <a:p>
            <a:pPr marL="0" indent="0">
              <a:buNone/>
            </a:pPr>
            <a:r>
              <a:rPr lang="zh-CN" altLang="en-US" sz="2800">
                <a:latin typeface="华文楷体" panose="02010600040101010101" charset="-122"/>
                <a:ea typeface="华文楷体" panose="02010600040101010101" charset="-122"/>
                <a:cs typeface="华文楷体" panose="02010600040101010101" charset="-122"/>
              </a:rPr>
              <a:t>项目验收结果分“通过验收”和“不通过验收”。</a:t>
            </a:r>
            <a:endParaRPr lang="zh-CN" altLang="en-US" sz="2800">
              <a:latin typeface="华文楷体" panose="02010600040101010101" charset="-122"/>
              <a:ea typeface="华文楷体" panose="02010600040101010101" charset="-122"/>
              <a:cs typeface="华文楷体" panose="02010600040101010101" charset="-122"/>
            </a:endParaRPr>
          </a:p>
          <a:p>
            <a:pPr marL="0" indent="0">
              <a:buNone/>
            </a:pPr>
            <a:r>
              <a:rPr lang="zh-CN" altLang="en-US" sz="2800">
                <a:latin typeface="Calibri" panose="020F0502020204030204" charset="0"/>
                <a:ea typeface="华文楷体" panose="02010600040101010101" charset="-122"/>
                <a:cs typeface="华文楷体" panose="02010600040101010101" charset="-122"/>
              </a:rPr>
              <a:t>①</a:t>
            </a:r>
            <a:r>
              <a:rPr lang="zh-CN" altLang="en-US" sz="2800">
                <a:latin typeface="华文楷体" panose="02010600040101010101" charset="-122"/>
                <a:ea typeface="华文楷体" panose="02010600040101010101" charset="-122"/>
                <a:cs typeface="华文楷体" panose="02010600040101010101" charset="-122"/>
              </a:rPr>
              <a:t>项目任务书确定的目标和任务已基本完成、经费使用合理、项目效益达到预期目标的，为通过验收。</a:t>
            </a:r>
            <a:endParaRPr lang="zh-CN" altLang="en-US" sz="2800">
              <a:latin typeface="华文楷体" panose="02010600040101010101" charset="-122"/>
              <a:ea typeface="华文楷体" panose="02010600040101010101" charset="-122"/>
              <a:cs typeface="华文楷体" panose="02010600040101010101" charset="-122"/>
            </a:endParaRPr>
          </a:p>
          <a:p>
            <a:pPr marL="0" indent="0">
              <a:buNone/>
            </a:pPr>
            <a:r>
              <a:rPr lang="zh-CN" altLang="en-US" sz="2800">
                <a:latin typeface="Calibri" panose="020F0502020204030204" charset="0"/>
                <a:ea typeface="华文楷体" panose="02010600040101010101" charset="-122"/>
                <a:cs typeface="华文楷体" panose="02010600040101010101" charset="-122"/>
              </a:rPr>
              <a:t>②</a:t>
            </a:r>
            <a:r>
              <a:rPr lang="zh-CN" altLang="en-US" sz="2800">
                <a:latin typeface="华文楷体" panose="02010600040101010101" charset="-122"/>
                <a:ea typeface="华文楷体" panose="02010600040101010101" charset="-122"/>
                <a:cs typeface="华文楷体" panose="02010600040101010101" charset="-122"/>
              </a:rPr>
              <a:t>凡存在下列情况之一的，为不通过验收：</a:t>
            </a:r>
            <a:endParaRPr lang="zh-CN" altLang="en-US" sz="2800">
              <a:latin typeface="华文楷体" panose="02010600040101010101" charset="-122"/>
              <a:ea typeface="华文楷体" panose="02010600040101010101" charset="-122"/>
              <a:cs typeface="华文楷体" panose="02010600040101010101" charset="-122"/>
            </a:endParaRPr>
          </a:p>
          <a:p>
            <a:pPr marL="0" indent="0">
              <a:buNone/>
            </a:pPr>
            <a:r>
              <a:rPr lang="en-US" altLang="zh-CN" sz="2800">
                <a:latin typeface="华文楷体" panose="02010600040101010101" charset="-122"/>
                <a:ea typeface="华文楷体" panose="02010600040101010101" charset="-122"/>
                <a:cs typeface="华文楷体" panose="02010600040101010101" charset="-122"/>
              </a:rPr>
              <a:t>a.</a:t>
            </a:r>
            <a:r>
              <a:rPr lang="zh-CN" altLang="en-US" sz="2800">
                <a:latin typeface="华文楷体" panose="02010600040101010101" charset="-122"/>
                <a:ea typeface="华文楷体" panose="02010600040101010101" charset="-122"/>
                <a:cs typeface="华文楷体" panose="02010600040101010101" charset="-122"/>
              </a:rPr>
              <a:t>未完成任务书约定的主要任务和关键考核指标的； </a:t>
            </a:r>
            <a:endParaRPr lang="zh-CN" altLang="en-US" sz="2800">
              <a:latin typeface="华文楷体" panose="02010600040101010101" charset="-122"/>
              <a:ea typeface="华文楷体" panose="02010600040101010101" charset="-122"/>
              <a:cs typeface="华文楷体" panose="02010600040101010101" charset="-122"/>
            </a:endParaRPr>
          </a:p>
          <a:p>
            <a:pPr marL="0" indent="0">
              <a:buNone/>
            </a:pPr>
            <a:r>
              <a:rPr lang="en-US" altLang="zh-CN" sz="2800">
                <a:latin typeface="华文楷体" panose="02010600040101010101" charset="-122"/>
                <a:ea typeface="华文楷体" panose="02010600040101010101" charset="-122"/>
                <a:cs typeface="华文楷体" panose="02010600040101010101" charset="-122"/>
              </a:rPr>
              <a:t>b.</a:t>
            </a:r>
            <a:r>
              <a:rPr lang="zh-CN" altLang="en-US" sz="2800">
                <a:latin typeface="华文楷体" panose="02010600040101010101" charset="-122"/>
                <a:ea typeface="华文楷体" panose="02010600040101010101" charset="-122"/>
                <a:cs typeface="华文楷体" panose="02010600040101010101" charset="-122"/>
              </a:rPr>
              <a:t>项目经费使用严重违反相关财政科研项目经费管理办法的；</a:t>
            </a:r>
            <a:endParaRPr lang="zh-CN" altLang="en-US" sz="2800">
              <a:latin typeface="华文楷体" panose="02010600040101010101" charset="-122"/>
              <a:ea typeface="华文楷体" panose="02010600040101010101" charset="-122"/>
              <a:cs typeface="华文楷体" panose="02010600040101010101" charset="-122"/>
            </a:endParaRPr>
          </a:p>
          <a:p>
            <a:pPr marL="0" indent="0">
              <a:buNone/>
            </a:pPr>
            <a:r>
              <a:rPr lang="en-US" altLang="zh-CN" sz="2800">
                <a:latin typeface="华文楷体" panose="02010600040101010101" charset="-122"/>
                <a:ea typeface="华文楷体" panose="02010600040101010101" charset="-122"/>
                <a:cs typeface="华文楷体" panose="02010600040101010101" charset="-122"/>
              </a:rPr>
              <a:t>c.</a:t>
            </a:r>
            <a:r>
              <a:rPr lang="zh-CN" altLang="en-US" sz="2800">
                <a:latin typeface="华文楷体" panose="02010600040101010101" charset="-122"/>
                <a:ea typeface="华文楷体" panose="02010600040101010101" charset="-122"/>
                <a:cs typeface="华文楷体" panose="02010600040101010101" charset="-122"/>
              </a:rPr>
              <a:t>提供的验收材料不真实的；</a:t>
            </a:r>
            <a:endParaRPr lang="zh-CN" altLang="en-US" sz="2800">
              <a:latin typeface="华文楷体" panose="02010600040101010101" charset="-122"/>
              <a:ea typeface="华文楷体" panose="02010600040101010101" charset="-122"/>
              <a:cs typeface="华文楷体" panose="02010600040101010101" charset="-122"/>
            </a:endParaRPr>
          </a:p>
          <a:p>
            <a:pPr marL="0" indent="0">
              <a:buNone/>
            </a:pPr>
            <a:r>
              <a:rPr lang="en-US" altLang="zh-CN" sz="2800">
                <a:latin typeface="华文楷体" panose="02010600040101010101" charset="-122"/>
                <a:ea typeface="华文楷体" panose="02010600040101010101" charset="-122"/>
                <a:cs typeface="华文楷体" panose="02010600040101010101" charset="-122"/>
              </a:rPr>
              <a:t>d.</a:t>
            </a:r>
            <a:r>
              <a:rPr lang="zh-CN" altLang="en-US" sz="2800">
                <a:latin typeface="华文楷体" panose="02010600040101010101" charset="-122"/>
                <a:ea typeface="华文楷体" panose="02010600040101010101" charset="-122"/>
                <a:cs typeface="华文楷体" panose="02010600040101010101" charset="-122"/>
              </a:rPr>
              <a:t>存在严重失信行为并造成重大影响的；</a:t>
            </a:r>
            <a:endParaRPr lang="zh-CN" altLang="en-US" sz="2800">
              <a:latin typeface="华文楷体" panose="02010600040101010101" charset="-122"/>
              <a:ea typeface="华文楷体" panose="02010600040101010101" charset="-122"/>
              <a:cs typeface="华文楷体" panose="02010600040101010101" charset="-122"/>
            </a:endParaRPr>
          </a:p>
          <a:p>
            <a:pPr marL="0" indent="0">
              <a:buNone/>
            </a:pPr>
            <a:r>
              <a:rPr lang="en-US" altLang="zh-CN" sz="2800">
                <a:latin typeface="华文楷体" panose="02010600040101010101" charset="-122"/>
                <a:ea typeface="华文楷体" panose="02010600040101010101" charset="-122"/>
                <a:cs typeface="华文楷体" panose="02010600040101010101" charset="-122"/>
              </a:rPr>
              <a:t>e.</a:t>
            </a:r>
            <a:r>
              <a:rPr lang="zh-CN" altLang="en-US" sz="2800">
                <a:latin typeface="华文楷体" panose="02010600040101010101" charset="-122"/>
                <a:ea typeface="华文楷体" panose="02010600040101010101" charset="-122"/>
                <a:cs typeface="华文楷体" panose="02010600040101010101" charset="-122"/>
              </a:rPr>
              <a:t>不配合验收工作的。</a:t>
            </a:r>
            <a:endParaRPr lang="zh-CN" altLang="en-US" sz="2800">
              <a:latin typeface="华文楷体" panose="02010600040101010101" charset="-122"/>
              <a:ea typeface="华文楷体" panose="02010600040101010101" charset="-122"/>
              <a:cs typeface="华文楷体" panose="02010600040101010101" charset="-122"/>
            </a:endParaRPr>
          </a:p>
          <a:p>
            <a:pPr marL="0" indent="0">
              <a:buNone/>
            </a:pPr>
            <a:endParaRPr lang="zh-CN" altLang="en-US" sz="2800">
              <a:latin typeface="华文楷体" panose="02010600040101010101" charset="-122"/>
              <a:ea typeface="华文楷体" panose="02010600040101010101" charset="-122"/>
              <a:cs typeface="华文楷体" panose="02010600040101010101" charset="-122"/>
            </a:endParaRPr>
          </a:p>
        </p:txBody>
      </p:sp>
    </p:spTree>
    <p:custDataLst>
      <p:tags r:id="rId1"/>
    </p:custData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994025" y="921385"/>
            <a:ext cx="9197975" cy="4525645"/>
          </a:xfrm>
        </p:spPr>
        <p:txBody>
          <a:bodyPr/>
          <a:p>
            <a:pPr marL="0" indent="0">
              <a:buNone/>
            </a:pPr>
            <a:r>
              <a:rPr lang="zh-CN" altLang="en-US" sz="2800">
                <a:latin typeface="华文楷体" panose="02010600040101010101" charset="-122"/>
                <a:ea typeface="华文楷体" panose="02010600040101010101" charset="-122"/>
                <a:cs typeface="华文楷体" panose="02010600040101010101" charset="-122"/>
                <a:sym typeface="+mn-ea"/>
              </a:rPr>
              <a:t>对不通过验收项目的处理办法：</a:t>
            </a:r>
            <a:endParaRPr lang="zh-CN" altLang="en-US" sz="2800">
              <a:latin typeface="华文楷体" panose="02010600040101010101" charset="-122"/>
              <a:ea typeface="华文楷体" panose="02010600040101010101" charset="-122"/>
              <a:cs typeface="华文楷体" panose="02010600040101010101" charset="-122"/>
              <a:sym typeface="+mn-ea"/>
            </a:endParaRPr>
          </a:p>
          <a:p>
            <a:pPr marL="0" indent="0">
              <a:buNone/>
            </a:pPr>
            <a:r>
              <a:rPr lang="zh-CN" altLang="en-US" sz="2800">
                <a:latin typeface="华文楷体" panose="02010600040101010101" charset="-122"/>
                <a:ea typeface="华文楷体" panose="02010600040101010101" charset="-122"/>
                <a:cs typeface="华文楷体" panose="02010600040101010101" charset="-122"/>
                <a:sym typeface="+mn-ea"/>
              </a:rPr>
              <a:t>科技厅按照《新疆维吾尔自治区科技计划项目管理办法》相关规定，对不通过验收项目的承担单位和项目负责人进行处理。</a:t>
            </a:r>
            <a:endParaRPr lang="zh-CN" altLang="en-US" sz="2800">
              <a:latin typeface="华文楷体" panose="02010600040101010101" charset="-122"/>
              <a:ea typeface="华文楷体" panose="02010600040101010101" charset="-122"/>
              <a:cs typeface="华文楷体" panose="02010600040101010101" charset="-122"/>
              <a:sym typeface="+mn-ea"/>
            </a:endParaRPr>
          </a:p>
          <a:p>
            <a:pPr marL="0" indent="0">
              <a:buNone/>
            </a:pPr>
            <a:r>
              <a:rPr lang="zh-CN" altLang="en-US" sz="2800">
                <a:latin typeface="Calibri" panose="020F0502020204030204" charset="0"/>
                <a:ea typeface="华文楷体" panose="02010600040101010101" charset="-122"/>
                <a:cs typeface="华文楷体" panose="02010600040101010101" charset="-122"/>
                <a:sym typeface="+mn-ea"/>
              </a:rPr>
              <a:t>承担单位已积极主动采取措施，但因客观原因导致项目未能达到合同书规定的目标和技术经济指标的，按照工作量和经费使用相配比的原则，确认支出后，收回剩余的财政经费。</a:t>
            </a:r>
            <a:endParaRPr lang="zh-CN" altLang="en-US" sz="2800">
              <a:latin typeface="Calibri" panose="020F0502020204030204" charset="0"/>
              <a:ea typeface="华文楷体" panose="02010600040101010101" charset="-122"/>
              <a:cs typeface="华文楷体" panose="02010600040101010101" charset="-122"/>
              <a:sym typeface="+mn-ea"/>
            </a:endParaRPr>
          </a:p>
          <a:p>
            <a:pPr marL="0" indent="0">
              <a:buNone/>
            </a:pPr>
            <a:r>
              <a:rPr lang="zh-CN" altLang="en-US" sz="2800">
                <a:latin typeface="Calibri" panose="020F0502020204030204" charset="0"/>
                <a:ea typeface="华文楷体" panose="02010600040101010101" charset="-122"/>
                <a:cs typeface="华文楷体" panose="02010600040101010101" charset="-122"/>
                <a:sym typeface="+mn-ea"/>
              </a:rPr>
              <a:t>因承担单位、项目负责人不积极主动实施项目，或弄虚作假企图欺骗通过验收的，全额收回所安排的财政经费。</a:t>
            </a:r>
            <a:endParaRPr lang="zh-CN" altLang="en-US" sz="2800">
              <a:latin typeface="Calibri" panose="020F0502020204030204" charset="0"/>
              <a:ea typeface="华文楷体" panose="02010600040101010101" charset="-122"/>
              <a:cs typeface="华文楷体" panose="02010600040101010101" charset="-122"/>
              <a:sym typeface="+mn-ea"/>
            </a:endParaRPr>
          </a:p>
          <a:p>
            <a:pPr marL="0" indent="0">
              <a:buNone/>
            </a:pPr>
            <a:r>
              <a:rPr lang="zh-CN" altLang="en-US" sz="2800">
                <a:latin typeface="Calibri" panose="020F0502020204030204" charset="0"/>
                <a:ea typeface="华文楷体" panose="02010600040101010101" charset="-122"/>
                <a:cs typeface="华文楷体" panose="02010600040101010101" charset="-122"/>
                <a:sym typeface="+mn-ea"/>
              </a:rPr>
              <a:t>科技厅按照信用管理办法对不通过验收项目的承担单位和负责人进行</a:t>
            </a:r>
            <a:r>
              <a:rPr lang="zh-CN" altLang="en-US" sz="2800">
                <a:latin typeface="Calibri" panose="020F0502020204030204" charset="0"/>
                <a:ea typeface="华文楷体" panose="02010600040101010101" charset="-122"/>
                <a:cs typeface="华文楷体" panose="02010600040101010101" charset="-122"/>
                <a:sym typeface="+mn-ea"/>
                <a:hlinkClick r:id="rId1" tooltip="处理" action="ppaction://hlinkfile"/>
              </a:rPr>
              <a:t>处理</a:t>
            </a:r>
            <a:r>
              <a:rPr lang="zh-CN" altLang="en-US" sz="2800">
                <a:latin typeface="Calibri" panose="020F0502020204030204" charset="0"/>
                <a:ea typeface="华文楷体" panose="02010600040101010101" charset="-122"/>
                <a:cs typeface="华文楷体" panose="02010600040101010101" charset="-122"/>
                <a:sym typeface="+mn-ea"/>
              </a:rPr>
              <a:t>。</a:t>
            </a:r>
            <a:endParaRPr lang="zh-CN" altLang="en-US" sz="2800">
              <a:latin typeface="华文楷体" panose="02010600040101010101" charset="-122"/>
              <a:ea typeface="华文楷体" panose="02010600040101010101" charset="-122"/>
              <a:cs typeface="华文楷体" panose="02010600040101010101" charset="-122"/>
              <a:sym typeface="+mn-ea"/>
            </a:endParaRPr>
          </a:p>
          <a:p>
            <a:pPr marL="0" indent="0">
              <a:buNone/>
            </a:pPr>
            <a:endParaRPr lang="zh-CN" altLang="en-US" sz="2800"/>
          </a:p>
        </p:txBody>
      </p:sp>
    </p:spTree>
    <p:custDataLst>
      <p:tags r:id="rId2"/>
    </p:custData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a:xfrm>
            <a:off x="624205" y="1515110"/>
            <a:ext cx="10942955" cy="2335530"/>
          </a:xfrm>
        </p:spPr>
        <p:txBody>
          <a:bodyPr/>
          <a:p>
            <a:pPr algn="ctr"/>
            <a:r>
              <a:rPr lang="zh-CN" altLang="en-US" sz="4800">
                <a:latin typeface="方正小标宋_GBK" panose="03000509000000000000" charset="-122"/>
                <a:ea typeface="方正小标宋_GBK" panose="03000509000000000000" charset="-122"/>
              </a:rPr>
              <a:t>《自治区关于财政科研项目经费管理</a:t>
            </a:r>
            <a:br>
              <a:rPr lang="zh-CN" altLang="en-US" sz="4800">
                <a:latin typeface="方正小标宋_GBK" panose="03000509000000000000" charset="-122"/>
                <a:ea typeface="方正小标宋_GBK" panose="03000509000000000000" charset="-122"/>
              </a:rPr>
            </a:br>
            <a:r>
              <a:rPr lang="zh-CN" altLang="en-US" sz="4800">
                <a:latin typeface="方正小标宋_GBK" panose="03000509000000000000" charset="-122"/>
                <a:ea typeface="方正小标宋_GBK" panose="03000509000000000000" charset="-122"/>
              </a:rPr>
              <a:t>使用改革试点实施方案》</a:t>
            </a:r>
            <a:br>
              <a:rPr lang="zh-CN" altLang="en-US" sz="4800">
                <a:latin typeface="方正小标宋_GBK" panose="03000509000000000000" charset="-122"/>
                <a:ea typeface="方正小标宋_GBK" panose="03000509000000000000" charset="-122"/>
              </a:rPr>
            </a:br>
            <a:r>
              <a:rPr lang="en-US" altLang="zh-CN" sz="4800">
                <a:latin typeface="方正小标宋_GBK" panose="03000509000000000000" charset="-122"/>
                <a:ea typeface="方正小标宋_GBK" panose="03000509000000000000" charset="-122"/>
              </a:rPr>
              <a:t>(</a:t>
            </a:r>
            <a:r>
              <a:rPr lang="zh-CN" altLang="en-US" sz="4800">
                <a:latin typeface="方正小标宋_GBK" panose="03000509000000000000" charset="-122"/>
                <a:ea typeface="方正小标宋_GBK" panose="03000509000000000000" charset="-122"/>
              </a:rPr>
              <a:t>包干制）解读</a:t>
            </a:r>
            <a:endParaRPr lang="zh-CN" altLang="en-US" sz="4800">
              <a:latin typeface="方正小标宋_GBK" panose="03000509000000000000" charset="-122"/>
              <a:ea typeface="方正小标宋_GBK" panose="03000509000000000000" charset="-122"/>
            </a:endParaRPr>
          </a:p>
        </p:txBody>
      </p:sp>
      <p:sp>
        <p:nvSpPr>
          <p:cNvPr id="3" name="副标题 2"/>
          <p:cNvSpPr>
            <a:spLocks noGrp="1"/>
          </p:cNvSpPr>
          <p:nvPr>
            <p:ph type="subTitle" idx="1"/>
          </p:nvPr>
        </p:nvSpPr>
        <p:spPr>
          <a:xfrm>
            <a:off x="625052" y="4144645"/>
            <a:ext cx="10949516" cy="1752600"/>
          </a:xfrm>
        </p:spPr>
        <p:txBody>
          <a:bodyPr/>
          <a:p>
            <a:r>
              <a:rPr lang="zh-CN" altLang="en-US"/>
              <a:t>2024年4月</a:t>
            </a:r>
            <a:r>
              <a:rPr lang="zh-CN" altLang="en-US"/>
              <a:t>25日</a:t>
            </a:r>
            <a:endParaRPr lang="zh-CN"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9600" y="1343660"/>
            <a:ext cx="10972800" cy="582613"/>
          </a:xfrm>
        </p:spPr>
        <p:txBody>
          <a:bodyPr/>
          <a:p>
            <a:r>
              <a:rPr lang="zh-CN" altLang="en-US">
                <a:latin typeface="华文楷体" panose="02010600040101010101" charset="-122"/>
                <a:ea typeface="华文楷体" panose="02010600040101010101" charset="-122"/>
              </a:rPr>
              <a:t>目的意义</a:t>
            </a:r>
            <a:endParaRPr lang="zh-CN" altLang="en-US">
              <a:latin typeface="华文楷体" panose="02010600040101010101" charset="-122"/>
              <a:ea typeface="华文楷体" panose="02010600040101010101" charset="-122"/>
            </a:endParaRPr>
          </a:p>
        </p:txBody>
      </p:sp>
      <p:sp>
        <p:nvSpPr>
          <p:cNvPr id="3" name="内容占位符 2"/>
          <p:cNvSpPr>
            <a:spLocks noGrp="1"/>
          </p:cNvSpPr>
          <p:nvPr>
            <p:ph idx="1"/>
          </p:nvPr>
        </p:nvSpPr>
        <p:spPr>
          <a:xfrm>
            <a:off x="2711450" y="1245870"/>
            <a:ext cx="9386570" cy="4953000"/>
          </a:xfrm>
        </p:spPr>
        <p:txBody>
          <a:bodyPr/>
          <a:p>
            <a:pPr marL="0" indent="0">
              <a:lnSpc>
                <a:spcPct val="150000"/>
              </a:lnSpc>
              <a:buNone/>
            </a:pPr>
            <a:r>
              <a:rPr lang="en-US" altLang="zh-CN">
                <a:latin typeface="华文楷体" panose="02010600040101010101" charset="-122"/>
                <a:ea typeface="华文楷体" panose="02010600040101010101" charset="-122"/>
                <a:cs typeface="华文楷体" panose="02010600040101010101" charset="-122"/>
              </a:rPr>
              <a:t>        </a:t>
            </a:r>
            <a:r>
              <a:rPr lang="zh-CN" altLang="en-US" sz="2800">
                <a:latin typeface="华文楷体" panose="02010600040101010101" charset="-122"/>
                <a:ea typeface="华文楷体" panose="02010600040101010101" charset="-122"/>
                <a:cs typeface="华文楷体" panose="02010600040101010101" charset="-122"/>
              </a:rPr>
              <a:t>为贯彻落实《国务院办公厅关于改革完善中央财政科研经费管理的若干意见》（国办发〔2021〕32号）、《自治区财政科研项目资金管理办法》（新财规〔2022〕8号）（以下简称《资金管理办法》），进一步探索更加符合科研规律的项目经费管理机制，赋予科研单位和科研人员更大自主权，优化管理，加强服务，释放创新活力，提高创新绩效，现在部分基础研究类和人才类科技项目中推行经费“包干制”试点工作，期限3年。</a:t>
            </a:r>
            <a:endParaRPr lang="zh-CN" altLang="en-US" sz="2800">
              <a:latin typeface="华文楷体" panose="02010600040101010101" charset="-122"/>
              <a:ea typeface="华文楷体" panose="02010600040101010101" charset="-122"/>
              <a:cs typeface="华文楷体" panose="02010600040101010101" charset="-12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9600" y="1343660"/>
            <a:ext cx="10972800" cy="582613"/>
          </a:xfrm>
        </p:spPr>
        <p:txBody>
          <a:bodyPr/>
          <a:p>
            <a:r>
              <a:rPr>
                <a:latin typeface="华文楷体" panose="02010600040101010101" charset="-122"/>
                <a:ea typeface="华文楷体" panose="02010600040101010101" charset="-122"/>
                <a:cs typeface="华文楷体" panose="02010600040101010101" charset="-122"/>
                <a:sym typeface="+mn-ea"/>
              </a:rPr>
              <a:t>基本原则</a:t>
            </a:r>
            <a:endParaRPr lang="zh-CN" altLang="en-US">
              <a:latin typeface="华文楷体" panose="02010600040101010101" charset="-122"/>
              <a:ea typeface="华文楷体" panose="02010600040101010101" charset="-122"/>
            </a:endParaRPr>
          </a:p>
        </p:txBody>
      </p:sp>
      <p:sp>
        <p:nvSpPr>
          <p:cNvPr id="3" name="内容占位符 2"/>
          <p:cNvSpPr>
            <a:spLocks noGrp="1"/>
          </p:cNvSpPr>
          <p:nvPr>
            <p:ph idx="1"/>
          </p:nvPr>
        </p:nvSpPr>
        <p:spPr>
          <a:xfrm>
            <a:off x="2733675" y="1245870"/>
            <a:ext cx="9386570" cy="4953000"/>
          </a:xfrm>
        </p:spPr>
        <p:txBody>
          <a:bodyPr/>
          <a:p>
            <a:pPr marL="0" indent="0">
              <a:lnSpc>
                <a:spcPct val="130000"/>
              </a:lnSpc>
              <a:buNone/>
            </a:pPr>
            <a:r>
              <a:rPr lang="en-US" sz="2400">
                <a:latin typeface="华文楷体" panose="02010600040101010101" charset="-122"/>
                <a:ea typeface="华文楷体" panose="02010600040101010101" charset="-122"/>
                <a:cs typeface="华文楷体" panose="02010600040101010101" charset="-122"/>
                <a:sym typeface="+mn-ea"/>
              </a:rPr>
              <a:t>       </a:t>
            </a:r>
            <a:r>
              <a:rPr lang="en-US" sz="2800">
                <a:latin typeface="华文楷体" panose="02010600040101010101" charset="-122"/>
                <a:ea typeface="华文楷体" panose="02010600040101010101" charset="-122"/>
                <a:cs typeface="华文楷体" panose="02010600040101010101" charset="-122"/>
                <a:sym typeface="+mn-ea"/>
              </a:rPr>
              <a:t> </a:t>
            </a:r>
            <a:r>
              <a:rPr sz="2800">
                <a:latin typeface="华文楷体" panose="02010600040101010101" charset="-122"/>
                <a:ea typeface="华文楷体" panose="02010600040101010101" charset="-122"/>
                <a:cs typeface="华文楷体" panose="02010600040101010101" charset="-122"/>
                <a:sym typeface="+mn-ea"/>
              </a:rPr>
              <a:t>开展经费使用“包干制”试点工作，要坚持“充分信任、放管结合、分类实施、注重绩效、有序推进”的原则。</a:t>
            </a:r>
            <a:endParaRPr sz="2800">
              <a:latin typeface="华文楷体" panose="02010600040101010101" charset="-122"/>
              <a:ea typeface="华文楷体" panose="02010600040101010101" charset="-122"/>
              <a:cs typeface="华文楷体" panose="02010600040101010101" charset="-122"/>
              <a:sym typeface="+mn-ea"/>
            </a:endParaRPr>
          </a:p>
          <a:p>
            <a:pPr marL="0" indent="0">
              <a:lnSpc>
                <a:spcPct val="130000"/>
              </a:lnSpc>
              <a:buNone/>
            </a:pPr>
            <a:endParaRPr sz="2400">
              <a:latin typeface="华文楷体" panose="02010600040101010101" charset="-122"/>
              <a:ea typeface="华文楷体" panose="02010600040101010101" charset="-122"/>
              <a:cs typeface="华文楷体" panose="02010600040101010101" charset="-122"/>
              <a:sym typeface="+mn-ea"/>
            </a:endParaRPr>
          </a:p>
          <a:p>
            <a:pPr marL="0" indent="0">
              <a:lnSpc>
                <a:spcPct val="130000"/>
              </a:lnSpc>
              <a:buNone/>
            </a:pPr>
            <a:r>
              <a:rPr lang="en-US" sz="2400">
                <a:latin typeface="华文楷体" panose="02010600040101010101" charset="-122"/>
                <a:ea typeface="华文楷体" panose="02010600040101010101" charset="-122"/>
                <a:cs typeface="华文楷体" panose="02010600040101010101" charset="-122"/>
                <a:sym typeface="+mn-ea"/>
              </a:rPr>
              <a:t>       </a:t>
            </a:r>
            <a:r>
              <a:rPr sz="2400">
                <a:latin typeface="华文楷体" panose="02010600040101010101" charset="-122"/>
                <a:ea typeface="华文楷体" panose="02010600040101010101" charset="-122"/>
                <a:cs typeface="华文楷体" panose="02010600040101010101" charset="-122"/>
                <a:sym typeface="+mn-ea"/>
              </a:rPr>
              <a:t>充分信任。尊重科研规律，以有利于开展科研工作为目标，充分信任广大科研人员，赋予科研单位和团队项目经费管理使用自主权。</a:t>
            </a:r>
            <a:endParaRPr sz="2400">
              <a:latin typeface="华文楷体" panose="02010600040101010101" charset="-122"/>
              <a:ea typeface="华文楷体" panose="02010600040101010101" charset="-122"/>
              <a:cs typeface="华文楷体" panose="02010600040101010101" charset="-122"/>
              <a:sym typeface="+mn-ea"/>
            </a:endParaRPr>
          </a:p>
          <a:p>
            <a:pPr marL="0" indent="0">
              <a:lnSpc>
                <a:spcPct val="130000"/>
              </a:lnSpc>
              <a:buNone/>
            </a:pPr>
            <a:endParaRPr sz="2400">
              <a:latin typeface="华文楷体" panose="02010600040101010101" charset="-122"/>
              <a:ea typeface="华文楷体" panose="02010600040101010101" charset="-122"/>
              <a:cs typeface="华文楷体" panose="02010600040101010101" charset="-122"/>
              <a:sym typeface="+mn-ea"/>
            </a:endParaRPr>
          </a:p>
          <a:p>
            <a:pPr marL="0" indent="0">
              <a:lnSpc>
                <a:spcPct val="130000"/>
              </a:lnSpc>
              <a:buNone/>
            </a:pPr>
            <a:r>
              <a:rPr lang="en-US" sz="2400">
                <a:latin typeface="华文楷体" panose="02010600040101010101" charset="-122"/>
                <a:ea typeface="华文楷体" panose="02010600040101010101" charset="-122"/>
                <a:cs typeface="华文楷体" panose="02010600040101010101" charset="-122"/>
                <a:sym typeface="+mn-ea"/>
              </a:rPr>
              <a:t>       </a:t>
            </a:r>
            <a:r>
              <a:rPr sz="2400">
                <a:latin typeface="华文楷体" panose="02010600040101010101" charset="-122"/>
                <a:ea typeface="华文楷体" panose="02010600040101010101" charset="-122"/>
                <a:cs typeface="华文楷体" panose="02010600040101010101" charset="-122"/>
                <a:sym typeface="+mn-ea"/>
              </a:rPr>
              <a:t>放管结合。在充分放权的基础上，明确权责边界，以承担（依托）单位自我管理为主，自治区科技厅、财政厅建立负面清单划定红线，加强抽查监管。</a:t>
            </a:r>
            <a:endParaRPr sz="2400">
              <a:latin typeface="华文楷体" panose="02010600040101010101" charset="-122"/>
              <a:ea typeface="华文楷体" panose="02010600040101010101" charset="-122"/>
              <a:cs typeface="华文楷体" panose="02010600040101010101" charset="-122"/>
              <a:sym typeface="+mn-ea"/>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1536065" y="1245870"/>
            <a:ext cx="9779635" cy="3139440"/>
          </a:xfrm>
        </p:spPr>
        <p:txBody>
          <a:bodyPr/>
          <a:p>
            <a:pPr marL="0" indent="0">
              <a:lnSpc>
                <a:spcPct val="120000"/>
              </a:lnSpc>
              <a:buNone/>
            </a:pPr>
            <a:r>
              <a:rPr lang="en-US" altLang="zh-CN">
                <a:latin typeface="华文楷体" panose="02010600040101010101" charset="-122"/>
                <a:ea typeface="华文楷体" panose="02010600040101010101" charset="-122"/>
                <a:cs typeface="华文楷体" panose="02010600040101010101" charset="-122"/>
              </a:rPr>
              <a:t>      </a:t>
            </a:r>
            <a:r>
              <a:rPr lang="zh-CN" altLang="en-US" sz="2400">
                <a:latin typeface="华文楷体" panose="02010600040101010101" charset="-122"/>
                <a:ea typeface="华文楷体" panose="02010600040101010101" charset="-122"/>
                <a:cs typeface="华文楷体" panose="02010600040101010101" charset="-122"/>
              </a:rPr>
              <a:t>分类实施。针对不同项目计划类型、不同创新主体的特点和科学研究规律，注重分类指导，实施分类评价，确保“包干制”发挥实效。</a:t>
            </a:r>
            <a:endParaRPr lang="zh-CN" altLang="en-US" sz="2400">
              <a:latin typeface="华文楷体" panose="02010600040101010101" charset="-122"/>
              <a:ea typeface="华文楷体" panose="02010600040101010101" charset="-122"/>
              <a:cs typeface="华文楷体" panose="02010600040101010101" charset="-122"/>
            </a:endParaRPr>
          </a:p>
          <a:p>
            <a:pPr marL="0" indent="0">
              <a:lnSpc>
                <a:spcPct val="120000"/>
              </a:lnSpc>
              <a:buNone/>
            </a:pPr>
            <a:endParaRPr lang="zh-CN" altLang="en-US" sz="2400">
              <a:latin typeface="华文楷体" panose="02010600040101010101" charset="-122"/>
              <a:ea typeface="华文楷体" panose="02010600040101010101" charset="-122"/>
              <a:cs typeface="华文楷体" panose="02010600040101010101" charset="-122"/>
            </a:endParaRPr>
          </a:p>
          <a:p>
            <a:pPr marL="0" indent="0">
              <a:lnSpc>
                <a:spcPct val="120000"/>
              </a:lnSpc>
              <a:buNone/>
            </a:pPr>
            <a:r>
              <a:rPr lang="en-US" altLang="zh-CN" sz="2400">
                <a:latin typeface="华文楷体" panose="02010600040101010101" charset="-122"/>
                <a:ea typeface="华文楷体" panose="02010600040101010101" charset="-122"/>
                <a:cs typeface="华文楷体" panose="02010600040101010101" charset="-122"/>
              </a:rPr>
              <a:t>       </a:t>
            </a:r>
            <a:r>
              <a:rPr lang="zh-CN" altLang="en-US" sz="2400">
                <a:latin typeface="华文楷体" panose="02010600040101010101" charset="-122"/>
                <a:ea typeface="华文楷体" panose="02010600040101010101" charset="-122"/>
                <a:cs typeface="华文楷体" panose="02010600040101010101" charset="-122"/>
              </a:rPr>
              <a:t>注重绩效。明确项目整体绩效目标，量化绩效指标，将项目完成情况、经费使用情况作为绩效评价的主要内容，绩效评价结果作为试点项目负责人和承担（依托）单位后续项目申报和经费立项支持的重要依据。</a:t>
            </a:r>
            <a:endParaRPr lang="zh-CN" altLang="en-US" sz="2400">
              <a:latin typeface="华文楷体" panose="02010600040101010101" charset="-122"/>
              <a:ea typeface="华文楷体" panose="02010600040101010101" charset="-122"/>
              <a:cs typeface="华文楷体" panose="02010600040101010101" charset="-122"/>
            </a:endParaRPr>
          </a:p>
          <a:p>
            <a:pPr marL="0" indent="0">
              <a:lnSpc>
                <a:spcPct val="120000"/>
              </a:lnSpc>
              <a:buNone/>
            </a:pPr>
            <a:endParaRPr lang="zh-CN" altLang="en-US" sz="2400">
              <a:latin typeface="华文楷体" panose="02010600040101010101" charset="-122"/>
              <a:ea typeface="华文楷体" panose="02010600040101010101" charset="-122"/>
              <a:cs typeface="华文楷体" panose="02010600040101010101" charset="-122"/>
            </a:endParaRPr>
          </a:p>
          <a:p>
            <a:pPr marL="0" indent="0">
              <a:lnSpc>
                <a:spcPct val="120000"/>
              </a:lnSpc>
              <a:buNone/>
            </a:pPr>
            <a:endParaRPr lang="zh-CN" altLang="en-US" sz="2400">
              <a:latin typeface="华文楷体" panose="02010600040101010101" charset="-122"/>
              <a:ea typeface="华文楷体" panose="02010600040101010101" charset="-122"/>
              <a:cs typeface="华文楷体" panose="02010600040101010101" charset="-122"/>
            </a:endParaRPr>
          </a:p>
        </p:txBody>
      </p:sp>
      <p:sp>
        <p:nvSpPr>
          <p:cNvPr id="5" name="标题 4"/>
          <p:cNvSpPr>
            <a:spLocks noGrp="1"/>
          </p:cNvSpPr>
          <p:nvPr>
            <p:ph type="title"/>
          </p:nvPr>
        </p:nvSpPr>
        <p:spPr>
          <a:xfrm>
            <a:off x="3150870" y="4809490"/>
            <a:ext cx="7693025" cy="1460500"/>
          </a:xfrm>
        </p:spPr>
        <p:txBody>
          <a:bodyPr/>
          <a:p>
            <a:r>
              <a:rPr lang="en-US" altLang="zh-CN" sz="2400">
                <a:latin typeface="华文楷体" panose="02010600040101010101" charset="-122"/>
                <a:ea typeface="华文楷体" panose="02010600040101010101" charset="-122"/>
                <a:cs typeface="华文楷体" panose="02010600040101010101" charset="-122"/>
                <a:sym typeface="+mn-ea"/>
              </a:rPr>
              <a:t>       </a:t>
            </a:r>
            <a:r>
              <a:rPr lang="zh-CN" altLang="en-US" sz="2400">
                <a:latin typeface="华文楷体" panose="02010600040101010101" charset="-122"/>
                <a:ea typeface="华文楷体" panose="02010600040101010101" charset="-122"/>
                <a:cs typeface="华文楷体" panose="02010600040101010101" charset="-122"/>
                <a:sym typeface="+mn-ea"/>
              </a:rPr>
              <a:t>有序推进。及时总结试点经验并发现实施中存在的问题，适时调整完善试点内容和有关要求，确保改革工作落实落地、取得实效。</a:t>
            </a:r>
            <a:br>
              <a:rPr lang="zh-CN" altLang="en-US" sz="2400">
                <a:latin typeface="华文楷体" panose="02010600040101010101" charset="-122"/>
                <a:ea typeface="华文楷体" panose="02010600040101010101" charset="-122"/>
                <a:cs typeface="华文楷体" panose="02010600040101010101" charset="-122"/>
              </a:rPr>
            </a:br>
            <a:endParaRPr lang="zh-CN" altLang="en-US" sz="2400">
              <a:latin typeface="华文楷体" panose="02010600040101010101" charset="-122"/>
              <a:ea typeface="华文楷体" panose="02010600040101010101" charset="-122"/>
              <a:cs typeface="华文楷体" panose="02010600040101010101" charset="-122"/>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9600" y="1343660"/>
            <a:ext cx="10972800" cy="582613"/>
          </a:xfrm>
        </p:spPr>
        <p:txBody>
          <a:bodyPr/>
          <a:p>
            <a:r>
              <a:rPr lang="zh-CN" altLang="en-US">
                <a:latin typeface="华文楷体" panose="02010600040101010101" charset="-122"/>
                <a:ea typeface="华文楷体" panose="02010600040101010101" charset="-122"/>
              </a:rPr>
              <a:t>试点范围</a:t>
            </a:r>
            <a:endParaRPr lang="zh-CN" altLang="en-US">
              <a:latin typeface="华文楷体" panose="02010600040101010101" charset="-122"/>
              <a:ea typeface="华文楷体" panose="02010600040101010101" charset="-122"/>
            </a:endParaRPr>
          </a:p>
        </p:txBody>
      </p:sp>
      <p:sp>
        <p:nvSpPr>
          <p:cNvPr id="3" name="内容占位符 2"/>
          <p:cNvSpPr>
            <a:spLocks noGrp="1"/>
          </p:cNvSpPr>
          <p:nvPr>
            <p:ph idx="1"/>
          </p:nvPr>
        </p:nvSpPr>
        <p:spPr>
          <a:xfrm>
            <a:off x="2711450" y="1028700"/>
            <a:ext cx="9386570" cy="4953000"/>
          </a:xfrm>
        </p:spPr>
        <p:txBody>
          <a:bodyPr/>
          <a:p>
            <a:pPr marL="0" indent="0">
              <a:lnSpc>
                <a:spcPct val="150000"/>
              </a:lnSpc>
              <a:buNone/>
            </a:pPr>
            <a:r>
              <a:rPr lang="en-US" altLang="zh-CN">
                <a:latin typeface="华文楷体" panose="02010600040101010101" charset="-122"/>
                <a:ea typeface="华文楷体" panose="02010600040101010101" charset="-122"/>
                <a:cs typeface="华文楷体" panose="02010600040101010101" charset="-122"/>
              </a:rPr>
              <a:t>        </a:t>
            </a:r>
            <a:r>
              <a:rPr lang="zh-CN" altLang="en-US" sz="2800">
                <a:latin typeface="华文楷体" panose="02010600040101010101" charset="-122"/>
                <a:ea typeface="华文楷体" panose="02010600040101010101" charset="-122"/>
                <a:cs typeface="华文楷体" panose="02010600040101010101" charset="-122"/>
              </a:rPr>
              <a:t>自2023年至2025年，选择自治区财政科研经费支持的部分基础研究类和人才类科技项目进行试点。</a:t>
            </a:r>
            <a:endParaRPr lang="zh-CN" altLang="en-US" sz="2800">
              <a:latin typeface="华文楷体" panose="02010600040101010101" charset="-122"/>
              <a:ea typeface="华文楷体" panose="02010600040101010101" charset="-122"/>
              <a:cs typeface="华文楷体" panose="02010600040101010101" charset="-122"/>
            </a:endParaRPr>
          </a:p>
          <a:p>
            <a:pPr marL="0" indent="0">
              <a:lnSpc>
                <a:spcPct val="150000"/>
              </a:lnSpc>
              <a:buNone/>
            </a:pPr>
            <a:r>
              <a:rPr lang="en-US" altLang="zh-CN" sz="2800">
                <a:latin typeface="华文楷体" panose="02010600040101010101" charset="-122"/>
                <a:ea typeface="华文楷体" panose="02010600040101010101" charset="-122"/>
                <a:cs typeface="华文楷体" panose="02010600040101010101" charset="-122"/>
              </a:rPr>
              <a:t>        </a:t>
            </a:r>
            <a:r>
              <a:rPr lang="zh-CN" altLang="en-US" sz="2800">
                <a:latin typeface="华文楷体" panose="02010600040101010101" charset="-122"/>
                <a:ea typeface="华文楷体" panose="02010600040101010101" charset="-122"/>
                <a:cs typeface="华文楷体" panose="02010600040101010101" charset="-122"/>
              </a:rPr>
              <a:t>(一)自治区自然科学基金中的面上项目、青年科学基金项目、科学基金地州项目。</a:t>
            </a:r>
            <a:endParaRPr lang="zh-CN" altLang="en-US" sz="2800">
              <a:latin typeface="华文楷体" panose="02010600040101010101" charset="-122"/>
              <a:ea typeface="华文楷体" panose="02010600040101010101" charset="-122"/>
              <a:cs typeface="华文楷体" panose="02010600040101010101" charset="-122"/>
            </a:endParaRPr>
          </a:p>
          <a:p>
            <a:pPr marL="0" indent="0">
              <a:lnSpc>
                <a:spcPct val="150000"/>
              </a:lnSpc>
              <a:buNone/>
            </a:pPr>
            <a:r>
              <a:rPr lang="zh-CN" altLang="en-US" sz="2800">
                <a:latin typeface="华文楷体" panose="02010600040101010101" charset="-122"/>
                <a:ea typeface="华文楷体" panose="02010600040101010101" charset="-122"/>
                <a:cs typeface="华文楷体" panose="02010600040101010101" charset="-122"/>
              </a:rPr>
              <a:t>试点单位：财务管理规范的项目承担（依托）单位。</a:t>
            </a:r>
            <a:endParaRPr lang="zh-CN" altLang="en-US" sz="2800">
              <a:latin typeface="华文楷体" panose="02010600040101010101" charset="-122"/>
              <a:ea typeface="华文楷体" panose="02010600040101010101" charset="-122"/>
              <a:cs typeface="华文楷体" panose="02010600040101010101" charset="-122"/>
            </a:endParaRPr>
          </a:p>
          <a:p>
            <a:pPr marL="0" indent="0">
              <a:lnSpc>
                <a:spcPct val="150000"/>
              </a:lnSpc>
              <a:buNone/>
            </a:pPr>
            <a:r>
              <a:rPr lang="en-US" altLang="zh-CN" sz="2800">
                <a:latin typeface="华文楷体" panose="02010600040101010101" charset="-122"/>
                <a:ea typeface="华文楷体" panose="02010600040101010101" charset="-122"/>
                <a:cs typeface="华文楷体" panose="02010600040101010101" charset="-122"/>
              </a:rPr>
              <a:t>        </a:t>
            </a:r>
            <a:r>
              <a:rPr lang="zh-CN" altLang="en-US" sz="2800">
                <a:latin typeface="华文楷体" panose="02010600040101010101" charset="-122"/>
                <a:ea typeface="华文楷体" panose="02010600040101010101" charset="-122"/>
                <a:cs typeface="华文楷体" panose="02010600040101010101" charset="-122"/>
              </a:rPr>
              <a:t>(二)自治区科技特派员农村科技创业行动服务项目。</a:t>
            </a:r>
            <a:endParaRPr lang="zh-CN" altLang="en-US" sz="2800">
              <a:latin typeface="华文楷体" panose="02010600040101010101" charset="-122"/>
              <a:ea typeface="华文楷体" panose="02010600040101010101" charset="-122"/>
              <a:cs typeface="华文楷体" panose="02010600040101010101" charset="-122"/>
            </a:endParaRPr>
          </a:p>
          <a:p>
            <a:pPr marL="0" indent="0">
              <a:lnSpc>
                <a:spcPct val="150000"/>
              </a:lnSpc>
              <a:buNone/>
            </a:pPr>
            <a:r>
              <a:rPr lang="zh-CN" altLang="en-US" sz="2800">
                <a:latin typeface="华文楷体" panose="02010600040101010101" charset="-122"/>
                <a:ea typeface="华文楷体" panose="02010600040101010101" charset="-122"/>
                <a:cs typeface="华文楷体" panose="02010600040101010101" charset="-122"/>
              </a:rPr>
              <a:t>试点单位：高等院校、科研院所以及财务管理规范的地州市科技局。</a:t>
            </a:r>
            <a:endParaRPr lang="zh-CN" altLang="en-US" sz="2800">
              <a:latin typeface="华文楷体" panose="02010600040101010101" charset="-122"/>
              <a:ea typeface="华文楷体" panose="02010600040101010101" charset="-122"/>
              <a:cs typeface="华文楷体" panose="02010600040101010101"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904490" y="2216785"/>
            <a:ext cx="8677910" cy="4299585"/>
          </a:xfrm>
        </p:spPr>
        <p:txBody>
          <a:bodyPr/>
          <a:p>
            <a:pPr marL="0" indent="0">
              <a:lnSpc>
                <a:spcPct val="150000"/>
              </a:lnSpc>
              <a:buNone/>
            </a:pPr>
            <a:r>
              <a:rPr lang="zh-CN" altLang="en-US" sz="3600">
                <a:latin typeface="华文楷体" panose="02010600040101010101" charset="-122"/>
                <a:ea typeface="华文楷体" panose="02010600040101010101" charset="-122"/>
                <a:sym typeface="+mn-ea"/>
              </a:rPr>
              <a:t>        项目申报人必须是经</a:t>
            </a:r>
            <a:r>
              <a:rPr lang="zh-CN" altLang="en-US" sz="3600" u="sng">
                <a:latin typeface="华文楷体" panose="02010600040101010101" charset="-122"/>
                <a:ea typeface="华文楷体" panose="02010600040101010101" charset="-122"/>
                <a:sym typeface="+mn-ea"/>
              </a:rPr>
              <a:t>科技特派员管理部门登记备案</a:t>
            </a:r>
            <a:r>
              <a:rPr lang="zh-CN" altLang="en-US" sz="3600">
                <a:latin typeface="华文楷体" panose="02010600040101010101" charset="-122"/>
                <a:ea typeface="华文楷体" panose="02010600040101010101" charset="-122"/>
                <a:sym typeface="+mn-ea"/>
              </a:rPr>
              <a:t>的</a:t>
            </a:r>
            <a:r>
              <a:rPr lang="zh-CN" altLang="en-US" sz="3600">
                <a:latin typeface="华文楷体" panose="02010600040101010101" charset="-122"/>
                <a:ea typeface="华文楷体" panose="02010600040101010101" charset="-122"/>
              </a:rPr>
              <a:t>科技特派员。</a:t>
            </a:r>
            <a:endParaRPr lang="zh-CN" altLang="en-US" sz="3600">
              <a:latin typeface="华文楷体" panose="02010600040101010101" charset="-122"/>
              <a:ea typeface="华文楷体" panose="02010600040101010101" charset="-122"/>
            </a:endParaRPr>
          </a:p>
          <a:p>
            <a:pPr marL="0" indent="0">
              <a:lnSpc>
                <a:spcPct val="150000"/>
              </a:lnSpc>
              <a:buNone/>
            </a:pPr>
            <a:r>
              <a:rPr lang="zh-CN" altLang="en-US" sz="3600">
                <a:latin typeface="华文楷体" panose="02010600040101010101" charset="-122"/>
                <a:ea typeface="华文楷体" panose="02010600040101010101" charset="-122"/>
              </a:rPr>
              <a:t>        科技特派员分为：自然人科技特派员、法人科技特派员、科技特派员服务团。</a:t>
            </a:r>
            <a:endParaRPr lang="zh-CN" altLang="en-US" sz="3600">
              <a:latin typeface="华文楷体" panose="02010600040101010101" charset="-122"/>
              <a:ea typeface="华文楷体" panose="02010600040101010101" charset="-122"/>
            </a:endParaRPr>
          </a:p>
        </p:txBody>
      </p:sp>
      <p:sp>
        <p:nvSpPr>
          <p:cNvPr id="4" name="标题 3"/>
          <p:cNvSpPr/>
          <p:nvPr>
            <p:ph type="title"/>
          </p:nvPr>
        </p:nvSpPr>
        <p:spPr>
          <a:xfrm>
            <a:off x="1069340" y="1116965"/>
            <a:ext cx="10972800" cy="720725"/>
          </a:xfrm>
        </p:spPr>
        <p:txBody>
          <a:bodyPr/>
          <a:p>
            <a:r>
              <a:rPr lang="zh-CN" altLang="en-US">
                <a:latin typeface="华文楷体" panose="02010600040101010101" charset="-122"/>
                <a:ea typeface="华文楷体" panose="02010600040101010101" charset="-122"/>
                <a:sym typeface="+mn-ea"/>
              </a:rPr>
              <a:t>谁能申报科技特派员农村科技创业行动项目？</a:t>
            </a:r>
            <a:endParaRPr lang="zh-CN" altLang="en-US"/>
          </a:p>
        </p:txBody>
      </p:sp>
    </p:spTree>
    <p:custDataLst>
      <p:tags r:id="rId1"/>
    </p:custData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043555" y="1312545"/>
            <a:ext cx="9148445" cy="4953000"/>
          </a:xfrm>
        </p:spPr>
        <p:txBody>
          <a:bodyPr/>
          <a:p>
            <a:pPr marL="0" indent="0">
              <a:lnSpc>
                <a:spcPct val="150000"/>
              </a:lnSpc>
              <a:buNone/>
            </a:pPr>
            <a:r>
              <a:rPr lang="en-US" altLang="zh-CN" sz="2800">
                <a:latin typeface="华文楷体" panose="02010600040101010101" charset="-122"/>
                <a:ea typeface="华文楷体" panose="02010600040101010101" charset="-122"/>
                <a:cs typeface="华文楷体" panose="02010600040101010101" charset="-122"/>
              </a:rPr>
              <a:t>      </a:t>
            </a:r>
            <a:r>
              <a:rPr lang="zh-CN" altLang="en-US" sz="2800">
                <a:latin typeface="华文楷体" panose="02010600040101010101" charset="-122"/>
                <a:ea typeface="华文楷体" panose="02010600040101010101" charset="-122"/>
                <a:cs typeface="华文楷体" panose="02010600040101010101" charset="-122"/>
              </a:rPr>
              <a:t>试点单位</a:t>
            </a:r>
            <a:r>
              <a:rPr lang="zh-CN" altLang="en-US" sz="2800" u="sng">
                <a:latin typeface="华文楷体" panose="02010600040101010101" charset="-122"/>
                <a:ea typeface="华文楷体" panose="02010600040101010101" charset="-122"/>
                <a:cs typeface="华文楷体" panose="02010600040101010101" charset="-122"/>
              </a:rPr>
              <a:t>按照自愿原则向自治区科技厅提出申请</a:t>
            </a:r>
            <a:r>
              <a:rPr lang="zh-CN" altLang="en-US" sz="2800">
                <a:latin typeface="华文楷体" panose="02010600040101010101" charset="-122"/>
                <a:ea typeface="华文楷体" panose="02010600040101010101" charset="-122"/>
                <a:cs typeface="华文楷体" panose="02010600040101010101" charset="-122"/>
              </a:rPr>
              <a:t>，</a:t>
            </a:r>
            <a:r>
              <a:rPr lang="zh-CN" altLang="en-US" sz="2800" u="sng">
                <a:latin typeface="华文楷体" panose="02010600040101010101" charset="-122"/>
                <a:ea typeface="华文楷体" panose="02010600040101010101" charset="-122"/>
                <a:cs typeface="华文楷体" panose="02010600040101010101" charset="-122"/>
              </a:rPr>
              <a:t>制定包干制管理办法并报自治区科技厅</a:t>
            </a:r>
            <a:r>
              <a:rPr lang="zh-CN" altLang="en-US" sz="2800">
                <a:latin typeface="华文楷体" panose="02010600040101010101" charset="-122"/>
                <a:ea typeface="华文楷体" panose="02010600040101010101" charset="-122"/>
                <a:cs typeface="华文楷体" panose="02010600040101010101" charset="-122"/>
              </a:rPr>
              <a:t>。包干制管理办法，具体包括经费使用范围和标准、各方责任、违规惩戒措施、经费使用负面清单等内容，以及相关操作规范或操作流程。</a:t>
            </a:r>
            <a:endParaRPr lang="zh-CN" altLang="en-US" sz="2800">
              <a:latin typeface="华文楷体" panose="02010600040101010101" charset="-122"/>
              <a:ea typeface="华文楷体" panose="02010600040101010101" charset="-122"/>
              <a:cs typeface="华文楷体" panose="02010600040101010101" charset="-122"/>
            </a:endParaRPr>
          </a:p>
          <a:p>
            <a:pPr marL="0" indent="0">
              <a:lnSpc>
                <a:spcPct val="150000"/>
              </a:lnSpc>
              <a:buNone/>
            </a:pPr>
            <a:r>
              <a:rPr lang="en-US" altLang="zh-CN" sz="2800">
                <a:latin typeface="华文楷体" panose="02010600040101010101" charset="-122"/>
                <a:ea typeface="华文楷体" panose="02010600040101010101" charset="-122"/>
                <a:cs typeface="华文楷体" panose="02010600040101010101" charset="-122"/>
              </a:rPr>
              <a:t>       </a:t>
            </a:r>
            <a:r>
              <a:rPr lang="zh-CN" altLang="en-US" sz="2800">
                <a:latin typeface="华文楷体" panose="02010600040101010101" charset="-122"/>
                <a:ea typeface="华文楷体" panose="02010600040101010101" charset="-122"/>
                <a:cs typeface="华文楷体" panose="02010600040101010101" charset="-122"/>
              </a:rPr>
              <a:t>自治区科技厅在通知发布之日起30日内集中受理申请，对申请试点单位资格和申请材料进行审查后，公示试点单位名单。</a:t>
            </a:r>
            <a:endParaRPr lang="zh-CN" altLang="en-US" sz="2800">
              <a:latin typeface="华文楷体" panose="02010600040101010101" charset="-122"/>
              <a:ea typeface="华文楷体" panose="02010600040101010101" charset="-122"/>
              <a:cs typeface="华文楷体" panose="02010600040101010101" charset="-122"/>
            </a:endParaRPr>
          </a:p>
        </p:txBody>
      </p:sp>
      <p:sp>
        <p:nvSpPr>
          <p:cNvPr id="4" name="标题 3"/>
          <p:cNvSpPr/>
          <p:nvPr>
            <p:ph type="title"/>
          </p:nvPr>
        </p:nvSpPr>
        <p:spPr>
          <a:xfrm>
            <a:off x="261620" y="1312545"/>
            <a:ext cx="3410585" cy="720725"/>
          </a:xfrm>
        </p:spPr>
        <p:txBody>
          <a:bodyPr/>
          <a:p>
            <a:r>
              <a:rPr lang="en-US" altLang="zh-CN">
                <a:latin typeface="华文楷体" panose="02010600040101010101" charset="-122"/>
                <a:ea typeface="华文楷体" panose="02010600040101010101" charset="-122"/>
                <a:cs typeface="华文楷体" panose="02010600040101010101" charset="-122"/>
                <a:sym typeface="+mn-ea"/>
              </a:rPr>
              <a:t> </a:t>
            </a:r>
            <a:r>
              <a:rPr lang="zh-CN" altLang="en-US">
                <a:latin typeface="华文楷体" panose="02010600040101010101" charset="-122"/>
                <a:ea typeface="华文楷体" panose="02010600040101010101" charset="-122"/>
                <a:cs typeface="华文楷体" panose="02010600040101010101" charset="-122"/>
                <a:sym typeface="+mn-ea"/>
              </a:rPr>
              <a:t>试点单位申请</a:t>
            </a:r>
            <a:endParaRPr lang="zh-CN"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9600" y="1148080"/>
            <a:ext cx="10972800" cy="582613"/>
          </a:xfrm>
        </p:spPr>
        <p:txBody>
          <a:bodyPr/>
          <a:p>
            <a:r>
              <a:rPr lang="zh-CN" altLang="en-US">
                <a:latin typeface="华文楷体" panose="02010600040101010101" charset="-122"/>
                <a:ea typeface="华文楷体" panose="02010600040101010101" charset="-122"/>
              </a:rPr>
              <a:t>试点内容</a:t>
            </a:r>
            <a:endParaRPr lang="zh-CN" altLang="en-US">
              <a:latin typeface="华文楷体" panose="02010600040101010101" charset="-122"/>
              <a:ea typeface="华文楷体" panose="02010600040101010101" charset="-122"/>
            </a:endParaRPr>
          </a:p>
        </p:txBody>
      </p:sp>
      <p:sp>
        <p:nvSpPr>
          <p:cNvPr id="3" name="内容占位符 2"/>
          <p:cNvSpPr>
            <a:spLocks noGrp="1"/>
          </p:cNvSpPr>
          <p:nvPr>
            <p:ph idx="1"/>
          </p:nvPr>
        </p:nvSpPr>
        <p:spPr>
          <a:xfrm>
            <a:off x="2711450" y="1148080"/>
            <a:ext cx="9386570" cy="4953000"/>
          </a:xfrm>
        </p:spPr>
        <p:txBody>
          <a:bodyPr/>
          <a:p>
            <a:pPr marL="0" indent="0">
              <a:lnSpc>
                <a:spcPts val="3500"/>
              </a:lnSpc>
              <a:spcBef>
                <a:spcPts val="0"/>
              </a:spcBef>
              <a:buNone/>
            </a:pPr>
            <a:r>
              <a:rPr lang="en-US" altLang="zh-CN">
                <a:latin typeface="华文楷体" panose="02010600040101010101" charset="-122"/>
                <a:ea typeface="华文楷体" panose="02010600040101010101" charset="-122"/>
                <a:cs typeface="华文楷体" panose="02010600040101010101" charset="-122"/>
              </a:rPr>
              <a:t>     </a:t>
            </a:r>
            <a:r>
              <a:rPr lang="zh-CN" altLang="en-US" sz="2400">
                <a:latin typeface="华文楷体" panose="02010600040101010101" charset="-122"/>
                <a:ea typeface="华文楷体" panose="02010600040101010101" charset="-122"/>
                <a:cs typeface="华文楷体" panose="02010600040101010101" charset="-122"/>
              </a:rPr>
              <a:t>（一）实行科研项目经费定额包干资助</a:t>
            </a:r>
            <a:endParaRPr lang="zh-CN" altLang="en-US" sz="2400">
              <a:latin typeface="华文楷体" panose="02010600040101010101" charset="-122"/>
              <a:ea typeface="华文楷体" panose="02010600040101010101" charset="-122"/>
              <a:cs typeface="华文楷体" panose="02010600040101010101" charset="-122"/>
            </a:endParaRPr>
          </a:p>
          <a:p>
            <a:pPr marL="0" indent="0">
              <a:lnSpc>
                <a:spcPts val="3500"/>
              </a:lnSpc>
              <a:spcBef>
                <a:spcPts val="0"/>
              </a:spcBef>
              <a:buNone/>
            </a:pPr>
            <a:r>
              <a:rPr lang="en-US" altLang="zh-CN" sz="2400">
                <a:latin typeface="华文楷体" panose="02010600040101010101" charset="-122"/>
                <a:ea typeface="华文楷体" panose="02010600040101010101" charset="-122"/>
                <a:cs typeface="华文楷体" panose="02010600040101010101" charset="-122"/>
              </a:rPr>
              <a:t>      1.对按照“包干制”办法管理的项目实行自治区财政科研经费定额资助。项目经费中非财政性资金，应当统一纳入项目预算，按照“包干制”管理办法统筹管理。</a:t>
            </a:r>
            <a:endParaRPr lang="en-US" altLang="zh-CN" sz="2400">
              <a:latin typeface="华文楷体" panose="02010600040101010101" charset="-122"/>
              <a:ea typeface="华文楷体" panose="02010600040101010101" charset="-122"/>
              <a:cs typeface="华文楷体" panose="02010600040101010101" charset="-122"/>
            </a:endParaRPr>
          </a:p>
          <a:p>
            <a:pPr marL="0" indent="0">
              <a:lnSpc>
                <a:spcPts val="3500"/>
              </a:lnSpc>
              <a:spcBef>
                <a:spcPts val="0"/>
              </a:spcBef>
              <a:buNone/>
            </a:pPr>
            <a:r>
              <a:rPr lang="en-US" altLang="zh-CN" sz="2400">
                <a:latin typeface="华文楷体" panose="02010600040101010101" charset="-122"/>
                <a:ea typeface="华文楷体" panose="02010600040101010101" charset="-122"/>
                <a:cs typeface="华文楷体" panose="02010600040101010101" charset="-122"/>
              </a:rPr>
              <a:t>     </a:t>
            </a:r>
            <a:r>
              <a:rPr lang="zh-CN" altLang="en-US" sz="2400">
                <a:latin typeface="华文楷体" panose="02010600040101010101" charset="-122"/>
                <a:ea typeface="华文楷体" panose="02010600040101010101" charset="-122"/>
                <a:cs typeface="华文楷体" panose="02010600040101010101" charset="-122"/>
              </a:rPr>
              <a:t>2.项目提交申报材料和合同书（任务书）时不再编制项目预算，项目经费使用范围应符合《资金管理办法》。</a:t>
            </a:r>
            <a:endParaRPr lang="zh-CN" altLang="en-US" sz="2400">
              <a:latin typeface="华文楷体" panose="02010600040101010101" charset="-122"/>
              <a:ea typeface="华文楷体" panose="02010600040101010101" charset="-122"/>
              <a:cs typeface="华文楷体" panose="02010600040101010101" charset="-122"/>
            </a:endParaRPr>
          </a:p>
          <a:p>
            <a:pPr marL="0" indent="0">
              <a:lnSpc>
                <a:spcPts val="3500"/>
              </a:lnSpc>
              <a:spcBef>
                <a:spcPts val="0"/>
              </a:spcBef>
              <a:buNone/>
            </a:pPr>
            <a:r>
              <a:rPr lang="en-US" altLang="zh-CN" sz="2400">
                <a:latin typeface="华文楷体" panose="02010600040101010101" charset="-122"/>
                <a:ea typeface="华文楷体" panose="02010600040101010101" charset="-122"/>
                <a:cs typeface="华文楷体" panose="02010600040101010101" charset="-122"/>
              </a:rPr>
              <a:t>……  ……</a:t>
            </a:r>
            <a:endParaRPr lang="en-US" altLang="zh-CN" sz="2400">
              <a:latin typeface="华文楷体" panose="02010600040101010101" charset="-122"/>
              <a:ea typeface="华文楷体" panose="02010600040101010101" charset="-122"/>
              <a:cs typeface="华文楷体" panose="02010600040101010101" charset="-122"/>
            </a:endParaRPr>
          </a:p>
          <a:p>
            <a:pPr marL="0" indent="0">
              <a:lnSpc>
                <a:spcPts val="3500"/>
              </a:lnSpc>
              <a:spcBef>
                <a:spcPts val="0"/>
              </a:spcBef>
              <a:buNone/>
            </a:pPr>
            <a:r>
              <a:rPr lang="en-US" altLang="zh-CN" sz="2400">
                <a:latin typeface="华文楷体" panose="02010600040101010101" charset="-122"/>
                <a:ea typeface="华文楷体" panose="02010600040101010101" charset="-122"/>
                <a:cs typeface="华文楷体" panose="02010600040101010101" charset="-122"/>
              </a:rPr>
              <a:t>       </a:t>
            </a:r>
            <a:r>
              <a:rPr lang="zh-CN" altLang="en-US" sz="2400">
                <a:latin typeface="华文楷体" panose="02010600040101010101" charset="-122"/>
                <a:ea typeface="华文楷体" panose="02010600040101010101" charset="-122"/>
                <a:cs typeface="华文楷体" panose="02010600040101010101" charset="-122"/>
              </a:rPr>
              <a:t>（二）实行科研项目经费责任制和承诺制</a:t>
            </a:r>
            <a:endParaRPr lang="zh-CN" altLang="en-US" sz="2400">
              <a:latin typeface="华文楷体" panose="02010600040101010101" charset="-122"/>
              <a:ea typeface="华文楷体" panose="02010600040101010101" charset="-122"/>
              <a:cs typeface="华文楷体" panose="02010600040101010101" charset="-122"/>
            </a:endParaRPr>
          </a:p>
          <a:p>
            <a:pPr marL="0" indent="0">
              <a:lnSpc>
                <a:spcPts val="3500"/>
              </a:lnSpc>
              <a:spcBef>
                <a:spcPts val="0"/>
              </a:spcBef>
              <a:buNone/>
            </a:pPr>
            <a:r>
              <a:rPr lang="en-US" altLang="zh-CN" sz="2400">
                <a:latin typeface="华文楷体" panose="02010600040101010101" charset="-122"/>
                <a:ea typeface="华文楷体" panose="02010600040101010101" charset="-122"/>
                <a:cs typeface="华文楷体" panose="02010600040101010101" charset="-122"/>
              </a:rPr>
              <a:t>       1.</a:t>
            </a:r>
            <a:r>
              <a:rPr lang="zh-CN" altLang="en-US" sz="2400">
                <a:latin typeface="华文楷体" panose="02010600040101010101" charset="-122"/>
                <a:ea typeface="华文楷体" panose="02010600040101010101" charset="-122"/>
                <a:cs typeface="华文楷体" panose="02010600040101010101" charset="-122"/>
              </a:rPr>
              <a:t>项目承担（依托）单位是科研项目经费管理的直接责任主体，应建立与“包干制”相适应的管理制度，强化经费使用绩效，实行单独核算，确保专款专用，经费支出合规合理。</a:t>
            </a:r>
            <a:r>
              <a:rPr lang="en-US" altLang="zh-CN" sz="2400">
                <a:latin typeface="华文楷体" panose="02010600040101010101" charset="-122"/>
                <a:ea typeface="华文楷体" panose="02010600040101010101" charset="-122"/>
                <a:cs typeface="华文楷体" panose="02010600040101010101" charset="-122"/>
              </a:rPr>
              <a:t>……  ……</a:t>
            </a:r>
            <a:endParaRPr lang="en-US" altLang="zh-CN" sz="2400">
              <a:latin typeface="华文楷体" panose="02010600040101010101" charset="-122"/>
              <a:ea typeface="华文楷体" panose="02010600040101010101" charset="-122"/>
              <a:cs typeface="华文楷体" panose="02010600040101010101" charset="-122"/>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940050" y="1061085"/>
            <a:ext cx="8832850" cy="5495925"/>
          </a:xfrm>
        </p:spPr>
        <p:txBody>
          <a:bodyPr/>
          <a:p>
            <a:pPr marL="0" indent="0">
              <a:lnSpc>
                <a:spcPct val="150000"/>
              </a:lnSpc>
              <a:buNone/>
            </a:pPr>
            <a:r>
              <a:rPr lang="en-US" altLang="zh-CN" sz="2400">
                <a:latin typeface="华文楷体" panose="02010600040101010101" charset="-122"/>
                <a:ea typeface="华文楷体" panose="02010600040101010101" charset="-122"/>
                <a:cs typeface="华文楷体" panose="02010600040101010101" charset="-122"/>
              </a:rPr>
              <a:t>       </a:t>
            </a:r>
            <a:r>
              <a:rPr sz="2400">
                <a:latin typeface="华文楷体" panose="02010600040101010101" charset="-122"/>
                <a:ea typeface="华文楷体" panose="02010600040101010101" charset="-122"/>
                <a:cs typeface="华文楷体" panose="02010600040101010101" charset="-122"/>
              </a:rPr>
              <a:t>（三）简化财务验收工作</a:t>
            </a:r>
            <a:endParaRPr sz="2400">
              <a:latin typeface="华文楷体" panose="02010600040101010101" charset="-122"/>
              <a:ea typeface="华文楷体" panose="02010600040101010101" charset="-122"/>
              <a:cs typeface="华文楷体" panose="02010600040101010101" charset="-122"/>
            </a:endParaRPr>
          </a:p>
          <a:p>
            <a:pPr marL="0" indent="0">
              <a:lnSpc>
                <a:spcPct val="150000"/>
              </a:lnSpc>
              <a:buNone/>
            </a:pPr>
            <a:r>
              <a:rPr lang="en-US" sz="2400">
                <a:latin typeface="华文楷体" panose="02010600040101010101" charset="-122"/>
                <a:ea typeface="华文楷体" panose="02010600040101010101" charset="-122"/>
                <a:cs typeface="华文楷体" panose="02010600040101010101" charset="-122"/>
              </a:rPr>
              <a:t>       </a:t>
            </a:r>
            <a:r>
              <a:rPr sz="2400">
                <a:latin typeface="华文楷体" panose="02010600040101010101" charset="-122"/>
                <a:ea typeface="华文楷体" panose="02010600040101010101" charset="-122"/>
                <a:cs typeface="华文楷体" panose="02010600040101010101" charset="-122"/>
              </a:rPr>
              <a:t>项目验收前，由项目负责人根据经费实际使用情况，按照科研项目经费开支科目编制决算，由项目承担（依托）单位自行开展财务审核和检查，为项目验收和绩效评价提供项目经费决算报告，</a:t>
            </a:r>
            <a:r>
              <a:rPr lang="en-US" sz="2400">
                <a:latin typeface="华文楷体" panose="02010600040101010101" charset="-122"/>
                <a:ea typeface="华文楷体" panose="02010600040101010101" charset="-122"/>
                <a:cs typeface="华文楷体" panose="02010600040101010101" charset="-122"/>
              </a:rPr>
              <a:t>……  ……</a:t>
            </a:r>
            <a:endParaRPr lang="en-US" sz="2400">
              <a:latin typeface="华文楷体" panose="02010600040101010101" charset="-122"/>
              <a:ea typeface="华文楷体" panose="02010600040101010101" charset="-122"/>
              <a:cs typeface="华文楷体" panose="02010600040101010101" charset="-122"/>
            </a:endParaRPr>
          </a:p>
          <a:p>
            <a:pPr marL="0" indent="0">
              <a:lnSpc>
                <a:spcPct val="150000"/>
              </a:lnSpc>
              <a:buNone/>
            </a:pPr>
            <a:r>
              <a:rPr lang="en-US" sz="2400">
                <a:latin typeface="华文楷体" panose="02010600040101010101" charset="-122"/>
                <a:ea typeface="华文楷体" panose="02010600040101010101" charset="-122"/>
                <a:cs typeface="华文楷体" panose="02010600040101010101" charset="-122"/>
              </a:rPr>
              <a:t>     （四）强化绩效评价工作</a:t>
            </a:r>
            <a:endParaRPr lang="en-US" sz="2400">
              <a:latin typeface="华文楷体" panose="02010600040101010101" charset="-122"/>
              <a:ea typeface="华文楷体" panose="02010600040101010101" charset="-122"/>
              <a:cs typeface="华文楷体" panose="02010600040101010101" charset="-122"/>
            </a:endParaRPr>
          </a:p>
          <a:p>
            <a:pPr marL="0" indent="0">
              <a:lnSpc>
                <a:spcPct val="150000"/>
              </a:lnSpc>
              <a:buNone/>
            </a:pPr>
            <a:r>
              <a:rPr lang="en-US" sz="2400">
                <a:latin typeface="华文楷体" panose="02010600040101010101" charset="-122"/>
                <a:ea typeface="华文楷体" panose="02010600040101010101" charset="-122"/>
                <a:cs typeface="华文楷体" panose="02010600040101010101" charset="-122"/>
              </a:rPr>
              <a:t>      1.项目承担（依托）单位按照批复的项目经费绩效目标组织执行项目以及开展绩效监控、绩效评价。自治区科技厅每年年末组织开展一次绩效监控。……  ……</a:t>
            </a:r>
            <a:endParaRPr lang="en-US" sz="2400">
              <a:latin typeface="华文楷体" panose="02010600040101010101" charset="-122"/>
              <a:ea typeface="华文楷体" panose="02010600040101010101" charset="-122"/>
              <a:cs typeface="华文楷体" panose="02010600040101010101" charset="-122"/>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026410" y="1126490"/>
            <a:ext cx="8870950" cy="4953000"/>
          </a:xfrm>
        </p:spPr>
        <p:txBody>
          <a:bodyPr/>
          <a:p>
            <a:pPr marL="0" indent="0">
              <a:lnSpc>
                <a:spcPct val="150000"/>
              </a:lnSpc>
              <a:buNone/>
            </a:pPr>
            <a:r>
              <a:rPr lang="en-US" altLang="zh-CN">
                <a:latin typeface="华文楷体" panose="02010600040101010101" charset="-122"/>
                <a:ea typeface="华文楷体" panose="02010600040101010101" charset="-122"/>
                <a:cs typeface="华文楷体" panose="02010600040101010101" charset="-122"/>
              </a:rPr>
              <a:t>    </a:t>
            </a:r>
            <a:r>
              <a:rPr sz="2400">
                <a:latin typeface="华文楷体" panose="02010600040101010101" charset="-122"/>
                <a:ea typeface="华文楷体" panose="02010600040101010101" charset="-122"/>
                <a:cs typeface="华文楷体" panose="02010600040101010101" charset="-122"/>
              </a:rPr>
              <a:t>（五）加强结余经费的管理</a:t>
            </a:r>
            <a:endParaRPr sz="2400">
              <a:latin typeface="华文楷体" panose="02010600040101010101" charset="-122"/>
              <a:ea typeface="华文楷体" panose="02010600040101010101" charset="-122"/>
              <a:cs typeface="华文楷体" panose="02010600040101010101" charset="-122"/>
            </a:endParaRPr>
          </a:p>
          <a:p>
            <a:pPr marL="0" indent="0">
              <a:lnSpc>
                <a:spcPct val="150000"/>
              </a:lnSpc>
              <a:buNone/>
            </a:pPr>
            <a:r>
              <a:rPr lang="en-US" sz="2400">
                <a:latin typeface="华文楷体" panose="02010600040101010101" charset="-122"/>
                <a:ea typeface="华文楷体" panose="02010600040101010101" charset="-122"/>
                <a:cs typeface="华文楷体" panose="02010600040101010101" charset="-122"/>
              </a:rPr>
              <a:t>       </a:t>
            </a:r>
            <a:r>
              <a:rPr sz="2400">
                <a:latin typeface="华文楷体" panose="02010600040101010101" charset="-122"/>
                <a:ea typeface="华文楷体" panose="02010600040101010101" charset="-122"/>
                <a:cs typeface="华文楷体" panose="02010600040101010101" charset="-122"/>
              </a:rPr>
              <a:t>1.项目通过验收、项目承担（依托）单位和项目负责人无不良信用记录的，结余经费留归项目承担（依托）单位使用，由承担（依托）单位统筹用于相应科研活动支出，原则上支持原负责人开展项目延续性或相关研究。</a:t>
            </a:r>
            <a:endParaRPr sz="2400">
              <a:latin typeface="华文楷体" panose="02010600040101010101" charset="-122"/>
              <a:ea typeface="华文楷体" panose="02010600040101010101" charset="-122"/>
              <a:cs typeface="华文楷体" panose="02010600040101010101" charset="-122"/>
            </a:endParaRPr>
          </a:p>
          <a:p>
            <a:pPr marL="0" indent="0">
              <a:lnSpc>
                <a:spcPct val="150000"/>
              </a:lnSpc>
              <a:buNone/>
            </a:pPr>
            <a:r>
              <a:rPr lang="en-US" sz="2400">
                <a:latin typeface="华文楷体" panose="02010600040101010101" charset="-122"/>
                <a:ea typeface="华文楷体" panose="02010600040101010101" charset="-122"/>
                <a:cs typeface="华文楷体" panose="02010600040101010101" charset="-122"/>
              </a:rPr>
              <a:t>       </a:t>
            </a:r>
            <a:r>
              <a:rPr sz="2400">
                <a:latin typeface="华文楷体" panose="02010600040101010101" charset="-122"/>
                <a:ea typeface="华文楷体" panose="02010600040101010101" charset="-122"/>
                <a:cs typeface="华文楷体" panose="02010600040101010101" charset="-122"/>
              </a:rPr>
              <a:t>2.纳入“包干制”试点的项目验收结论为结题、不通过的，以及项目承担（依托）单位和项目负责人科研诚信评价不良的，收回项目财政经费。</a:t>
            </a:r>
            <a:endParaRPr sz="2400">
              <a:latin typeface="华文楷体" panose="02010600040101010101" charset="-122"/>
              <a:ea typeface="华文楷体" panose="02010600040101010101" charset="-122"/>
              <a:cs typeface="华文楷体" panose="02010600040101010101" charset="-122"/>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168650" y="1571625"/>
            <a:ext cx="5854700" cy="582930"/>
          </a:xfrm>
        </p:spPr>
        <p:txBody>
          <a:bodyPr/>
          <a:p>
            <a:r>
              <a:rPr lang="zh-CN" altLang="en-US" sz="2800">
                <a:latin typeface="华文楷体" panose="02010600040101010101" charset="-122"/>
                <a:ea typeface="华文楷体" panose="02010600040101010101" charset="-122"/>
              </a:rPr>
              <a:t>监督管理</a:t>
            </a:r>
            <a:r>
              <a:rPr lang="zh-CN" altLang="en-US" sz="2800">
                <a:latin typeface="华文楷体" panose="02010600040101010101" charset="-122"/>
                <a:ea typeface="华文楷体" panose="02010600040101010101" charset="-122"/>
                <a:sym typeface="+mn-ea"/>
              </a:rPr>
              <a:t>（略）</a:t>
            </a:r>
            <a:endParaRPr lang="zh-CN" altLang="en-US" sz="2800">
              <a:latin typeface="华文楷体" panose="02010600040101010101" charset="-122"/>
              <a:ea typeface="华文楷体" panose="02010600040101010101" charset="-122"/>
            </a:endParaRPr>
          </a:p>
        </p:txBody>
      </p:sp>
      <p:sp>
        <p:nvSpPr>
          <p:cNvPr id="3" name="内容占位符 2"/>
          <p:cNvSpPr>
            <a:spLocks noGrp="1"/>
          </p:cNvSpPr>
          <p:nvPr>
            <p:ph idx="1"/>
          </p:nvPr>
        </p:nvSpPr>
        <p:spPr>
          <a:xfrm>
            <a:off x="2903220" y="2593340"/>
            <a:ext cx="9386570" cy="4953000"/>
          </a:xfrm>
        </p:spPr>
        <p:txBody>
          <a:bodyPr/>
          <a:p>
            <a:pPr marL="0" indent="0">
              <a:lnSpc>
                <a:spcPct val="150000"/>
              </a:lnSpc>
              <a:buNone/>
            </a:pPr>
            <a:r>
              <a:rPr lang="en-US" altLang="zh-CN">
                <a:latin typeface="华文楷体" panose="02010600040101010101" charset="-122"/>
                <a:ea typeface="华文楷体" panose="02010600040101010101" charset="-122"/>
                <a:cs typeface="华文楷体" panose="02010600040101010101" charset="-122"/>
              </a:rPr>
              <a:t>      目前已经试点开展“</a:t>
            </a:r>
            <a:r>
              <a:rPr lang="zh-CN" altLang="en-US">
                <a:latin typeface="华文楷体" panose="02010600040101010101" charset="-122"/>
                <a:ea typeface="华文楷体" panose="02010600040101010101" charset="-122"/>
                <a:cs typeface="华文楷体" panose="02010600040101010101" charset="-122"/>
              </a:rPr>
              <a:t>包干制</a:t>
            </a:r>
            <a:r>
              <a:rPr lang="en-US" altLang="zh-CN">
                <a:latin typeface="华文楷体" panose="02010600040101010101" charset="-122"/>
                <a:ea typeface="华文楷体" panose="02010600040101010101" charset="-122"/>
                <a:cs typeface="华文楷体" panose="02010600040101010101" charset="-122"/>
              </a:rPr>
              <a:t>”的地</a:t>
            </a:r>
            <a:r>
              <a:rPr lang="zh-CN" altLang="en-US">
                <a:latin typeface="华文楷体" panose="02010600040101010101" charset="-122"/>
                <a:ea typeface="华文楷体" panose="02010600040101010101" charset="-122"/>
                <a:cs typeface="华文楷体" panose="02010600040101010101" charset="-122"/>
              </a:rPr>
              <a:t>区（</a:t>
            </a:r>
            <a:r>
              <a:rPr lang="en-US" altLang="zh-CN">
                <a:latin typeface="华文楷体" panose="02010600040101010101" charset="-122"/>
                <a:ea typeface="华文楷体" panose="02010600040101010101" charset="-122"/>
                <a:cs typeface="华文楷体" panose="02010600040101010101" charset="-122"/>
              </a:rPr>
              <a:t>州</a:t>
            </a:r>
            <a:r>
              <a:rPr lang="zh-CN" altLang="en-US">
                <a:latin typeface="华文楷体" panose="02010600040101010101" charset="-122"/>
                <a:ea typeface="华文楷体" panose="02010600040101010101" charset="-122"/>
                <a:cs typeface="华文楷体" panose="02010600040101010101" charset="-122"/>
              </a:rPr>
              <a:t>、市）有</a:t>
            </a:r>
            <a:r>
              <a:rPr lang="en-US" altLang="zh-CN">
                <a:latin typeface="华文楷体" panose="02010600040101010101" charset="-122"/>
                <a:ea typeface="华文楷体" panose="02010600040101010101" charset="-122"/>
                <a:cs typeface="华文楷体" panose="02010600040101010101" charset="-122"/>
              </a:rPr>
              <a:t>阿克苏</a:t>
            </a:r>
            <a:r>
              <a:rPr lang="zh-CN" altLang="en-US">
                <a:latin typeface="华文楷体" panose="02010600040101010101" charset="-122"/>
                <a:ea typeface="华文楷体" panose="02010600040101010101" charset="-122"/>
                <a:cs typeface="华文楷体" panose="02010600040101010101" charset="-122"/>
              </a:rPr>
              <a:t>地区</a:t>
            </a:r>
            <a:r>
              <a:rPr lang="en-US" altLang="zh-CN">
                <a:latin typeface="华文楷体" panose="02010600040101010101" charset="-122"/>
                <a:ea typeface="华文楷体" panose="02010600040101010101" charset="-122"/>
                <a:cs typeface="华文楷体" panose="02010600040101010101" charset="-122"/>
              </a:rPr>
              <a:t>、巴州、昌吉</a:t>
            </a:r>
            <a:r>
              <a:rPr lang="zh-CN" altLang="en-US">
                <a:latin typeface="华文楷体" panose="02010600040101010101" charset="-122"/>
                <a:ea typeface="华文楷体" panose="02010600040101010101" charset="-122"/>
                <a:cs typeface="华文楷体" panose="02010600040101010101" charset="-122"/>
              </a:rPr>
              <a:t>州</a:t>
            </a:r>
            <a:r>
              <a:rPr lang="en-US" altLang="zh-CN">
                <a:latin typeface="华文楷体" panose="02010600040101010101" charset="-122"/>
                <a:ea typeface="华文楷体" panose="02010600040101010101" charset="-122"/>
                <a:cs typeface="华文楷体" panose="02010600040101010101" charset="-122"/>
              </a:rPr>
              <a:t>、伊犁州，</a:t>
            </a:r>
            <a:r>
              <a:rPr lang="en-US" altLang="zh-CN">
                <a:latin typeface="华文楷体" panose="02010600040101010101" charset="-122"/>
                <a:ea typeface="华文楷体" panose="02010600040101010101" charset="-122"/>
                <a:cs typeface="华文楷体" panose="02010600040101010101" charset="-122"/>
                <a:sym typeface="+mn-ea"/>
              </a:rPr>
              <a:t>试点开展</a:t>
            </a:r>
            <a:r>
              <a:rPr lang="en-US" altLang="zh-CN">
                <a:latin typeface="华文楷体" panose="02010600040101010101" charset="-122"/>
                <a:ea typeface="华文楷体" panose="02010600040101010101" charset="-122"/>
                <a:cs typeface="华文楷体" panose="02010600040101010101" charset="-122"/>
              </a:rPr>
              <a:t>单位</a:t>
            </a:r>
            <a:r>
              <a:rPr lang="zh-CN" altLang="en-US">
                <a:latin typeface="华文楷体" panose="02010600040101010101" charset="-122"/>
                <a:ea typeface="华文楷体" panose="02010600040101010101" charset="-122"/>
                <a:cs typeface="华文楷体" panose="02010600040101010101" charset="-122"/>
              </a:rPr>
              <a:t>有</a:t>
            </a:r>
            <a:r>
              <a:rPr lang="en-US" altLang="zh-CN">
                <a:latin typeface="华文楷体" panose="02010600040101010101" charset="-122"/>
                <a:ea typeface="华文楷体" panose="02010600040101010101" charset="-122"/>
                <a:cs typeface="华文楷体" panose="02010600040101010101" charset="-122"/>
              </a:rPr>
              <a:t>农</a:t>
            </a:r>
            <a:r>
              <a:rPr lang="zh-CN" altLang="en-US">
                <a:latin typeface="华文楷体" panose="02010600040101010101" charset="-122"/>
                <a:ea typeface="华文楷体" panose="02010600040101010101" charset="-122"/>
                <a:cs typeface="华文楷体" panose="02010600040101010101" charset="-122"/>
              </a:rPr>
              <a:t>业</a:t>
            </a:r>
            <a:r>
              <a:rPr lang="en-US" altLang="zh-CN">
                <a:latin typeface="华文楷体" panose="02010600040101010101" charset="-122"/>
                <a:ea typeface="华文楷体" panose="02010600040101010101" charset="-122"/>
                <a:cs typeface="华文楷体" panose="02010600040101010101" charset="-122"/>
              </a:rPr>
              <a:t>大</a:t>
            </a:r>
            <a:r>
              <a:rPr lang="zh-CN" altLang="en-US">
                <a:latin typeface="华文楷体" panose="02010600040101010101" charset="-122"/>
                <a:ea typeface="华文楷体" panose="02010600040101010101" charset="-122"/>
                <a:cs typeface="华文楷体" panose="02010600040101010101" charset="-122"/>
              </a:rPr>
              <a:t>学</a:t>
            </a:r>
            <a:r>
              <a:rPr lang="en-US" altLang="zh-CN">
                <a:latin typeface="华文楷体" panose="02010600040101010101" charset="-122"/>
                <a:ea typeface="华文楷体" panose="02010600040101010101" charset="-122"/>
                <a:cs typeface="华文楷体" panose="02010600040101010101" charset="-122"/>
              </a:rPr>
              <a:t>、农</a:t>
            </a:r>
            <a:r>
              <a:rPr lang="zh-CN" altLang="en-US">
                <a:latin typeface="华文楷体" panose="02010600040101010101" charset="-122"/>
                <a:ea typeface="华文楷体" panose="02010600040101010101" charset="-122"/>
                <a:cs typeface="华文楷体" panose="02010600040101010101" charset="-122"/>
              </a:rPr>
              <a:t>业</a:t>
            </a:r>
            <a:r>
              <a:rPr lang="en-US" altLang="zh-CN">
                <a:latin typeface="华文楷体" panose="02010600040101010101" charset="-122"/>
                <a:ea typeface="华文楷体" panose="02010600040101010101" charset="-122"/>
                <a:cs typeface="华文楷体" panose="02010600040101010101" charset="-122"/>
              </a:rPr>
              <a:t>科</a:t>
            </a:r>
            <a:r>
              <a:rPr lang="zh-CN" altLang="en-US">
                <a:latin typeface="华文楷体" panose="02010600040101010101" charset="-122"/>
                <a:ea typeface="华文楷体" panose="02010600040101010101" charset="-122"/>
                <a:cs typeface="华文楷体" panose="02010600040101010101" charset="-122"/>
              </a:rPr>
              <a:t>学</a:t>
            </a:r>
            <a:r>
              <a:rPr lang="en-US" altLang="zh-CN">
                <a:latin typeface="华文楷体" panose="02010600040101010101" charset="-122"/>
                <a:ea typeface="华文楷体" panose="02010600040101010101" charset="-122"/>
                <a:cs typeface="华文楷体" panose="02010600040101010101" charset="-122"/>
              </a:rPr>
              <a:t>院。今年我们会联合财政</a:t>
            </a:r>
            <a:r>
              <a:rPr lang="zh-CN" altLang="en-US">
                <a:latin typeface="华文楷体" panose="02010600040101010101" charset="-122"/>
                <a:ea typeface="华文楷体" panose="02010600040101010101" charset="-122"/>
                <a:cs typeface="华文楷体" panose="02010600040101010101" charset="-122"/>
              </a:rPr>
              <a:t>厅开展一次</a:t>
            </a:r>
            <a:r>
              <a:rPr lang="en-US" altLang="zh-CN">
                <a:latin typeface="华文楷体" panose="02010600040101010101" charset="-122"/>
                <a:ea typeface="华文楷体" panose="02010600040101010101" charset="-122"/>
                <a:cs typeface="华文楷体" panose="02010600040101010101" charset="-122"/>
              </a:rPr>
              <a:t>“</a:t>
            </a:r>
            <a:r>
              <a:rPr lang="zh-CN" altLang="en-US">
                <a:latin typeface="华文楷体" panose="02010600040101010101" charset="-122"/>
                <a:ea typeface="华文楷体" panose="02010600040101010101" charset="-122"/>
                <a:cs typeface="华文楷体" panose="02010600040101010101" charset="-122"/>
              </a:rPr>
              <a:t>包干制</a:t>
            </a:r>
            <a:r>
              <a:rPr lang="en-US" altLang="zh-CN">
                <a:latin typeface="华文楷体" panose="02010600040101010101" charset="-122"/>
                <a:ea typeface="华文楷体" panose="02010600040101010101" charset="-122"/>
                <a:cs typeface="华文楷体" panose="02010600040101010101" charset="-122"/>
              </a:rPr>
              <a:t>”</a:t>
            </a:r>
            <a:r>
              <a:rPr lang="zh-CN" altLang="en-US">
                <a:latin typeface="华文楷体" panose="02010600040101010101" charset="-122"/>
                <a:ea typeface="华文楷体" panose="02010600040101010101" charset="-122"/>
                <a:cs typeface="华文楷体" panose="02010600040101010101" charset="-122"/>
              </a:rPr>
              <a:t>试点</a:t>
            </a:r>
            <a:r>
              <a:rPr lang="en-US" altLang="zh-CN">
                <a:latin typeface="华文楷体" panose="02010600040101010101" charset="-122"/>
                <a:ea typeface="华文楷体" panose="02010600040101010101" charset="-122"/>
                <a:cs typeface="华文楷体" panose="02010600040101010101" charset="-122"/>
              </a:rPr>
              <a:t>工作情况</a:t>
            </a:r>
            <a:r>
              <a:rPr lang="zh-CN" altLang="en-US">
                <a:latin typeface="华文楷体" panose="02010600040101010101" charset="-122"/>
                <a:ea typeface="华文楷体" panose="02010600040101010101" charset="-122"/>
                <a:cs typeface="华文楷体" panose="02010600040101010101" charset="-122"/>
              </a:rPr>
              <a:t>的检查。</a:t>
            </a:r>
            <a:r>
              <a:rPr lang="en-US" altLang="zh-CN">
                <a:latin typeface="华文楷体" panose="02010600040101010101" charset="-122"/>
                <a:ea typeface="华文楷体" panose="02010600040101010101" charset="-122"/>
                <a:cs typeface="华文楷体" panose="02010600040101010101" charset="-122"/>
              </a:rPr>
              <a:t> </a:t>
            </a:r>
            <a:endParaRPr lang="zh-CN" altLang="en-US" sz="2800">
              <a:latin typeface="华文楷体" panose="02010600040101010101" charset="-122"/>
              <a:ea typeface="华文楷体" panose="02010600040101010101" charset="-122"/>
              <a:cs typeface="华文楷体" panose="02010600040101010101" charset="-122"/>
            </a:endParaRPr>
          </a:p>
        </p:txBody>
      </p:sp>
      <p:sp>
        <p:nvSpPr>
          <p:cNvPr id="4" name="标题 1"/>
          <p:cNvSpPr>
            <a:spLocks noGrp="1"/>
          </p:cNvSpPr>
          <p:nvPr/>
        </p:nvSpPr>
        <p:spPr>
          <a:xfrm>
            <a:off x="1219200" y="988695"/>
            <a:ext cx="10972800" cy="582613"/>
          </a:xfrm>
          <a:prstGeom prst="rect">
            <a:avLst/>
          </a:prstGeom>
          <a:noFill/>
          <a:ln w="9525">
            <a:noFill/>
          </a:ln>
        </p:spPr>
        <p:txBody>
          <a:bodyPr anchor="ctr"/>
          <a:lstStyle>
            <a:lvl1pPr marL="0" lvl="0" indent="0" algn="l" defTabSz="914400" eaLnBrk="1" fontAlgn="base" latinLnBrk="0" hangingPunct="1">
              <a:lnSpc>
                <a:spcPct val="100000"/>
              </a:lnSpc>
              <a:spcBef>
                <a:spcPct val="0"/>
              </a:spcBef>
              <a:spcAft>
                <a:spcPct val="0"/>
              </a:spcAft>
              <a:buNone/>
              <a:defRPr sz="3600" b="0" i="0" u="none" kern="1200" baseline="0">
                <a:solidFill>
                  <a:schemeClr val="tx2"/>
                </a:solidFill>
                <a:latin typeface="+mj-lt"/>
                <a:ea typeface="+mj-ea"/>
                <a:cs typeface="+mj-cs"/>
              </a:defRPr>
            </a:lvl1pPr>
          </a:lstStyle>
          <a:p>
            <a:r>
              <a:rPr lang="en-US" altLang="zh-CN">
                <a:latin typeface="华文楷体" panose="02010600040101010101" charset="-122"/>
                <a:ea typeface="华文楷体" panose="02010600040101010101" charset="-122"/>
              </a:rPr>
              <a:t>               </a:t>
            </a:r>
            <a:endParaRPr lang="zh-CN" altLang="en-US" sz="2400">
              <a:latin typeface="华文楷体" panose="02010600040101010101" charset="-122"/>
              <a:ea typeface="华文楷体" panose="02010600040101010101" charset="-122"/>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130550" y="1745615"/>
            <a:ext cx="5930900" cy="3366770"/>
          </a:xfrm>
          <a:gradFill>
            <a:gsLst>
              <a:gs pos="50000">
                <a:schemeClr val="accent3"/>
              </a:gs>
              <a:gs pos="0">
                <a:schemeClr val="accent3">
                  <a:lumMod val="25000"/>
                  <a:lumOff val="75000"/>
                </a:schemeClr>
              </a:gs>
              <a:gs pos="100000">
                <a:schemeClr val="accent3">
                  <a:lumMod val="85000"/>
                </a:schemeClr>
              </a:gs>
            </a:gsLst>
            <a:lin ang="5400000" scaled="1"/>
          </a:gradFill>
        </p:spPr>
        <p:txBody>
          <a:bodyPr/>
          <a:p>
            <a:pPr marL="0" indent="0" algn="ctr">
              <a:lnSpc>
                <a:spcPct val="150000"/>
              </a:lnSpc>
              <a:buNone/>
            </a:pPr>
            <a:r>
              <a:rPr lang="en-US" altLang="zh-CN" sz="3600">
                <a:latin typeface="华文楷体" panose="02010600040101010101" charset="-122"/>
                <a:ea typeface="华文楷体" panose="02010600040101010101" charset="-122"/>
                <a:cs typeface="华文楷体" panose="02010600040101010101" charset="-122"/>
              </a:rPr>
              <a:t>  The   End</a:t>
            </a:r>
            <a:r>
              <a:rPr lang="zh-CN" altLang="en-US" sz="3600">
                <a:latin typeface="华文楷体" panose="02010600040101010101" charset="-122"/>
                <a:ea typeface="华文楷体" panose="02010600040101010101" charset="-122"/>
                <a:cs typeface="华文楷体" panose="02010600040101010101" charset="-122"/>
              </a:rPr>
              <a:t>！</a:t>
            </a:r>
            <a:endParaRPr lang="zh-CN" altLang="en-US" sz="3600">
              <a:latin typeface="华文楷体" panose="02010600040101010101" charset="-122"/>
              <a:ea typeface="华文楷体" panose="02010600040101010101" charset="-122"/>
              <a:cs typeface="华文楷体" panose="02010600040101010101" charset="-122"/>
            </a:endParaRPr>
          </a:p>
          <a:p>
            <a:pPr marL="0" indent="0" algn="ctr">
              <a:lnSpc>
                <a:spcPct val="150000"/>
              </a:lnSpc>
              <a:buNone/>
            </a:pPr>
            <a:endParaRPr lang="zh-CN" altLang="en-US" sz="3600">
              <a:latin typeface="华文楷体" panose="02010600040101010101" charset="-122"/>
              <a:ea typeface="华文楷体" panose="02010600040101010101" charset="-122"/>
              <a:cs typeface="华文楷体" panose="02010600040101010101" charset="-122"/>
            </a:endParaRPr>
          </a:p>
          <a:p>
            <a:pPr marL="0" indent="0" algn="ctr">
              <a:lnSpc>
                <a:spcPct val="150000"/>
              </a:lnSpc>
              <a:buNone/>
            </a:pPr>
            <a:r>
              <a:rPr lang="zh-CN" altLang="en-US" sz="3600">
                <a:latin typeface="华文楷体" panose="02010600040101010101" charset="-122"/>
                <a:ea typeface="华文楷体" panose="02010600040101010101" charset="-122"/>
                <a:cs typeface="华文楷体" panose="02010600040101010101" charset="-122"/>
              </a:rPr>
              <a:t>内容结束。感谢您的聆听！</a:t>
            </a:r>
            <a:endParaRPr lang="zh-CN" altLang="en-US" sz="3600">
              <a:latin typeface="华文楷体" panose="02010600040101010101" charset="-122"/>
              <a:ea typeface="华文楷体" panose="02010600040101010101" charset="-122"/>
              <a:cs typeface="华文楷体" panose="02010600040101010101"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77545" y="1136015"/>
            <a:ext cx="10972800" cy="720725"/>
          </a:xfrm>
        </p:spPr>
        <p:txBody>
          <a:bodyPr/>
          <a:p>
            <a:pPr algn="l"/>
            <a:r>
              <a:rPr lang="en-US" altLang="zh-CN">
                <a:latin typeface="华文楷体" panose="02010600040101010101" charset="-122"/>
                <a:ea typeface="华文楷体" panose="02010600040101010101" charset="-122"/>
              </a:rPr>
              <a:t>                   </a:t>
            </a:r>
            <a:r>
              <a:rPr lang="zh-CN" altLang="en-US">
                <a:latin typeface="华文楷体" panose="02010600040101010101" charset="-122"/>
                <a:ea typeface="华文楷体" panose="02010600040101010101" charset="-122"/>
              </a:rPr>
              <a:t>法人科技特派员</a:t>
            </a:r>
            <a:endParaRPr lang="zh-CN" altLang="en-US">
              <a:latin typeface="华文楷体" panose="02010600040101010101" charset="-122"/>
              <a:ea typeface="华文楷体" panose="02010600040101010101" charset="-122"/>
            </a:endParaRPr>
          </a:p>
        </p:txBody>
      </p:sp>
      <p:sp>
        <p:nvSpPr>
          <p:cNvPr id="3" name="内容占位符 2"/>
          <p:cNvSpPr>
            <a:spLocks noGrp="1"/>
          </p:cNvSpPr>
          <p:nvPr>
            <p:ph idx="1"/>
          </p:nvPr>
        </p:nvSpPr>
        <p:spPr>
          <a:xfrm>
            <a:off x="2913380" y="1753235"/>
            <a:ext cx="8968740" cy="4883150"/>
          </a:xfrm>
        </p:spPr>
        <p:txBody>
          <a:bodyPr/>
          <a:p>
            <a:pPr marL="0" indent="0">
              <a:lnSpc>
                <a:spcPct val="120000"/>
              </a:lnSpc>
              <a:spcBef>
                <a:spcPts val="20"/>
              </a:spcBef>
              <a:spcAft>
                <a:spcPts val="0"/>
              </a:spcAft>
              <a:buNone/>
            </a:pPr>
            <a:r>
              <a:rPr lang="en-US" altLang="zh-CN" sz="3600">
                <a:latin typeface="华文楷体" panose="02010600040101010101" charset="-122"/>
                <a:ea typeface="华文楷体" panose="02010600040101010101" charset="-122"/>
                <a:cs typeface="华文楷体" panose="02010600040101010101" charset="-122"/>
              </a:rPr>
              <a:t>        </a:t>
            </a:r>
            <a:r>
              <a:rPr lang="zh-CN" altLang="en-US" sz="3600">
                <a:latin typeface="华文楷体" panose="02010600040101010101" charset="-122"/>
                <a:ea typeface="华文楷体" panose="02010600040101010101" charset="-122"/>
                <a:cs typeface="华文楷体" panose="02010600040101010101" charset="-122"/>
              </a:rPr>
              <a:t>法人科技特派员是指经</a:t>
            </a:r>
            <a:r>
              <a:rPr lang="zh-CN" altLang="en-US" sz="3600" u="sng">
                <a:latin typeface="华文楷体" panose="02010600040101010101" charset="-122"/>
                <a:ea typeface="华文楷体" panose="02010600040101010101" charset="-122"/>
                <a:cs typeface="华文楷体" panose="02010600040101010101" charset="-122"/>
              </a:rPr>
              <a:t>国家相关管理部门批准的企业、事业法人，</a:t>
            </a:r>
            <a:r>
              <a:rPr lang="zh-CN" altLang="en-US" sz="3600">
                <a:latin typeface="华文楷体" panose="02010600040101010101" charset="-122"/>
                <a:ea typeface="华文楷体" panose="02010600040101010101" charset="-122"/>
                <a:cs typeface="华文楷体" panose="02010600040101010101" charset="-122"/>
              </a:rPr>
              <a:t>以</a:t>
            </a:r>
            <a:r>
              <a:rPr lang="zh-CN" altLang="en-US" sz="3600" u="sng">
                <a:latin typeface="华文楷体" panose="02010600040101010101" charset="-122"/>
                <a:ea typeface="华文楷体" panose="02010600040101010101" charset="-122"/>
                <a:cs typeface="华文楷体" panose="02010600040101010101" charset="-122"/>
              </a:rPr>
              <a:t>整体作为科技特派员</a:t>
            </a:r>
            <a:r>
              <a:rPr lang="zh-CN" altLang="en-US" sz="3600">
                <a:latin typeface="华文楷体" panose="02010600040101010101" charset="-122"/>
                <a:ea typeface="华文楷体" panose="02010600040101010101" charset="-122"/>
                <a:cs typeface="华文楷体" panose="02010600040101010101" charset="-122"/>
              </a:rPr>
              <a:t>，按照产业链分工，选派不同领域的科技特派员开展</a:t>
            </a:r>
            <a:r>
              <a:rPr lang="zh-CN" altLang="en-US" sz="3600" u="sng">
                <a:latin typeface="华文楷体" panose="02010600040101010101" charset="-122"/>
                <a:ea typeface="华文楷体" panose="02010600040101010101" charset="-122"/>
                <a:cs typeface="华文楷体" panose="02010600040101010101" charset="-122"/>
              </a:rPr>
              <a:t>创业服务</a:t>
            </a:r>
            <a:r>
              <a:rPr lang="zh-CN" altLang="en-US" sz="3600">
                <a:latin typeface="华文楷体" panose="02010600040101010101" charset="-122"/>
                <a:ea typeface="华文楷体" panose="02010600040101010101" charset="-122"/>
                <a:cs typeface="华文楷体" panose="02010600040101010101" charset="-122"/>
              </a:rPr>
              <a:t>、加快农业科技</a:t>
            </a:r>
            <a:r>
              <a:rPr lang="zh-CN" altLang="en-US" sz="3600" u="sng">
                <a:latin typeface="华文楷体" panose="02010600040101010101" charset="-122"/>
                <a:ea typeface="华文楷体" panose="02010600040101010101" charset="-122"/>
                <a:cs typeface="华文楷体" panose="02010600040101010101" charset="-122"/>
              </a:rPr>
              <a:t>成果转化</a:t>
            </a:r>
            <a:r>
              <a:rPr lang="zh-CN" altLang="en-US" sz="3600">
                <a:latin typeface="华文楷体" panose="02010600040101010101" charset="-122"/>
                <a:ea typeface="华文楷体" panose="02010600040101010101" charset="-122"/>
                <a:cs typeface="华文楷体" panose="02010600040101010101" charset="-122"/>
              </a:rPr>
              <a:t>、</a:t>
            </a:r>
            <a:r>
              <a:rPr lang="zh-CN" altLang="en-US" sz="3600" u="sng">
                <a:latin typeface="华文楷体" panose="02010600040101010101" charset="-122"/>
                <a:ea typeface="华文楷体" panose="02010600040101010101" charset="-122"/>
                <a:cs typeface="华文楷体" panose="02010600040101010101" charset="-122"/>
                <a:sym typeface="+mn-ea"/>
              </a:rPr>
              <a:t>产业开发</a:t>
            </a:r>
            <a:r>
              <a:rPr lang="zh-CN" altLang="en-US" sz="3600">
                <a:latin typeface="华文楷体" panose="02010600040101010101" charset="-122"/>
                <a:ea typeface="华文楷体" panose="02010600040101010101" charset="-122"/>
                <a:cs typeface="华文楷体" panose="02010600040101010101" charset="-122"/>
                <a:sym typeface="+mn-ea"/>
              </a:rPr>
              <a:t>及全</a:t>
            </a:r>
            <a:r>
              <a:rPr lang="zh-CN" altLang="en-US" sz="3600" u="sng">
                <a:latin typeface="华文楷体" panose="02010600040101010101" charset="-122"/>
                <a:ea typeface="华文楷体" panose="02010600040101010101" charset="-122"/>
                <a:cs typeface="华文楷体" panose="02010600040101010101" charset="-122"/>
                <a:sym typeface="+mn-ea"/>
              </a:rPr>
              <a:t>产业链增值服务</a:t>
            </a:r>
            <a:r>
              <a:rPr lang="zh-CN" altLang="en-US" sz="3600">
                <a:latin typeface="华文楷体" panose="02010600040101010101" charset="-122"/>
                <a:ea typeface="华文楷体" panose="02010600040101010101" charset="-122"/>
                <a:cs typeface="华文楷体" panose="02010600040101010101" charset="-122"/>
                <a:sym typeface="+mn-ea"/>
              </a:rPr>
              <a:t>等，</a:t>
            </a:r>
            <a:r>
              <a:rPr lang="zh-CN" altLang="en-US" sz="3600">
                <a:latin typeface="华文楷体" panose="02010600040101010101" charset="-122"/>
                <a:ea typeface="华文楷体" panose="02010600040101010101" charset="-122"/>
                <a:cs typeface="华文楷体" panose="02010600040101010101" charset="-122"/>
              </a:rPr>
              <a:t>引领地方产业提升和经济发展，帮助农牧民增收致富。</a:t>
            </a:r>
            <a:endParaRPr lang="zh-CN" altLang="en-US" sz="3600">
              <a:latin typeface="华文楷体" panose="02010600040101010101" charset="-122"/>
              <a:ea typeface="华文楷体" panose="02010600040101010101" charset="-122"/>
              <a:cs typeface="华文楷体" panose="02010600040101010101" charset="-122"/>
            </a:endParaRPr>
          </a:p>
          <a:p>
            <a:endParaRPr lang="zh-CN" altLang="en-US" sz="3600">
              <a:latin typeface="华文楷体" panose="02010600040101010101" charset="-122"/>
              <a:ea typeface="华文楷体" panose="02010600040101010101" charset="-122"/>
              <a:cs typeface="华文楷体" panose="02010600040101010101" charset="-122"/>
            </a:endParaRP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844800" y="1240790"/>
            <a:ext cx="9103995" cy="4916805"/>
          </a:xfrm>
        </p:spPr>
        <p:txBody>
          <a:bodyPr/>
          <a:p>
            <a:pPr marL="0" indent="0">
              <a:buNone/>
            </a:pPr>
            <a:r>
              <a:rPr lang="zh-CN" altLang="en-US" sz="3600">
                <a:latin typeface="华文楷体" panose="02010600040101010101" charset="-122"/>
                <a:ea typeface="华文楷体" panose="02010600040101010101" charset="-122"/>
                <a:cs typeface="华文楷体" panose="02010600040101010101" charset="-122"/>
              </a:rPr>
              <a:t>法人科技特派员</a:t>
            </a:r>
            <a:r>
              <a:rPr lang="zh-CN" altLang="en-US" sz="3600">
                <a:latin typeface="华文楷体" panose="02010600040101010101" charset="-122"/>
                <a:ea typeface="华文楷体" panose="02010600040101010101" charset="-122"/>
                <a:cs typeface="华文楷体" panose="02010600040101010101" charset="-122"/>
                <a:sym typeface="+mn-ea"/>
              </a:rPr>
              <a:t>备案条件</a:t>
            </a:r>
            <a:endParaRPr lang="zh-CN" altLang="en-US" sz="3600">
              <a:latin typeface="华文楷体" panose="02010600040101010101" charset="-122"/>
              <a:ea typeface="华文楷体" panose="02010600040101010101" charset="-122"/>
              <a:cs typeface="华文楷体" panose="02010600040101010101" charset="-122"/>
            </a:endParaRPr>
          </a:p>
          <a:p>
            <a:pPr marL="0" indent="0">
              <a:buNone/>
            </a:pPr>
            <a:r>
              <a:rPr lang="en-US" altLang="zh-CN" sz="3600">
                <a:latin typeface="华文楷体" panose="02010600040101010101" charset="-122"/>
                <a:ea typeface="华文楷体" panose="02010600040101010101" charset="-122"/>
                <a:cs typeface="华文楷体" panose="02010600040101010101" charset="-122"/>
              </a:rPr>
              <a:t>1.具有独立法人资格的企业、事业单位、社会团体，以单位名义自愿从事科技服务工作，履行社会责任；</a:t>
            </a:r>
            <a:endParaRPr lang="en-US" altLang="zh-CN" sz="3600">
              <a:latin typeface="华文楷体" panose="02010600040101010101" charset="-122"/>
              <a:ea typeface="华文楷体" panose="02010600040101010101" charset="-122"/>
              <a:cs typeface="华文楷体" panose="02010600040101010101" charset="-122"/>
            </a:endParaRPr>
          </a:p>
          <a:p>
            <a:pPr marL="0" indent="0">
              <a:buNone/>
            </a:pPr>
            <a:r>
              <a:rPr lang="en-US" altLang="zh-CN" sz="3600">
                <a:latin typeface="华文楷体" panose="02010600040101010101" charset="-122"/>
                <a:ea typeface="华文楷体" panose="02010600040101010101" charset="-122"/>
                <a:cs typeface="华文楷体" panose="02010600040101010101" charset="-122"/>
              </a:rPr>
              <a:t>2.具有从事科技成果转化、产业开发、信息服务及全产业链增值服务等基本条件；</a:t>
            </a:r>
            <a:endParaRPr lang="en-US" altLang="zh-CN" sz="3600">
              <a:latin typeface="华文楷体" panose="02010600040101010101" charset="-122"/>
              <a:ea typeface="华文楷体" panose="02010600040101010101" charset="-122"/>
              <a:cs typeface="华文楷体" panose="02010600040101010101" charset="-122"/>
            </a:endParaRPr>
          </a:p>
          <a:p>
            <a:pPr marL="0" indent="0">
              <a:buNone/>
            </a:pPr>
            <a:r>
              <a:rPr lang="en-US" altLang="zh-CN" sz="3600">
                <a:latin typeface="华文楷体" panose="02010600040101010101" charset="-122"/>
                <a:ea typeface="华文楷体" panose="02010600040101010101" charset="-122"/>
                <a:cs typeface="华文楷体" panose="02010600040101010101" charset="-122"/>
              </a:rPr>
              <a:t>3.具有一定的科研开发力量，实施科技服务的人才队伍中有至少3名自然人科技特派员</a:t>
            </a:r>
            <a:endParaRPr lang="en-US" altLang="zh-CN" sz="3600">
              <a:latin typeface="华文楷体" panose="02010600040101010101" charset="-122"/>
              <a:ea typeface="华文楷体" panose="02010600040101010101" charset="-122"/>
              <a:cs typeface="华文楷体" panose="02010600040101010101" charset="-122"/>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800985" y="296545"/>
            <a:ext cx="9175750" cy="5865495"/>
          </a:xfrm>
        </p:spPr>
        <p:txBody>
          <a:bodyPr/>
          <a:p>
            <a:pPr marL="0" indent="0">
              <a:buNone/>
            </a:pPr>
            <a:r>
              <a:rPr lang="zh-CN" altLang="en-US">
                <a:latin typeface="华文楷体" panose="02010600040101010101" charset="-122"/>
                <a:ea typeface="华文楷体" panose="02010600040101010101" charset="-122"/>
                <a:sym typeface="+mn-ea"/>
              </a:rPr>
              <a:t>自然人科技特派员是指</a:t>
            </a:r>
            <a:r>
              <a:rPr lang="zh-CN" altLang="en-US">
                <a:latin typeface="华文楷体" panose="02010600040101010101" charset="-122"/>
                <a:ea typeface="华文楷体" panose="02010600040101010101" charset="-122"/>
                <a:cs typeface="华文楷体" panose="02010600040101010101" charset="-122"/>
              </a:rPr>
              <a:t>各级科技主管部门认定的，从事农业农村科技创新创业与服务的科技人员、创业人员。</a:t>
            </a:r>
            <a:endParaRPr lang="zh-CN" altLang="en-US">
              <a:latin typeface="华文楷体" panose="02010600040101010101" charset="-122"/>
              <a:ea typeface="华文楷体" panose="02010600040101010101" charset="-122"/>
              <a:cs typeface="华文楷体" panose="02010600040101010101" charset="-122"/>
            </a:endParaRPr>
          </a:p>
          <a:p>
            <a:pPr marL="0" indent="0">
              <a:buNone/>
            </a:pPr>
            <a:r>
              <a:rPr lang="zh-CN" altLang="en-US">
                <a:solidFill>
                  <a:srgbClr val="FF0000"/>
                </a:solidFill>
                <a:latin typeface="华文楷体" panose="02010600040101010101" charset="-122"/>
                <a:ea typeface="华文楷体" panose="02010600040101010101" charset="-122"/>
                <a:cs typeface="华文楷体" panose="02010600040101010101" charset="-122"/>
              </a:rPr>
              <a:t>备案条件：</a:t>
            </a:r>
            <a:endParaRPr lang="zh-CN" altLang="en-US">
              <a:solidFill>
                <a:srgbClr val="FF0000"/>
              </a:solidFill>
              <a:latin typeface="华文楷体" panose="02010600040101010101" charset="-122"/>
              <a:ea typeface="华文楷体" panose="02010600040101010101" charset="-122"/>
              <a:cs typeface="华文楷体" panose="02010600040101010101" charset="-122"/>
            </a:endParaRPr>
          </a:p>
          <a:p>
            <a:pPr marL="0" indent="0">
              <a:buNone/>
            </a:pPr>
            <a:r>
              <a:rPr lang="en-US" altLang="zh-CN">
                <a:latin typeface="华文楷体" panose="02010600040101010101" charset="-122"/>
                <a:ea typeface="华文楷体" panose="02010600040101010101" charset="-122"/>
                <a:cs typeface="华文楷体" panose="02010600040101010101" charset="-122"/>
              </a:rPr>
              <a:t>1.</a:t>
            </a:r>
            <a:r>
              <a:rPr lang="zh-CN" altLang="en-US">
                <a:latin typeface="华文楷体" panose="02010600040101010101" charset="-122"/>
                <a:ea typeface="华文楷体" panose="02010600040101010101" charset="-122"/>
                <a:cs typeface="华文楷体" panose="02010600040101010101" charset="-122"/>
              </a:rPr>
              <a:t>拥护中国共产党的领导，热</a:t>
            </a:r>
            <a:r>
              <a:rPr lang="zh-CN" altLang="en-US">
                <a:latin typeface="华文楷体" panose="02010600040101010101" charset="-122"/>
                <a:ea typeface="华文楷体" panose="02010600040101010101" charset="-122"/>
                <a:cs typeface="华文楷体" panose="02010600040101010101" charset="-122"/>
              </a:rPr>
              <a:t>爱祖国、热爱人民，热心</a:t>
            </a:r>
            <a:r>
              <a:rPr lang="en-US" altLang="zh-CN">
                <a:latin typeface="华文楷体" panose="02010600040101010101" charset="-122"/>
                <a:ea typeface="华文楷体" panose="02010600040101010101" charset="-122"/>
                <a:cs typeface="华文楷体" panose="02010600040101010101" charset="-122"/>
              </a:rPr>
              <a:t>“</a:t>
            </a:r>
            <a:r>
              <a:rPr lang="zh-CN" altLang="en-US">
                <a:latin typeface="华文楷体" panose="02010600040101010101" charset="-122"/>
                <a:ea typeface="华文楷体" panose="02010600040101010101" charset="-122"/>
                <a:cs typeface="华文楷体" panose="02010600040101010101" charset="-122"/>
              </a:rPr>
              <a:t>三农</a:t>
            </a:r>
            <a:r>
              <a:rPr lang="en-US" altLang="zh-CN">
                <a:latin typeface="华文楷体" panose="02010600040101010101" charset="-122"/>
                <a:ea typeface="华文楷体" panose="02010600040101010101" charset="-122"/>
                <a:cs typeface="华文楷体" panose="02010600040101010101" charset="-122"/>
              </a:rPr>
              <a:t>”</a:t>
            </a:r>
            <a:r>
              <a:rPr lang="zh-CN" altLang="en-US">
                <a:latin typeface="华文楷体" panose="02010600040101010101" charset="-122"/>
                <a:ea typeface="华文楷体" panose="02010600040101010101" charset="-122"/>
                <a:cs typeface="华文楷体" panose="02010600040101010101" charset="-122"/>
              </a:rPr>
              <a:t>工作；</a:t>
            </a:r>
            <a:endParaRPr lang="zh-CN" altLang="en-US">
              <a:latin typeface="华文楷体" panose="02010600040101010101" charset="-122"/>
              <a:ea typeface="华文楷体" panose="02010600040101010101" charset="-122"/>
              <a:cs typeface="华文楷体" panose="02010600040101010101" charset="-122"/>
            </a:endParaRPr>
          </a:p>
          <a:p>
            <a:pPr marL="0" indent="0">
              <a:buNone/>
            </a:pPr>
            <a:r>
              <a:rPr lang="en-US" altLang="zh-CN">
                <a:latin typeface="华文楷体" panose="02010600040101010101" charset="-122"/>
                <a:ea typeface="华文楷体" panose="02010600040101010101" charset="-122"/>
                <a:cs typeface="华文楷体" panose="02010600040101010101" charset="-122"/>
              </a:rPr>
              <a:t>2.</a:t>
            </a:r>
            <a:r>
              <a:rPr lang="zh-CN" altLang="en-US">
                <a:latin typeface="华文楷体" panose="02010600040101010101" charset="-122"/>
                <a:ea typeface="华文楷体" panose="02010600040101010101" charset="-122"/>
                <a:cs typeface="华文楷体" panose="02010600040101010101" charset="-122"/>
              </a:rPr>
              <a:t>有中级以上职称的企事业单位工作人员</a:t>
            </a:r>
            <a:r>
              <a:rPr lang="zh-CN" altLang="en-US" u="sng">
                <a:solidFill>
                  <a:srgbClr val="FF0000"/>
                </a:solidFill>
                <a:latin typeface="华文楷体" panose="02010600040101010101" charset="-122"/>
                <a:ea typeface="华文楷体" panose="02010600040101010101" charset="-122"/>
                <a:cs typeface="华文楷体" panose="02010600040101010101" charset="-122"/>
              </a:rPr>
              <a:t>或</a:t>
            </a:r>
            <a:r>
              <a:rPr lang="zh-CN" altLang="en-US">
                <a:latin typeface="华文楷体" panose="02010600040101010101" charset="-122"/>
                <a:ea typeface="华文楷体" panose="02010600040101010101" charset="-122"/>
                <a:cs typeface="华文楷体" panose="02010600040101010101" charset="-122"/>
              </a:rPr>
              <a:t>对地方产业发展做出贡献的企业在职科技人员、退役军人、返乡大学生、乡土人才等；</a:t>
            </a:r>
            <a:endParaRPr lang="zh-CN" altLang="en-US">
              <a:latin typeface="华文楷体" panose="02010600040101010101" charset="-122"/>
              <a:ea typeface="华文楷体" panose="02010600040101010101" charset="-122"/>
              <a:cs typeface="华文楷体" panose="02010600040101010101" charset="-122"/>
            </a:endParaRPr>
          </a:p>
          <a:p>
            <a:pPr marL="0" indent="0">
              <a:buNone/>
            </a:pPr>
            <a:r>
              <a:rPr lang="zh-CN" altLang="en-US">
                <a:latin typeface="华文楷体" panose="02010600040101010101" charset="-122"/>
                <a:ea typeface="华文楷体" panose="02010600040101010101" charset="-122"/>
                <a:cs typeface="华文楷体" panose="02010600040101010101" charset="-122"/>
              </a:rPr>
              <a:t>3.至少掌握一门以上专业技术且技术优势明显，具有良好的知识传授、信息传播和综合协调能力，运用多种手段、途径，传播和推广新技术、新成果。</a:t>
            </a:r>
            <a:endParaRPr lang="zh-CN" altLang="en-US">
              <a:latin typeface="华文楷体" panose="02010600040101010101" charset="-122"/>
              <a:ea typeface="华文楷体" panose="02010600040101010101" charset="-122"/>
              <a:cs typeface="华文楷体" panose="02010600040101010101" charset="-122"/>
            </a:endParaRP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9600" y="1273175"/>
            <a:ext cx="10972800" cy="720725"/>
          </a:xfrm>
        </p:spPr>
        <p:txBody>
          <a:bodyPr/>
          <a:p>
            <a:r>
              <a:rPr lang="en-US" altLang="zh-CN">
                <a:latin typeface="华文楷体" panose="02010600040101010101" charset="-122"/>
                <a:ea typeface="华文楷体" panose="02010600040101010101" charset="-122"/>
              </a:rPr>
              <a:t>                       </a:t>
            </a:r>
            <a:r>
              <a:rPr lang="zh-CN" altLang="en-US">
                <a:latin typeface="华文楷体" panose="02010600040101010101" charset="-122"/>
                <a:ea typeface="华文楷体" panose="02010600040101010101" charset="-122"/>
              </a:rPr>
              <a:t>科技特派员服务团</a:t>
            </a:r>
            <a:endParaRPr lang="zh-CN" altLang="en-US">
              <a:latin typeface="华文楷体" panose="02010600040101010101" charset="-122"/>
              <a:ea typeface="华文楷体" panose="02010600040101010101" charset="-122"/>
            </a:endParaRPr>
          </a:p>
        </p:txBody>
      </p:sp>
      <p:sp>
        <p:nvSpPr>
          <p:cNvPr id="3" name="内容占位符 2"/>
          <p:cNvSpPr>
            <a:spLocks noGrp="1"/>
          </p:cNvSpPr>
          <p:nvPr>
            <p:ph idx="1"/>
          </p:nvPr>
        </p:nvSpPr>
        <p:spPr>
          <a:xfrm>
            <a:off x="3154045" y="2458085"/>
            <a:ext cx="8428355" cy="3336290"/>
          </a:xfrm>
        </p:spPr>
        <p:txBody>
          <a:bodyPr/>
          <a:p>
            <a:pPr marL="0" indent="0">
              <a:lnSpc>
                <a:spcPct val="150000"/>
              </a:lnSpc>
              <a:buNone/>
            </a:pPr>
            <a:r>
              <a:rPr lang="en-US" altLang="zh-CN">
                <a:latin typeface="华文楷体" panose="02010600040101010101" charset="-122"/>
                <a:ea typeface="华文楷体" panose="02010600040101010101" charset="-122"/>
              </a:rPr>
              <a:t>        </a:t>
            </a:r>
            <a:r>
              <a:rPr lang="zh-CN" altLang="en-US">
                <a:latin typeface="华文楷体" panose="02010600040101010101" charset="-122"/>
                <a:ea typeface="华文楷体" panose="02010600040101010101" charset="-122"/>
              </a:rPr>
              <a:t>开展科技服务的</a:t>
            </a:r>
            <a:r>
              <a:rPr lang="zh-CN" altLang="en-US" u="sng">
                <a:latin typeface="华文楷体" panose="02010600040101010101" charset="-122"/>
                <a:ea typeface="华文楷体" panose="02010600040101010101" charset="-122"/>
              </a:rPr>
              <a:t>区外知名专家团队或承担对口支援任务的</a:t>
            </a:r>
            <a:r>
              <a:rPr lang="zh-CN" altLang="en-US">
                <a:latin typeface="华文楷体" panose="02010600040101010101" charset="-122"/>
                <a:ea typeface="华文楷体" panose="02010600040101010101" charset="-122"/>
              </a:rPr>
              <a:t>科技特派员服务团，</a:t>
            </a:r>
            <a:endParaRPr lang="zh-CN" altLang="en-US">
              <a:latin typeface="华文楷体" panose="02010600040101010101" charset="-122"/>
              <a:ea typeface="华文楷体" panose="02010600040101010101" charset="-122"/>
            </a:endParaRPr>
          </a:p>
          <a:p>
            <a:pPr marL="0" indent="0">
              <a:lnSpc>
                <a:spcPct val="150000"/>
              </a:lnSpc>
              <a:buNone/>
            </a:pPr>
            <a:r>
              <a:rPr lang="zh-CN" altLang="en-US">
                <a:latin typeface="华文楷体" panose="02010600040101010101" charset="-122"/>
                <a:ea typeface="华文楷体" panose="02010600040101010101" charset="-122"/>
              </a:rPr>
              <a:t>        由</a:t>
            </a:r>
            <a:r>
              <a:rPr lang="zh-CN" altLang="en-US" u="sng">
                <a:latin typeface="华文楷体" panose="02010600040101010101" charset="-122"/>
                <a:ea typeface="华文楷体" panose="02010600040101010101" charset="-122"/>
              </a:rPr>
              <a:t>各级科技管理部门邀请</a:t>
            </a:r>
            <a:r>
              <a:rPr lang="zh-CN" altLang="en-US">
                <a:latin typeface="华文楷体" panose="02010600040101010101" charset="-122"/>
                <a:ea typeface="华文楷体" panose="02010600040101010101" charset="-122"/>
              </a:rPr>
              <a:t>，</a:t>
            </a:r>
            <a:r>
              <a:rPr lang="zh-CN" altLang="en-US" u="sng">
                <a:latin typeface="华文楷体" panose="02010600040101010101" charset="-122"/>
                <a:ea typeface="华文楷体" panose="02010600040101010101" charset="-122"/>
              </a:rPr>
              <a:t>帮助制定产业发展规划、解决产业发展的突出问题</a:t>
            </a:r>
            <a:r>
              <a:rPr lang="zh-CN" altLang="en-US">
                <a:latin typeface="华文楷体" panose="02010600040101010101" charset="-122"/>
                <a:ea typeface="华文楷体" panose="02010600040101010101" charset="-122"/>
              </a:rPr>
              <a:t>等。</a:t>
            </a:r>
            <a:endParaRPr lang="zh-CN" altLang="en-US">
              <a:latin typeface="华文楷体" panose="02010600040101010101" charset="-122"/>
              <a:ea typeface="华文楷体" panose="02010600040101010101" charset="-122"/>
            </a:endParaRP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772795" y="1072515"/>
            <a:ext cx="10972800" cy="4721860"/>
          </a:xfrm>
        </p:spPr>
        <p:txBody>
          <a:bodyPr/>
          <a:p>
            <a:pPr marL="0" indent="0">
              <a:buNone/>
            </a:pPr>
            <a:r>
              <a:rPr lang="zh-CN" altLang="en-US" sz="3600">
                <a:latin typeface="方正黑体_GBK" panose="03000509000000000000" charset="-122"/>
                <a:ea typeface="方正黑体_GBK" panose="03000509000000000000" charset="-122"/>
                <a:cs typeface="方正黑体_GBK" panose="03000509000000000000" charset="-122"/>
              </a:rPr>
              <a:t>（一）科技特派员农村科技创业行动项目申报单位或申报人须为已通过新疆科技特派员信息服务平台登记备案的法人科技特派员、</a:t>
            </a:r>
            <a:r>
              <a:rPr lang="zh-CN" altLang="en-US" sz="3600">
                <a:latin typeface="方正黑体_GBK" panose="03000509000000000000" charset="-122"/>
                <a:ea typeface="方正黑体_GBK" panose="03000509000000000000" charset="-122"/>
                <a:cs typeface="方正黑体_GBK" panose="03000509000000000000" charset="-122"/>
                <a:sym typeface="+mn-ea"/>
              </a:rPr>
              <a:t>自然人科技特派员</a:t>
            </a:r>
            <a:r>
              <a:rPr lang="zh-CN" altLang="en-US" sz="3600">
                <a:latin typeface="方正黑体_GBK" panose="03000509000000000000" charset="-122"/>
                <a:ea typeface="方正黑体_GBK" panose="03000509000000000000" charset="-122"/>
                <a:cs typeface="方正黑体_GBK" panose="03000509000000000000" charset="-122"/>
              </a:rPr>
              <a:t>或</a:t>
            </a:r>
            <a:r>
              <a:rPr lang="zh-CN" altLang="en-US" sz="3600">
                <a:latin typeface="方正黑体_GBK" panose="03000509000000000000" charset="-122"/>
                <a:ea typeface="方正黑体_GBK" panose="03000509000000000000" charset="-122"/>
                <a:cs typeface="方正黑体_GBK" panose="03000509000000000000" charset="-122"/>
                <a:sym typeface="+mn-ea"/>
              </a:rPr>
              <a:t>科技特派员服务团</a:t>
            </a:r>
            <a:r>
              <a:rPr lang="zh-CN" altLang="en-US" sz="3600">
                <a:latin typeface="方正黑体_GBK" panose="03000509000000000000" charset="-122"/>
                <a:ea typeface="方正黑体_GBK" panose="03000509000000000000" charset="-122"/>
                <a:cs typeface="方正黑体_GBK" panose="03000509000000000000" charset="-122"/>
              </a:rPr>
              <a:t>。</a:t>
            </a:r>
            <a:endParaRPr lang="zh-CN" altLang="en-US" sz="3600">
              <a:latin typeface="方正黑体_GBK" panose="03000509000000000000" charset="-122"/>
              <a:ea typeface="方正黑体_GBK" panose="03000509000000000000" charset="-122"/>
              <a:cs typeface="方正黑体_GBK" panose="03000509000000000000" charset="-122"/>
            </a:endParaRPr>
          </a:p>
          <a:p>
            <a:pPr marL="0" indent="0">
              <a:buNone/>
            </a:pPr>
            <a:r>
              <a:rPr lang="zh-CN" altLang="en-US" sz="3600">
                <a:latin typeface="方正黑体_GBK" panose="03000509000000000000" charset="-122"/>
                <a:ea typeface="方正黑体_GBK" panose="03000509000000000000" charset="-122"/>
                <a:cs typeface="方正黑体_GBK" panose="03000509000000000000" charset="-122"/>
              </a:rPr>
              <a:t>（二）优先支持上年度科技特派员工作考核中受到通报表扬的优秀科技特派员、科技特派团及法人科技特</a:t>
            </a:r>
            <a:endParaRPr lang="zh-CN" altLang="en-US" sz="3600">
              <a:latin typeface="方正黑体_GBK" panose="03000509000000000000" charset="-122"/>
              <a:ea typeface="方正黑体_GBK" panose="03000509000000000000" charset="-122"/>
              <a:cs typeface="方正黑体_GBK" panose="03000509000000000000" charset="-122"/>
            </a:endParaRPr>
          </a:p>
          <a:p>
            <a:pPr marL="0" indent="0">
              <a:buNone/>
            </a:pPr>
            <a:r>
              <a:rPr lang="zh-CN" altLang="en-US" sz="3600">
                <a:latin typeface="方正黑体_GBK" panose="03000509000000000000" charset="-122"/>
                <a:ea typeface="方正黑体_GBK" panose="03000509000000000000" charset="-122"/>
                <a:cs typeface="方正黑体_GBK" panose="03000509000000000000" charset="-122"/>
              </a:rPr>
              <a:t> </a:t>
            </a:r>
            <a:r>
              <a:rPr lang="en-US" altLang="zh-CN" sz="3600">
                <a:latin typeface="方正黑体_GBK" panose="03000509000000000000" charset="-122"/>
                <a:ea typeface="方正黑体_GBK" panose="03000509000000000000" charset="-122"/>
                <a:cs typeface="方正黑体_GBK" panose="03000509000000000000" charset="-122"/>
              </a:rPr>
              <a:t>                 </a:t>
            </a:r>
            <a:r>
              <a:rPr lang="zh-CN" altLang="en-US" sz="3600">
                <a:latin typeface="方正黑体_GBK" panose="03000509000000000000" charset="-122"/>
                <a:ea typeface="方正黑体_GBK" panose="03000509000000000000" charset="-122"/>
                <a:cs typeface="方正黑体_GBK" panose="03000509000000000000" charset="-122"/>
              </a:rPr>
              <a:t>派员。</a:t>
            </a:r>
            <a:endParaRPr lang="zh-CN" altLang="en-US" sz="3600">
              <a:latin typeface="方正黑体_GBK" panose="03000509000000000000" charset="-122"/>
              <a:ea typeface="方正黑体_GBK" panose="03000509000000000000" charset="-122"/>
              <a:cs typeface="方正黑体_GBK" panose="03000509000000000000" charset="-122"/>
            </a:endParaRPr>
          </a:p>
          <a:p>
            <a:pPr marL="0" indent="0">
              <a:buNone/>
            </a:pPr>
            <a:r>
              <a:rPr lang="en-US" altLang="zh-CN" sz="3600">
                <a:latin typeface="方正黑体_GBK" panose="03000509000000000000" charset="-122"/>
                <a:ea typeface="方正黑体_GBK" panose="03000509000000000000" charset="-122"/>
                <a:cs typeface="方正黑体_GBK" panose="03000509000000000000" charset="-122"/>
              </a:rPr>
              <a:t>                    </a:t>
            </a:r>
            <a:r>
              <a:rPr lang="zh-CN" altLang="en-US" sz="3600">
                <a:latin typeface="方正黑体_GBK" panose="03000509000000000000" charset="-122"/>
                <a:ea typeface="方正黑体_GBK" panose="03000509000000000000" charset="-122"/>
                <a:cs typeface="方正黑体_GBK" panose="03000509000000000000" charset="-122"/>
              </a:rPr>
              <a:t>（三）项目执行期一般为2年。</a:t>
            </a:r>
            <a:endParaRPr lang="zh-CN" altLang="en-US" sz="3600">
              <a:latin typeface="方正黑体_GBK" panose="03000509000000000000" charset="-122"/>
              <a:ea typeface="方正黑体_GBK" panose="03000509000000000000" charset="-122"/>
              <a:cs typeface="方正黑体_GBK" panose="03000509000000000000" charset="-122"/>
            </a:endParaRPr>
          </a:p>
        </p:txBody>
      </p:sp>
      <p:sp>
        <p:nvSpPr>
          <p:cNvPr id="4" name="标题 3"/>
          <p:cNvSpPr/>
          <p:nvPr>
            <p:ph type="title"/>
          </p:nvPr>
        </p:nvSpPr>
        <p:spPr>
          <a:xfrm>
            <a:off x="3565525" y="254000"/>
            <a:ext cx="5061585" cy="720725"/>
          </a:xfrm>
        </p:spPr>
        <p:txBody>
          <a:bodyPr/>
          <a:p>
            <a:r>
              <a:rPr lang="zh-CN" altLang="en-US" dirty="0">
                <a:latin typeface="华文楷体" panose="02010600040101010101" charset="-122"/>
                <a:ea typeface="华文楷体" panose="02010600040101010101" charset="-122"/>
                <a:sym typeface="Arial" panose="020B0604020202020204" pitchFamily="34" charset="0"/>
              </a:rPr>
              <a:t>申报条件</a:t>
            </a:r>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993390" y="3268980"/>
            <a:ext cx="8398510" cy="2855595"/>
          </a:xfrm>
        </p:spPr>
        <p:txBody>
          <a:bodyPr/>
          <a:p>
            <a:pPr marL="0" indent="0">
              <a:buNone/>
            </a:pPr>
            <a:r>
              <a:rPr sz="2800">
                <a:latin typeface="华文楷体" panose="02010600040101010101" charset="-122"/>
                <a:ea typeface="华文楷体" panose="02010600040101010101" charset="-122"/>
                <a:cs typeface="华文楷体" panose="02010600040101010101" charset="-122"/>
              </a:rPr>
              <a:t>2.发挥科技特派团的桥梁纽带作用，聚集各类创新资源，推动农业科技园区、星创天地内企业与高校院所、链主企业、龙头企业联合开展科研攻关，覆盖生产、加工、销售等产业链关键环节，引进一批新成果、新技术、新机械、新产品，进行适宜性集成、组装、配套、示范、推广，加快一、二、三产业融合，更好融入产业链供应链体系。</a:t>
            </a:r>
            <a:endParaRPr sz="2800">
              <a:latin typeface="华文楷体" panose="02010600040101010101" charset="-122"/>
              <a:ea typeface="华文楷体" panose="02010600040101010101" charset="-122"/>
              <a:cs typeface="华文楷体" panose="02010600040101010101" charset="-122"/>
            </a:endParaRPr>
          </a:p>
          <a:p>
            <a:pPr marL="0" indent="0">
              <a:buNone/>
            </a:pPr>
            <a:endParaRPr sz="2800">
              <a:latin typeface="华文楷体" panose="02010600040101010101" charset="-122"/>
              <a:ea typeface="华文楷体" panose="02010600040101010101" charset="-122"/>
              <a:cs typeface="华文楷体" panose="02010600040101010101" charset="-122"/>
            </a:endParaRPr>
          </a:p>
        </p:txBody>
      </p:sp>
      <p:sp>
        <p:nvSpPr>
          <p:cNvPr id="2" name="内容占位符 2"/>
          <p:cNvSpPr>
            <a:spLocks noGrp="1"/>
          </p:cNvSpPr>
          <p:nvPr/>
        </p:nvSpPr>
        <p:spPr>
          <a:xfrm>
            <a:off x="672465" y="105410"/>
            <a:ext cx="11189335" cy="3086735"/>
          </a:xfrm>
          <a:prstGeom prst="rect">
            <a:avLst/>
          </a:prstGeom>
          <a:noFill/>
          <a:ln w="9525">
            <a:noFill/>
          </a:ln>
        </p:spPr>
        <p:txBody>
          <a:bodyPr/>
          <a:lst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a:lstStyle>
          <a:p>
            <a:pPr marL="0" indent="0">
              <a:buNone/>
            </a:pPr>
            <a:r>
              <a:rPr lang="zh-CN" altLang="en-US" sz="2800">
                <a:latin typeface="华文楷体" panose="02010600040101010101" charset="-122"/>
                <a:ea typeface="华文楷体" panose="02010600040101010101" charset="-122"/>
                <a:cs typeface="华文楷体" panose="02010600040101010101" charset="-122"/>
                <a:hlinkClick r:id="rId1" action="ppaction://hlinkfile"/>
              </a:rPr>
              <a:t>重点项目</a:t>
            </a:r>
            <a:r>
              <a:rPr lang="zh-CN" altLang="en-US" sz="2800">
                <a:latin typeface="华文楷体" panose="02010600040101010101" charset="-122"/>
                <a:ea typeface="华文楷体" panose="02010600040101010101" charset="-122"/>
                <a:cs typeface="华文楷体" panose="02010600040101010101" charset="-122"/>
              </a:rPr>
              <a:t>：</a:t>
            </a:r>
            <a:endParaRPr lang="zh-CN" altLang="en-US" sz="2800">
              <a:latin typeface="华文楷体" panose="02010600040101010101" charset="-122"/>
              <a:ea typeface="华文楷体" panose="02010600040101010101" charset="-122"/>
              <a:cs typeface="华文楷体" panose="02010600040101010101" charset="-122"/>
            </a:endParaRPr>
          </a:p>
          <a:p>
            <a:pPr marL="0" indent="0">
              <a:buNone/>
            </a:pPr>
            <a:r>
              <a:rPr sz="2800">
                <a:latin typeface="华文楷体" panose="02010600040101010101" charset="-122"/>
                <a:ea typeface="华文楷体" panose="02010600040101010101" charset="-122"/>
                <a:cs typeface="华文楷体" panose="02010600040101010101" charset="-122"/>
              </a:rPr>
              <a:t>1.鼓励高校、科研机构、农业科技园区内企业、星创天地、新型农业经营主体，</a:t>
            </a:r>
            <a:r>
              <a:rPr sz="2800" u="sng">
                <a:latin typeface="华文楷体" panose="02010600040101010101" charset="-122"/>
                <a:ea typeface="华文楷体" panose="02010600040101010101" charset="-122"/>
                <a:cs typeface="华文楷体" panose="02010600040101010101" charset="-122"/>
              </a:rPr>
              <a:t>作为法人科技特派员</a:t>
            </a:r>
            <a:r>
              <a:rPr sz="2800">
                <a:latin typeface="华文楷体" panose="02010600040101010101" charset="-122"/>
                <a:ea typeface="华文楷体" panose="02010600040101010101" charset="-122"/>
                <a:cs typeface="华文楷体" panose="02010600040101010101" charset="-122"/>
              </a:rPr>
              <a:t>，围绕地方特色资源和县域农业主导产业科技需求，对标产业链条各环节开展创新创业，进行科技成果集成应用，推动乡村产业全链条升级，增强县域农业主导产业市场竞争力和可持续发展能力。重点支持有一定产业化经营基础和产品市场潜力大的项目。</a:t>
            </a:r>
            <a:endParaRPr sz="2800">
              <a:latin typeface="华文楷体" panose="02010600040101010101" charset="-122"/>
              <a:ea typeface="华文楷体" panose="02010600040101010101" charset="-122"/>
              <a:cs typeface="华文楷体" panose="02010600040101010101" charset="-122"/>
            </a:endParaRPr>
          </a:p>
          <a:p>
            <a:pPr marL="0" indent="0">
              <a:buNone/>
            </a:pPr>
            <a:endParaRPr sz="2800">
              <a:latin typeface="华文楷体" panose="02010600040101010101" charset="-122"/>
              <a:ea typeface="华文楷体" panose="02010600040101010101" charset="-122"/>
              <a:cs typeface="华文楷体" panose="02010600040101010101" charset="-122"/>
            </a:endParaRPr>
          </a:p>
        </p:txBody>
      </p:sp>
    </p:spTree>
    <p:custDataLst>
      <p:tags r:id="rId2"/>
    </p:custDataLst>
  </p:cSld>
  <p:clrMapOvr>
    <a:masterClrMapping/>
  </p:clrMapOvr>
</p:sld>
</file>

<file path=ppt/tags/tag1.xml><?xml version="1.0" encoding="utf-8"?>
<p:tagLst xmlns:p="http://schemas.openxmlformats.org/presentationml/2006/main">
  <p:tag name="KSO_WM_BEAUTIFY_FLAG" val="#wm#"/>
  <p:tag name="KSO_WM_TEMPLATE_CATEGORY" val="custom"/>
  <p:tag name="KSO_WM_TEMPLATE_INDEX" val="20205427"/>
</p:tagLst>
</file>

<file path=ppt/tags/tag10.xml><?xml version="1.0" encoding="utf-8"?>
<p:tagLst xmlns:p="http://schemas.openxmlformats.org/presentationml/2006/main">
  <p:tag name="KSO_WM_BEAUTIFY_FLAG" val="#wm#"/>
  <p:tag name="KSO_WM_TEMPLATE_CATEGORY" val="custom"/>
  <p:tag name="KSO_WM_TEMPLATE_INDEX" val="20205427"/>
</p:tagLst>
</file>

<file path=ppt/tags/tag11.xml><?xml version="1.0" encoding="utf-8"?>
<p:tagLst xmlns:p="http://schemas.openxmlformats.org/presentationml/2006/main">
  <p:tag name="KSO_WM_BEAUTIFY_FLAG" val="#wm#"/>
  <p:tag name="KSO_WM_TEMPLATE_CATEGORY" val="custom"/>
  <p:tag name="KSO_WM_TEMPLATE_INDEX" val="20205427"/>
</p:tagLst>
</file>

<file path=ppt/tags/tag12.xml><?xml version="1.0" encoding="utf-8"?>
<p:tagLst xmlns:p="http://schemas.openxmlformats.org/presentationml/2006/main">
  <p:tag name="KSO_WM_BEAUTIFY_FLAG" val="#wm#"/>
  <p:tag name="KSO_WM_TEMPLATE_CATEGORY" val="custom"/>
  <p:tag name="KSO_WM_TEMPLATE_INDEX" val="20205427"/>
</p:tagLst>
</file>

<file path=ppt/tags/tag13.xml><?xml version="1.0" encoding="utf-8"?>
<p:tagLst xmlns:p="http://schemas.openxmlformats.org/presentationml/2006/main">
  <p:tag name="KSO_WM_BEAUTIFY_FLAG" val="#wm#"/>
  <p:tag name="KSO_WM_TEMPLATE_CATEGORY" val="custom"/>
  <p:tag name="KSO_WM_TEMPLATE_INDEX" val="20205427"/>
</p:tagLst>
</file>

<file path=ppt/tags/tag14.xml><?xml version="1.0" encoding="utf-8"?>
<p:tagLst xmlns:p="http://schemas.openxmlformats.org/presentationml/2006/main">
  <p:tag name="KSO_WM_BEAUTIFY_FLAG" val="#wm#"/>
  <p:tag name="KSO_WM_TEMPLATE_CATEGORY" val="custom"/>
  <p:tag name="KSO_WM_TEMPLATE_INDEX" val="20205427"/>
</p:tagLst>
</file>

<file path=ppt/tags/tag15.xml><?xml version="1.0" encoding="utf-8"?>
<p:tagLst xmlns:p="http://schemas.openxmlformats.org/presentationml/2006/main">
  <p:tag name="KSO_WM_BEAUTIFY_FLAG" val="#wm#"/>
  <p:tag name="KSO_WM_TEMPLATE_CATEGORY" val="custom"/>
  <p:tag name="KSO_WM_TEMPLATE_INDEX" val="20205427"/>
</p:tagLst>
</file>

<file path=ppt/tags/tag16.xml><?xml version="1.0" encoding="utf-8"?>
<p:tagLst xmlns:p="http://schemas.openxmlformats.org/presentationml/2006/main">
  <p:tag name="KSO_WM_BEAUTIFY_FLAG" val="#wm#"/>
  <p:tag name="KSO_WM_TEMPLATE_CATEGORY" val="custom"/>
  <p:tag name="KSO_WM_TEMPLATE_INDEX" val="20205427"/>
</p:tagLst>
</file>

<file path=ppt/tags/tag17.xml><?xml version="1.0" encoding="utf-8"?>
<p:tagLst xmlns:p="http://schemas.openxmlformats.org/presentationml/2006/main">
  <p:tag name="KSO_WM_BEAUTIFY_FLAG" val="#wm#"/>
  <p:tag name="KSO_WM_TEMPLATE_CATEGORY" val="custom"/>
  <p:tag name="KSO_WM_TEMPLATE_INDEX" val="20205427"/>
</p:tagLst>
</file>

<file path=ppt/tags/tag18.xml><?xml version="1.0" encoding="utf-8"?>
<p:tagLst xmlns:p="http://schemas.openxmlformats.org/presentationml/2006/main">
  <p:tag name="KSO_WM_BEAUTIFY_FLAG" val="#wm#"/>
  <p:tag name="KSO_WM_TEMPLATE_CATEGORY" val="custom"/>
  <p:tag name="KSO_WM_TEMPLATE_INDEX" val="20205427"/>
</p:tagLst>
</file>

<file path=ppt/tags/tag19.xml><?xml version="1.0" encoding="utf-8"?>
<p:tagLst xmlns:p="http://schemas.openxmlformats.org/presentationml/2006/main">
  <p:tag name="KSO_WM_BEAUTIFY_FLAG" val="#wm#"/>
  <p:tag name="KSO_WM_TEMPLATE_CATEGORY" val="custom"/>
  <p:tag name="KSO_WM_TEMPLATE_INDEX" val="20205427"/>
</p:tagLst>
</file>

<file path=ppt/tags/tag2.xml><?xml version="1.0" encoding="utf-8"?>
<p:tagLst xmlns:p="http://schemas.openxmlformats.org/presentationml/2006/main">
  <p:tag name="KSO_WM_BEAUTIFY_FLAG" val="#wm#"/>
  <p:tag name="KSO_WM_TEMPLATE_CATEGORY" val="custom"/>
  <p:tag name="KSO_WM_TEMPLATE_INDEX" val="20205427"/>
</p:tagLst>
</file>

<file path=ppt/tags/tag20.xml><?xml version="1.0" encoding="utf-8"?>
<p:tagLst xmlns:p="http://schemas.openxmlformats.org/presentationml/2006/main">
  <p:tag name="KSO_WPP_MARK_KEY" val="f95da7a5-9228-4888-8e1d-77ff0aed4f6e"/>
  <p:tag name="COMMONDATA" val="eyJoZGlkIjoiMzQ3YTVlZjIxN2UwNmZiNjRjYzliMGZjM2YxMGMxNmMifQ=="/>
  <p:tag name="commondata" val="eyJoZGlkIjoiOWFjYzEwZTljMzI1OGVhYTk3NjgwODA4YTE5MGQyYjMifQ=="/>
</p:tagLst>
</file>

<file path=ppt/tags/tag3.xml><?xml version="1.0" encoding="utf-8"?>
<p:tagLst xmlns:p="http://schemas.openxmlformats.org/presentationml/2006/main">
  <p:tag name="KSO_WM_BEAUTIFY_FLAG" val="#wm#"/>
  <p:tag name="KSO_WM_TEMPLATE_CATEGORY" val="custom"/>
  <p:tag name="KSO_WM_TEMPLATE_INDEX" val="20205427"/>
</p:tagLst>
</file>

<file path=ppt/tags/tag4.xml><?xml version="1.0" encoding="utf-8"?>
<p:tagLst xmlns:p="http://schemas.openxmlformats.org/presentationml/2006/main">
  <p:tag name="KSO_WM_BEAUTIFY_FLAG" val="#wm#"/>
  <p:tag name="KSO_WM_TEMPLATE_CATEGORY" val="custom"/>
  <p:tag name="KSO_WM_TEMPLATE_INDEX" val="20205427"/>
</p:tagLst>
</file>

<file path=ppt/tags/tag5.xml><?xml version="1.0" encoding="utf-8"?>
<p:tagLst xmlns:p="http://schemas.openxmlformats.org/presentationml/2006/main">
  <p:tag name="KSO_WM_BEAUTIFY_FLAG" val="#wm#"/>
  <p:tag name="KSO_WM_TEMPLATE_CATEGORY" val="custom"/>
  <p:tag name="KSO_WM_TEMPLATE_INDEX" val="20205427"/>
</p:tagLst>
</file>

<file path=ppt/tags/tag6.xml><?xml version="1.0" encoding="utf-8"?>
<p:tagLst xmlns:p="http://schemas.openxmlformats.org/presentationml/2006/main">
  <p:tag name="KSO_WM_BEAUTIFY_FLAG" val="#wm#"/>
  <p:tag name="KSO_WM_TEMPLATE_CATEGORY" val="custom"/>
  <p:tag name="KSO_WM_TEMPLATE_INDEX" val="20205427"/>
</p:tagLst>
</file>

<file path=ppt/tags/tag7.xml><?xml version="1.0" encoding="utf-8"?>
<p:tagLst xmlns:p="http://schemas.openxmlformats.org/presentationml/2006/main">
  <p:tag name="KSO_WM_BEAUTIFY_FLAG" val="#wm#"/>
  <p:tag name="KSO_WM_TEMPLATE_CATEGORY" val="custom"/>
  <p:tag name="KSO_WM_TEMPLATE_INDEX" val="20205427"/>
</p:tagLst>
</file>

<file path=ppt/tags/tag8.xml><?xml version="1.0" encoding="utf-8"?>
<p:tagLst xmlns:p="http://schemas.openxmlformats.org/presentationml/2006/main">
  <p:tag name="KSO_WM_BEAUTIFY_FLAG" val="#wm#"/>
  <p:tag name="KSO_WM_TEMPLATE_CATEGORY" val="custom"/>
  <p:tag name="KSO_WM_TEMPLATE_INDEX" val="20205427"/>
</p:tagLst>
</file>

<file path=ppt/tags/tag9.xml><?xml version="1.0" encoding="utf-8"?>
<p:tagLst xmlns:p="http://schemas.openxmlformats.org/presentationml/2006/main">
  <p:tag name="KSO_WM_BEAUTIFY_FLAG" val="#wm#"/>
  <p:tag name="KSO_WM_TEMPLATE_CATEGORY" val="custom"/>
  <p:tag name="KSO_WM_TEMPLATE_INDEX" val="20205427"/>
</p:tagLst>
</file>

<file path=ppt/theme/theme1.xml><?xml version="1.0" encoding="utf-8"?>
<a:theme xmlns:a="http://schemas.openxmlformats.org/drawingml/2006/main" name="卷草阳台">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Rounded MT Bold"/>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themeOverride>
</file>

<file path=ppt/theme/themeOverride2.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themeOverride>
</file>

<file path=ppt/theme/themeOverride3.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otalTime>0</TotalTime>
  <Words>6754</Words>
  <Application>WPS 演示</Application>
  <PresentationFormat>宽屏</PresentationFormat>
  <Paragraphs>211</Paragraphs>
  <Slides>35</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35</vt:i4>
      </vt:variant>
    </vt:vector>
  </HeadingPairs>
  <TitlesOfParts>
    <vt:vector size="49" baseType="lpstr">
      <vt:lpstr>Arial</vt:lpstr>
      <vt:lpstr>宋体</vt:lpstr>
      <vt:lpstr>Wingdings</vt:lpstr>
      <vt:lpstr>Arial Black</vt:lpstr>
      <vt:lpstr>方正小标宋_GBK</vt:lpstr>
      <vt:lpstr>方正仿宋_GBK</vt:lpstr>
      <vt:lpstr>华文楷体</vt:lpstr>
      <vt:lpstr>微软雅黑</vt:lpstr>
      <vt:lpstr>方正楷体_GBK</vt:lpstr>
      <vt:lpstr>Arial Rounded MT Bold</vt:lpstr>
      <vt:lpstr>Arial Unicode MS</vt:lpstr>
      <vt:lpstr>Calibri</vt:lpstr>
      <vt:lpstr>方正黑体_GBK</vt:lpstr>
      <vt:lpstr>卷草阳台</vt:lpstr>
      <vt:lpstr>自治区科技特派员农村科技创业 行动项目申报解读 </vt:lpstr>
      <vt:lpstr>PowerPoint 演示文稿</vt:lpstr>
      <vt:lpstr>什么是科技特派员农村科技创业行动项目？</vt:lpstr>
      <vt:lpstr>                   法人科技特派员？</vt:lpstr>
      <vt:lpstr>PowerPoint 演示文稿</vt:lpstr>
      <vt:lpstr>PowerPoint 演示文稿</vt:lpstr>
      <vt:lpstr>                       科技特派员服务团</vt:lpstr>
      <vt:lpstr>什么是科技特派员农村科技创业行动项目</vt:lpstr>
      <vt:lpstr>PowerPoint 演示文稿</vt:lpstr>
      <vt:lpstr>PowerPoint 演示文稿</vt:lpstr>
      <vt:lpstr>2024年科技特派员农村科技创业行动项目立项原则。</vt:lpstr>
      <vt:lpstr>2024年科技特派员农村科技创业行动项目立项原则。</vt:lpstr>
      <vt:lpstr>引导项目：</vt:lpstr>
      <vt:lpstr>PowerPoint 演示文稿</vt:lpstr>
      <vt:lpstr>PowerPoint 演示文稿</vt:lpstr>
      <vt:lpstr>PowerPoint 演示文稿</vt:lpstr>
      <vt:lpstr>PowerPoint 演示文稿</vt:lpstr>
      <vt:lpstr>PowerPoint 演示文稿</vt:lpstr>
      <vt:lpstr>PowerPoint 演示文稿</vt:lpstr>
      <vt:lpstr>                 </vt:lpstr>
      <vt:lpstr>PowerPoint 演示文稿</vt:lpstr>
      <vt:lpstr>PowerPoint 演示文稿</vt:lpstr>
      <vt:lpstr>PowerPoint 演示文稿</vt:lpstr>
      <vt:lpstr>PowerPoint 演示文稿</vt:lpstr>
      <vt:lpstr>自治区科技成果转化示范专项—乡村振兴产业发展科技行动计划 项目申报解读</vt:lpstr>
      <vt:lpstr>基本原则</vt:lpstr>
      <vt:lpstr>目的意义</vt:lpstr>
      <vt:lpstr>目的意义</vt:lpstr>
      <vt:lpstr>目的意义</vt:lpstr>
      <vt:lpstr> 试点单位申请</vt:lpstr>
      <vt:lpstr>目的意义</vt:lpstr>
      <vt:lpstr>目的意义</vt:lpstr>
      <vt:lpstr>目的意义</vt:lpstr>
      <vt:lpstr>目的意义</vt:lpstr>
      <vt:lpstr>目的意义</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c:creator>
  <cp:lastModifiedBy>风之子</cp:lastModifiedBy>
  <cp:revision>28</cp:revision>
  <dcterms:created xsi:type="dcterms:W3CDTF">2022-07-07T02:34:00Z</dcterms:created>
  <dcterms:modified xsi:type="dcterms:W3CDTF">2024-04-25T17:25:37Z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2052-12.1.0.16729</vt:lpwstr>
  </property>
  <property fmtid="{D5CDD505-2E9C-101B-9397-08002B2CF9AE}" pid="3" name="ICV">
    <vt:lpwstr>6315980EC86B484E9C98971CFC149B46_13</vt:lpwstr>
  </property>
</Properties>
</file>