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7" r:id="rId4"/>
    <p:sldId id="272" r:id="rId5"/>
    <p:sldId id="278" r:id="rId6"/>
    <p:sldId id="273" r:id="rId7"/>
    <p:sldId id="274" r:id="rId8"/>
    <p:sldId id="277" r:id="rId9"/>
    <p:sldId id="276" r:id="rId10"/>
    <p:sldId id="290" r:id="rId11"/>
    <p:sldId id="264" r:id="rId12"/>
    <p:sldId id="286" r:id="rId13"/>
    <p:sldId id="287" r:id="rId14"/>
    <p:sldId id="263" r:id="rId15"/>
    <p:sldId id="265" r:id="rId16"/>
  </p:sldIdLst>
  <p:sldSz cx="12192000" cy="6858000"/>
  <p:notesSz cx="7103745" cy="10234295"/>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gs" Target="tags/tag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alpha val="100000"/>
          </a:schemeClr>
        </a:solidFill>
        <a:effectLst/>
      </p:bgPr>
    </p:bg>
    <p:spTree>
      <p:nvGrpSpPr>
        <p:cNvPr id="1" name=""/>
        <p:cNvGrpSpPr/>
        <p:nvPr/>
      </p:nvGrpSpPr>
      <p:grpSpPr/>
      <p:pic>
        <p:nvPicPr>
          <p:cNvPr id="2050" name="Picture 2"/>
          <p:cNvPicPr>
            <a:picLocks noChangeAspect="1"/>
          </p:cNvPicPr>
          <p:nvPr/>
        </p:nvPicPr>
        <p:blipFill>
          <a:blip r:embed="rId2"/>
          <a:stretch>
            <a:fillRect/>
          </a:stretch>
        </p:blipFill>
        <p:spPr>
          <a:xfrm>
            <a:off x="4233" y="-1587"/>
            <a:ext cx="12208933" cy="6859587"/>
          </a:xfrm>
          <a:prstGeom prst="rect">
            <a:avLst/>
          </a:prstGeom>
          <a:noFill/>
          <a:ln w="9525">
            <a:noFill/>
          </a:ln>
        </p:spPr>
      </p:pic>
      <p:sp>
        <p:nvSpPr>
          <p:cNvPr id="2051" name="标题 2050"/>
          <p:cNvSpPr>
            <a:spLocks noGrp="1"/>
          </p:cNvSpPr>
          <p:nvPr>
            <p:ph type="ctrTitle"/>
          </p:nvPr>
        </p:nvSpPr>
        <p:spPr>
          <a:xfrm>
            <a:off x="624417" y="1773238"/>
            <a:ext cx="10943167" cy="1082675"/>
          </a:xfrm>
          <a:prstGeom prst="rect">
            <a:avLst/>
          </a:prstGeom>
          <a:noFill/>
          <a:ln w="9525">
            <a:noFill/>
          </a:ln>
        </p:spPr>
        <p:txBody>
          <a:bodyPr anchor="ctr"/>
          <a:lstStyle>
            <a:lvl1pPr lvl="0" algn="ctr">
              <a:buClrTx/>
              <a:buSzTx/>
              <a:buFontTx/>
              <a:defRPr>
                <a:solidFill>
                  <a:schemeClr val="tx1"/>
                </a:solidFill>
              </a:defRPr>
            </a:lvl1pPr>
          </a:lstStyle>
          <a:p>
            <a:pPr lvl="0"/>
            <a:r>
              <a:rPr lang="zh-CN" altLang="en-US"/>
              <a:t>单击此处编辑母版标题样式</a:t>
            </a:r>
            <a:endParaRPr lang="zh-CN" altLang="en-US"/>
          </a:p>
        </p:txBody>
      </p:sp>
      <p:sp>
        <p:nvSpPr>
          <p:cNvPr id="2052" name="副标题 2051"/>
          <p:cNvSpPr>
            <a:spLocks noGrp="1"/>
          </p:cNvSpPr>
          <p:nvPr>
            <p:ph type="subTitle" idx="1"/>
          </p:nvPr>
        </p:nvSpPr>
        <p:spPr>
          <a:xfrm>
            <a:off x="624417" y="2997200"/>
            <a:ext cx="10949516" cy="1752600"/>
          </a:xfrm>
          <a:prstGeom prst="rect">
            <a:avLst/>
          </a:prstGeom>
          <a:noFill/>
          <a:ln w="9525">
            <a:noFill/>
          </a:ln>
        </p:spPr>
        <p:txBody>
          <a:bodyPr anchor="t"/>
          <a:lstStyle>
            <a:lvl1pPr marL="0" lvl="0" indent="0" algn="ctr">
              <a:buClrTx/>
              <a:buSzTx/>
              <a:buFontTx/>
              <a:buNone/>
              <a:defRPr>
                <a:solidFill>
                  <a:schemeClr val="tx1"/>
                </a:solidFill>
              </a:defRPr>
            </a:lvl1pPr>
            <a:lvl2pPr marL="457200" lvl="1" indent="0" algn="ctr">
              <a:buClrTx/>
              <a:buSzTx/>
              <a:buFontTx/>
              <a:buNone/>
              <a:defRPr>
                <a:solidFill>
                  <a:schemeClr val="tx1"/>
                </a:solidFill>
              </a:defRPr>
            </a:lvl2pPr>
            <a:lvl3pPr marL="914400" lvl="2" indent="0" algn="ctr">
              <a:buClrTx/>
              <a:buSzTx/>
              <a:buFontTx/>
              <a:buNone/>
              <a:defRPr>
                <a:solidFill>
                  <a:schemeClr val="tx1"/>
                </a:solidFill>
              </a:defRPr>
            </a:lvl3pPr>
            <a:lvl4pPr marL="1371600" lvl="3" indent="0" algn="ctr">
              <a:buClrTx/>
              <a:buSzTx/>
              <a:buFontTx/>
              <a:buNone/>
              <a:defRPr>
                <a:solidFill>
                  <a:schemeClr val="tx1"/>
                </a:solidFill>
              </a:defRPr>
            </a:lvl4pPr>
            <a:lvl5pPr marL="1828800" lvl="4" indent="0" algn="ctr">
              <a:buClrTx/>
              <a:buSzTx/>
              <a:buFontTx/>
              <a:buNone/>
              <a:defRPr>
                <a:solidFill>
                  <a:schemeClr val="tx1"/>
                </a:solidFill>
              </a:defRPr>
            </a:lvl5pPr>
          </a:lstStyle>
          <a:p>
            <a:pPr lvl="0"/>
            <a:r>
              <a:rPr lang="zh-CN" altLang="en-US"/>
              <a:t>单击此处编辑母版副标题样式</a:t>
            </a:r>
            <a:endParaRPr lang="zh-CN" altLang="en-US"/>
          </a:p>
        </p:txBody>
      </p:sp>
      <p:sp>
        <p:nvSpPr>
          <p:cNvPr id="2053" name="日期占位符 2052"/>
          <p:cNvSpPr>
            <a:spLocks noGrp="1"/>
          </p:cNvSpPr>
          <p:nvPr>
            <p:ph type="dt" sz="half" idx="2"/>
          </p:nvPr>
        </p:nvSpPr>
        <p:spPr>
          <a:xfrm>
            <a:off x="609600" y="6245225"/>
            <a:ext cx="2844800" cy="476250"/>
          </a:xfrm>
          <a:prstGeom prst="rect">
            <a:avLst/>
          </a:prstGeom>
          <a:noFill/>
          <a:ln w="9525">
            <a:noFill/>
          </a:ln>
        </p:spPr>
        <p:txBody>
          <a:bodyPr anchor="t"/>
          <a:lstStyle>
            <a:lvl1pPr>
              <a:defRPr sz="1400"/>
            </a:lvl1pPr>
          </a:lstStyle>
          <a:p>
            <a:fld id="{82F288E0-7875-42C4-84C8-98DBBD3BF4D2}" type="datetimeFigureOut">
              <a:rPr lang="zh-CN" altLang="en-US" smtClean="0"/>
            </a:fld>
            <a:endParaRPr lang="zh-CN" altLang="en-US"/>
          </a:p>
        </p:txBody>
      </p:sp>
      <p:sp>
        <p:nvSpPr>
          <p:cNvPr id="2054" name="页脚占位符 2053"/>
          <p:cNvSpPr>
            <a:spLocks noGrp="1"/>
          </p:cNvSpPr>
          <p:nvPr>
            <p:ph type="ftr" sz="quarter" idx="3"/>
          </p:nvPr>
        </p:nvSpPr>
        <p:spPr>
          <a:xfrm>
            <a:off x="4165600" y="6245225"/>
            <a:ext cx="3860800" cy="476250"/>
          </a:xfrm>
          <a:prstGeom prst="rect">
            <a:avLst/>
          </a:prstGeom>
          <a:noFill/>
          <a:ln w="9525">
            <a:noFill/>
          </a:ln>
        </p:spPr>
        <p:txBody>
          <a:bodyPr anchor="t"/>
          <a:lstStyle>
            <a:lvl1pPr algn="ctr">
              <a:defRPr sz="1400"/>
            </a:lvl1pPr>
          </a:lstStyle>
          <a:p>
            <a:endParaRPr lang="zh-CN" altLang="en-US"/>
          </a:p>
        </p:txBody>
      </p:sp>
      <p:sp>
        <p:nvSpPr>
          <p:cNvPr id="2055" name="灯片编号占位符 2054"/>
          <p:cNvSpPr>
            <a:spLocks noGrp="1"/>
          </p:cNvSpPr>
          <p:nvPr>
            <p:ph type="sldNum" sz="quarter" idx="4"/>
          </p:nvPr>
        </p:nvSpPr>
        <p:spPr>
          <a:xfrm>
            <a:off x="8737600" y="6245225"/>
            <a:ext cx="2844800" cy="476250"/>
          </a:xfrm>
          <a:prstGeom prst="rect">
            <a:avLst/>
          </a:prstGeom>
          <a:noFill/>
          <a:ln w="9525">
            <a:noFill/>
          </a:ln>
        </p:spPr>
        <p:txBody>
          <a:bodyPr anchor="t"/>
          <a:lstStyle>
            <a:lvl1pPr algn="r">
              <a:defRPr sz="1400"/>
            </a:lvl1pPr>
          </a:lstStyle>
          <a:p>
            <a:fld id="{7D9BB5D0-35E4-459D-AEF3-FE4D7C45CC19}" type="slidenum">
              <a:rPr lang="zh-CN" altLang="en-US" smtClean="0"/>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190500"/>
            <a:ext cx="2743200" cy="59372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90500"/>
            <a:ext cx="8070573" cy="59372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174750"/>
            <a:ext cx="5376672" cy="4953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5728" y="1174750"/>
            <a:ext cx="5376672" cy="4953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5" y="2665379"/>
            <a:ext cx="4873575"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9"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pic>
        <p:nvPicPr>
          <p:cNvPr id="1026" name="Picture 2"/>
          <p:cNvPicPr>
            <a:picLocks noChangeAspect="1"/>
          </p:cNvPicPr>
          <p:nvPr/>
        </p:nvPicPr>
        <p:blipFill>
          <a:blip r:embed="rId12"/>
          <a:stretch>
            <a:fillRect/>
          </a:stretch>
        </p:blipFill>
        <p:spPr>
          <a:xfrm flipH="1">
            <a:off x="25400" y="-1587"/>
            <a:ext cx="12208933" cy="6859587"/>
          </a:xfrm>
          <a:prstGeom prst="rect">
            <a:avLst/>
          </a:prstGeom>
          <a:noFill/>
          <a:ln w="9525">
            <a:noFill/>
          </a:ln>
        </p:spPr>
      </p:pic>
      <p:sp>
        <p:nvSpPr>
          <p:cNvPr id="1027" name="标题 1026"/>
          <p:cNvSpPr>
            <a:spLocks noGrp="1"/>
          </p:cNvSpPr>
          <p:nvPr>
            <p:ph type="title"/>
          </p:nvPr>
        </p:nvSpPr>
        <p:spPr>
          <a:xfrm>
            <a:off x="609600" y="190500"/>
            <a:ext cx="10972800" cy="582613"/>
          </a:xfrm>
          <a:prstGeom prst="rect">
            <a:avLst/>
          </a:prstGeom>
          <a:noFill/>
          <a:ln w="9525">
            <a:noFill/>
          </a:ln>
        </p:spPr>
        <p:txBody>
          <a:bodyPr anchor="ctr"/>
          <a:p>
            <a:pPr lvl="0"/>
            <a:r>
              <a:rPr lang="zh-CN" altLang="en-US"/>
              <a:t>单击此处编辑母版标题样式</a:t>
            </a:r>
            <a:endParaRPr lang="zh-CN" altLang="en-US"/>
          </a:p>
        </p:txBody>
      </p:sp>
      <p:sp>
        <p:nvSpPr>
          <p:cNvPr id="1028" name="文本占位符 1027"/>
          <p:cNvSpPr>
            <a:spLocks noGrp="1"/>
          </p:cNvSpPr>
          <p:nvPr>
            <p:ph type="body" idx="1"/>
          </p:nvPr>
        </p:nvSpPr>
        <p:spPr>
          <a:xfrm>
            <a:off x="609600" y="1174750"/>
            <a:ext cx="10972800" cy="49530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9" name="日期占位符 1028"/>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fld id="{82F288E0-7875-42C4-84C8-98DBBD3BF4D2}" type="datetimeFigureOut">
              <a:rPr lang="zh-CN" altLang="en-US" smtClean="0"/>
            </a:fld>
            <a:endParaRPr lang="zh-CN" altLang="en-US"/>
          </a:p>
        </p:txBody>
      </p:sp>
      <p:sp>
        <p:nvSpPr>
          <p:cNvPr id="1030" name="页脚占位符 1029"/>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endParaRPr lang="zh-CN" altLang="en-US"/>
          </a:p>
        </p:txBody>
      </p:sp>
      <p:sp>
        <p:nvSpPr>
          <p:cNvPr id="1031" name="灯片编号占位符 1030"/>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eaLnBrk="1" fontAlgn="base" latinLnBrk="0" hangingPunct="1">
        <a:lnSpc>
          <a:spcPct val="100000"/>
        </a:lnSpc>
        <a:spcBef>
          <a:spcPct val="0"/>
        </a:spcBef>
        <a:spcAft>
          <a:spcPct val="0"/>
        </a:spcAft>
        <a:buNone/>
        <a:defRPr sz="3600" b="0" i="0" u="none" kern="1200" baseline="0">
          <a:solidFill>
            <a:schemeClr val="tx1"/>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624205" y="1515110"/>
            <a:ext cx="10942955" cy="2335530"/>
          </a:xfrm>
        </p:spPr>
        <p:txBody>
          <a:bodyPr/>
          <a:p>
            <a:r>
              <a:rPr lang="zh-CN" altLang="en-US" sz="4800">
                <a:latin typeface="方正小标宋_GBK" panose="03000509000000000000" charset="-122"/>
                <a:ea typeface="方正小标宋_GBK" panose="03000509000000000000" charset="-122"/>
              </a:rPr>
              <a:t>自治区科技成果转化示范专项—乡村振兴产业发展科技行动计划</a:t>
            </a:r>
            <a:br>
              <a:rPr lang="zh-CN" altLang="en-US" sz="4800">
                <a:latin typeface="方正小标宋_GBK" panose="03000509000000000000" charset="-122"/>
                <a:ea typeface="方正小标宋_GBK" panose="03000509000000000000" charset="-122"/>
              </a:rPr>
            </a:br>
            <a:r>
              <a:rPr lang="zh-CN" altLang="en-US" sz="4800">
                <a:latin typeface="方正小标宋_GBK" panose="03000509000000000000" charset="-122"/>
                <a:ea typeface="方正小标宋_GBK" panose="03000509000000000000" charset="-122"/>
              </a:rPr>
              <a:t>项目申报解读</a:t>
            </a:r>
            <a:endParaRPr lang="zh-CN" altLang="en-US" sz="4800">
              <a:latin typeface="方正小标宋_GBK" panose="03000509000000000000" charset="-122"/>
              <a:ea typeface="方正小标宋_GBK" panose="03000509000000000000" charset="-122"/>
            </a:endParaRPr>
          </a:p>
        </p:txBody>
      </p:sp>
      <p:sp>
        <p:nvSpPr>
          <p:cNvPr id="3" name="副标题 2"/>
          <p:cNvSpPr>
            <a:spLocks noGrp="1"/>
          </p:cNvSpPr>
          <p:nvPr>
            <p:ph type="subTitle" idx="1"/>
          </p:nvPr>
        </p:nvSpPr>
        <p:spPr>
          <a:xfrm>
            <a:off x="625052" y="4144645"/>
            <a:ext cx="10949516" cy="1752600"/>
          </a:xfrm>
        </p:spPr>
        <p:txBody>
          <a:bodyPr/>
          <a:p>
            <a:r>
              <a:rPr lang="zh-CN" altLang="en-US"/>
              <a:t>科技厅农村科技处</a:t>
            </a:r>
            <a:r>
              <a:rPr lang="en-US" altLang="zh-CN"/>
              <a:t>   胡婧仪</a:t>
            </a:r>
            <a:endParaRPr lang="en-US" altLang="zh-CN"/>
          </a:p>
          <a:p>
            <a:endParaRPr lang="zh-CN" altLang="en-US"/>
          </a:p>
          <a:p>
            <a:r>
              <a:rPr lang="zh-CN" altLang="en-US"/>
              <a:t>2024年4月</a:t>
            </a:r>
            <a:r>
              <a:rPr lang="zh-CN" altLang="en-US"/>
              <a:t>25日</a:t>
            </a: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90880" y="357505"/>
            <a:ext cx="10619740" cy="5941060"/>
          </a:xfrm>
        </p:spPr>
        <p:txBody>
          <a:bodyPr/>
          <a:p>
            <a:r>
              <a:rPr lang="en-US" altLang="zh-CN">
                <a:latin typeface="华文楷体" panose="02010600040101010101" charset="-122"/>
                <a:ea typeface="华文楷体" panose="02010600040101010101" charset="-122"/>
              </a:rPr>
              <a:t>        </a:t>
            </a:r>
            <a:r>
              <a:rPr lang="zh-CN" altLang="en-US">
                <a:latin typeface="华文楷体" panose="02010600040101010101" charset="-122"/>
                <a:ea typeface="华文楷体" panose="02010600040101010101" charset="-122"/>
              </a:rPr>
              <a:t>综上所述，我们乡村振兴产业发展科技行动的目标任务是提升</a:t>
            </a:r>
            <a:r>
              <a:rPr lang="zh-CN" altLang="en-US">
                <a:latin typeface="华文楷体" panose="02010600040101010101" charset="-122"/>
                <a:ea typeface="华文楷体" panose="02010600040101010101" charset="-122"/>
                <a:cs typeface="华文楷体" panose="02010600040101010101" charset="-122"/>
                <a:sym typeface="+mn-ea"/>
              </a:rPr>
              <a:t>县域主导产业相关企业科技创新能力和水平，助力乡村振兴产业兴旺。</a:t>
            </a:r>
            <a:br>
              <a:rPr lang="zh-CN" altLang="en-US">
                <a:latin typeface="华文楷体" panose="02010600040101010101" charset="-122"/>
                <a:ea typeface="华文楷体" panose="02010600040101010101" charset="-122"/>
                <a:cs typeface="华文楷体" panose="02010600040101010101" charset="-122"/>
                <a:sym typeface="+mn-ea"/>
              </a:rPr>
            </a:br>
            <a:r>
              <a:rPr lang="en-US" altLang="zh-CN">
                <a:latin typeface="华文楷体" panose="02010600040101010101" charset="-122"/>
                <a:ea typeface="华文楷体" panose="02010600040101010101" charset="-122"/>
                <a:cs typeface="华文楷体" panose="02010600040101010101" charset="-122"/>
                <a:sym typeface="+mn-ea"/>
              </a:rPr>
              <a:t>        </a:t>
            </a:r>
            <a:r>
              <a:rPr lang="zh-CN" altLang="en-US">
                <a:latin typeface="华文楷体" panose="02010600040101010101" charset="-122"/>
                <a:ea typeface="华文楷体" panose="02010600040101010101" charset="-122"/>
                <a:cs typeface="华文楷体" panose="02010600040101010101" charset="-122"/>
                <a:sym typeface="+mn-ea"/>
              </a:rPr>
              <a:t>实现目标的方式是支持县域内的农业企业围绕主导、特色、优势产业，联合科研院所高校来进行项目申报。</a:t>
            </a:r>
            <a:br>
              <a:rPr lang="zh-CN" altLang="en-US">
                <a:latin typeface="华文楷体" panose="02010600040101010101" charset="-122"/>
                <a:ea typeface="华文楷体" panose="02010600040101010101" charset="-122"/>
                <a:cs typeface="华文楷体" panose="02010600040101010101" charset="-122"/>
                <a:sym typeface="+mn-ea"/>
              </a:rPr>
            </a:br>
            <a:r>
              <a:rPr lang="en-US" altLang="zh-CN">
                <a:latin typeface="华文楷体" panose="02010600040101010101" charset="-122"/>
                <a:ea typeface="华文楷体" panose="02010600040101010101" charset="-122"/>
                <a:cs typeface="华文楷体" panose="02010600040101010101" charset="-122"/>
                <a:sym typeface="+mn-ea"/>
              </a:rPr>
              <a:t>        </a:t>
            </a:r>
            <a:r>
              <a:rPr lang="zh-CN" altLang="en-US">
                <a:latin typeface="华文楷体" panose="02010600040101010101" charset="-122"/>
                <a:ea typeface="华文楷体" panose="02010600040101010101" charset="-122"/>
                <a:cs typeface="华文楷体" panose="02010600040101010101" charset="-122"/>
                <a:sym typeface="+mn-ea"/>
              </a:rPr>
              <a:t>支持的方向：主要是</a:t>
            </a:r>
            <a:r>
              <a:rPr lang="zh-CN" altLang="en-US" u="sng">
                <a:latin typeface="华文楷体" panose="02010600040101010101" charset="-122"/>
                <a:ea typeface="华文楷体" panose="02010600040101010101" charset="-122"/>
                <a:cs typeface="华文楷体" panose="02010600040101010101" charset="-122"/>
                <a:sym typeface="+mn-ea"/>
              </a:rPr>
              <a:t>特色高效农业</a:t>
            </a:r>
            <a:r>
              <a:rPr lang="zh-CN" altLang="en-US">
                <a:latin typeface="华文楷体" panose="02010600040101010101" charset="-122"/>
                <a:ea typeface="华文楷体" panose="02010600040101010101" charset="-122"/>
                <a:cs typeface="华文楷体" panose="02010600040101010101" charset="-122"/>
                <a:sym typeface="+mn-ea"/>
              </a:rPr>
              <a:t>、</a:t>
            </a:r>
            <a:r>
              <a:rPr lang="zh-CN" altLang="en-US" u="sng">
                <a:latin typeface="华文楷体" panose="02010600040101010101" charset="-122"/>
                <a:ea typeface="华文楷体" panose="02010600040101010101" charset="-122"/>
                <a:cs typeface="华文楷体" panose="02010600040101010101" charset="-122"/>
                <a:sym typeface="+mn-ea"/>
              </a:rPr>
              <a:t>农产品加工</a:t>
            </a:r>
            <a:r>
              <a:rPr lang="zh-CN" altLang="en-US">
                <a:latin typeface="华文楷体" panose="02010600040101010101" charset="-122"/>
                <a:ea typeface="华文楷体" panose="02010600040101010101" charset="-122"/>
                <a:cs typeface="华文楷体" panose="02010600040101010101" charset="-122"/>
                <a:sym typeface="+mn-ea"/>
              </a:rPr>
              <a:t>、</a:t>
            </a:r>
            <a:r>
              <a:rPr lang="zh-CN" altLang="en-US" u="sng">
                <a:latin typeface="华文楷体" panose="02010600040101010101" charset="-122"/>
                <a:ea typeface="华文楷体" panose="02010600040101010101" charset="-122"/>
                <a:cs typeface="华文楷体" panose="02010600040101010101" charset="-122"/>
                <a:sym typeface="+mn-ea"/>
              </a:rPr>
              <a:t>乡村旅游</a:t>
            </a:r>
            <a:r>
              <a:rPr lang="zh-CN" altLang="en-US">
                <a:latin typeface="华文楷体" panose="02010600040101010101" charset="-122"/>
                <a:ea typeface="华文楷体" panose="02010600040101010101" charset="-122"/>
                <a:cs typeface="华文楷体" panose="02010600040101010101" charset="-122"/>
                <a:sym typeface="+mn-ea"/>
              </a:rPr>
              <a:t>、</a:t>
            </a:r>
            <a:r>
              <a:rPr lang="zh-CN" altLang="en-US" u="sng">
                <a:latin typeface="华文楷体" panose="02010600040101010101" charset="-122"/>
                <a:ea typeface="华文楷体" panose="02010600040101010101" charset="-122"/>
                <a:cs typeface="华文楷体" panose="02010600040101010101" charset="-122"/>
                <a:sym typeface="+mn-ea"/>
              </a:rPr>
              <a:t>农村电商物流</a:t>
            </a:r>
            <a:r>
              <a:rPr lang="zh-CN" altLang="en-US">
                <a:latin typeface="华文楷体" panose="02010600040101010101" charset="-122"/>
                <a:ea typeface="华文楷体" panose="02010600040101010101" charset="-122"/>
                <a:cs typeface="华文楷体" panose="02010600040101010101" charset="-122"/>
                <a:sym typeface="+mn-ea"/>
              </a:rPr>
              <a:t>等产业</a:t>
            </a:r>
            <a:endParaRPr lang="zh-CN" altLang="en-US">
              <a:latin typeface="华文楷体" panose="02010600040101010101" charset="-122"/>
              <a:ea typeface="华文楷体" panose="02010600040101010101" charset="-122"/>
              <a:cs typeface="华文楷体" panose="02010600040101010101" charset="-122"/>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9600" y="423545"/>
            <a:ext cx="10972800" cy="5704205"/>
          </a:xfrm>
        </p:spPr>
        <p:txBody>
          <a:bodyPr/>
          <a:p>
            <a:pPr marL="0" indent="0">
              <a:buNone/>
            </a:pPr>
            <a:r>
              <a:rPr lang="zh-CN" altLang="en-US" sz="2800">
                <a:latin typeface="方正楷体_GBK" panose="03000509000000000000" charset="-122"/>
                <a:ea typeface="方正楷体_GBK" panose="03000509000000000000" charset="-122"/>
                <a:cs typeface="方正楷体_GBK" panose="03000509000000000000" charset="-122"/>
              </a:rPr>
              <a:t>项目申报案例一：</a:t>
            </a:r>
            <a:endParaRPr lang="zh-CN" altLang="en-US" sz="2800">
              <a:latin typeface="方正楷体_GBK" panose="03000509000000000000" charset="-122"/>
              <a:ea typeface="方正楷体_GBK" panose="03000509000000000000" charset="-122"/>
              <a:cs typeface="方正楷体_GBK" panose="03000509000000000000" charset="-122"/>
            </a:endParaRPr>
          </a:p>
          <a:p>
            <a:pPr marL="0" indent="0">
              <a:buNone/>
            </a:pPr>
            <a:r>
              <a:rPr lang="zh-CN" altLang="en-US" sz="2800">
                <a:latin typeface="方正楷体_GBK" panose="03000509000000000000" charset="-122"/>
                <a:ea typeface="方正楷体_GBK" panose="03000509000000000000" charset="-122"/>
                <a:cs typeface="方正楷体_GBK" panose="03000509000000000000" charset="-122"/>
              </a:rPr>
              <a:t> </a:t>
            </a:r>
            <a:r>
              <a:rPr lang="en-US" altLang="zh-CN" sz="2800">
                <a:latin typeface="方正楷体_GBK" panose="03000509000000000000" charset="-122"/>
                <a:ea typeface="方正楷体_GBK" panose="03000509000000000000" charset="-122"/>
                <a:cs typeface="方正楷体_GBK" panose="03000509000000000000" charset="-122"/>
              </a:rPr>
              <a:t>   </a:t>
            </a:r>
            <a:r>
              <a:rPr lang="zh-CN" altLang="en-US" sz="2400" b="1">
                <a:latin typeface="方正楷体_GBK" panose="03000509000000000000" charset="-122"/>
                <a:ea typeface="方正楷体_GBK" panose="03000509000000000000" charset="-122"/>
                <a:cs typeface="方正楷体_GBK" panose="03000509000000000000" charset="-122"/>
              </a:rPr>
              <a:t>项目实施内容：</a:t>
            </a:r>
            <a:r>
              <a:rPr lang="zh-CN" altLang="en-US" sz="2400">
                <a:latin typeface="方正楷体_GBK" panose="03000509000000000000" charset="-122"/>
                <a:ea typeface="方正楷体_GBK" panose="03000509000000000000" charset="-122"/>
                <a:cs typeface="方正楷体_GBK" panose="03000509000000000000" charset="-122"/>
              </a:rPr>
              <a:t>本项目针对</a:t>
            </a:r>
            <a:r>
              <a:rPr lang="en-US" altLang="zh-CN" sz="2400">
                <a:latin typeface="方正楷体_GBK" panose="03000509000000000000" charset="-122"/>
                <a:ea typeface="方正楷体_GBK" panose="03000509000000000000" charset="-122"/>
                <a:cs typeface="方正楷体_GBK" panose="03000509000000000000" charset="-122"/>
              </a:rPr>
              <a:t>XX</a:t>
            </a:r>
            <a:r>
              <a:rPr lang="zh-CN" altLang="en-US" sz="2400">
                <a:latin typeface="方正楷体_GBK" panose="03000509000000000000" charset="-122"/>
                <a:ea typeface="方正楷体_GBK" panose="03000509000000000000" charset="-122"/>
                <a:cs typeface="方正楷体_GBK" panose="03000509000000000000" charset="-122"/>
              </a:rPr>
              <a:t>县气候冷凉、无霜期短，粮食、油料作物产量低、效益差等实际问题，兵地融合、校企合作，通过冬小麦、复播大豆品种引进、筛选，开展冬小麦、复播大豆不同耕作方式、种植模式、种植密度研究，开发出以“双早双免”为核心的冬小麦-大豆高产高效技术体系。该多熟制体系充分利用生长季节，通过选用早熟、耐寒冬小麦品种和早熟、耐密复播大豆品种，配以冬小麦机械化均匀种植、复播大豆免耕种植、“一水两用”、“增密降高、系统化调”等技术，减少农耗期，节约成本，高产增效。</a:t>
            </a:r>
            <a:endParaRPr lang="zh-CN" altLang="en-US" sz="2400">
              <a:latin typeface="方正楷体_GBK" panose="03000509000000000000" charset="-122"/>
              <a:ea typeface="方正楷体_GBK" panose="03000509000000000000" charset="-122"/>
              <a:cs typeface="方正楷体_GBK" panose="03000509000000000000" charset="-122"/>
            </a:endParaRPr>
          </a:p>
          <a:p>
            <a:pPr marL="0" indent="0">
              <a:buNone/>
            </a:pPr>
            <a:r>
              <a:rPr lang="en-US" altLang="zh-CN" sz="2400">
                <a:latin typeface="方正楷体_GBK" panose="03000509000000000000" charset="-122"/>
                <a:ea typeface="方正楷体_GBK" panose="03000509000000000000" charset="-122"/>
                <a:cs typeface="方正楷体_GBK" panose="03000509000000000000" charset="-122"/>
              </a:rPr>
              <a:t>    </a:t>
            </a:r>
            <a:r>
              <a:rPr lang="zh-CN" altLang="en-US" sz="2400" b="1">
                <a:latin typeface="方正楷体_GBK" panose="03000509000000000000" charset="-122"/>
                <a:ea typeface="方正楷体_GBK" panose="03000509000000000000" charset="-122"/>
                <a:cs typeface="方正楷体_GBK" panose="03000509000000000000" charset="-122"/>
              </a:rPr>
              <a:t>主要考核指标：</a:t>
            </a:r>
            <a:r>
              <a:rPr lang="zh-CN" altLang="en-US" sz="2400">
                <a:latin typeface="方正楷体_GBK" panose="03000509000000000000" charset="-122"/>
                <a:ea typeface="方正楷体_GBK" panose="03000509000000000000" charset="-122"/>
                <a:cs typeface="方正楷体_GBK" panose="03000509000000000000" charset="-122"/>
              </a:rPr>
              <a:t>通过项目实施，筛选出适宜复种体系的冬小麦、大豆品种2-4个，推广冬小麦匀播高产栽培技术、复播大豆高产栽培技术等新技术，改装、应用冬小麦匀播机、大豆免耕播种机等新装备，制订冬小麦-大豆高产高效技术规程1项，申报国家专利1 项，发表高水平论文2篇，培养地方技术骨干10 人，科技示范户5 户，培训农民500人次，辐射带动当地农民500 户；在</a:t>
            </a:r>
            <a:r>
              <a:rPr lang="en-US" altLang="zh-CN" sz="2400">
                <a:latin typeface="方正楷体_GBK" panose="03000509000000000000" charset="-122"/>
                <a:ea typeface="方正楷体_GBK" panose="03000509000000000000" charset="-122"/>
                <a:cs typeface="方正楷体_GBK" panose="03000509000000000000" charset="-122"/>
              </a:rPr>
              <a:t>XX</a:t>
            </a:r>
            <a:r>
              <a:rPr lang="zh-CN" altLang="en-US" sz="2400">
                <a:latin typeface="方正楷体_GBK" panose="03000509000000000000" charset="-122"/>
                <a:ea typeface="方正楷体_GBK" panose="03000509000000000000" charset="-122"/>
                <a:cs typeface="方正楷体_GBK" panose="03000509000000000000" charset="-122"/>
              </a:rPr>
              <a:t>县建立核心千亩示范区2 个，辐射推广50000 亩以上。</a:t>
            </a:r>
            <a:endParaRPr lang="zh-CN" altLang="en-US" sz="2400">
              <a:latin typeface="方正楷体_GBK" panose="03000509000000000000" charset="-122"/>
              <a:ea typeface="方正楷体_GBK" panose="03000509000000000000" charset="-122"/>
              <a:cs typeface="方正楷体_GBK" panose="03000509000000000000"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95960" y="867410"/>
            <a:ext cx="10972800" cy="4953000"/>
          </a:xfrm>
        </p:spPr>
        <p:txBody>
          <a:bodyPr/>
          <a:p>
            <a:pPr marL="0" indent="0">
              <a:buNone/>
            </a:pPr>
            <a:r>
              <a:rPr lang="zh-CN" altLang="en-US" sz="2400">
                <a:latin typeface="方正楷体_GBK" panose="03000509000000000000" charset="-122"/>
                <a:ea typeface="方正楷体_GBK" panose="03000509000000000000" charset="-122"/>
                <a:cs typeface="方正楷体_GBK" panose="03000509000000000000" charset="-122"/>
                <a:sym typeface="+mn-ea"/>
              </a:rPr>
              <a:t>项目申报案例二：</a:t>
            </a:r>
            <a:endParaRPr lang="zh-CN" altLang="en-US" sz="2400" b="1">
              <a:latin typeface="方正楷体_GBK" panose="03000509000000000000" charset="-122"/>
              <a:ea typeface="方正楷体_GBK" panose="03000509000000000000" charset="-122"/>
              <a:cs typeface="方正楷体_GBK" panose="03000509000000000000" charset="-122"/>
            </a:endParaRPr>
          </a:p>
          <a:p>
            <a:pPr marL="0" indent="0">
              <a:buNone/>
            </a:pPr>
            <a:r>
              <a:rPr lang="zh-CN" altLang="en-US" sz="2400" b="1">
                <a:latin typeface="方正楷体_GBK" panose="03000509000000000000" charset="-122"/>
                <a:ea typeface="方正楷体_GBK" panose="03000509000000000000" charset="-122"/>
                <a:cs typeface="方正楷体_GBK" panose="03000509000000000000" charset="-122"/>
              </a:rPr>
              <a:t> </a:t>
            </a:r>
            <a:r>
              <a:rPr lang="en-US" altLang="zh-CN" sz="2400" b="1">
                <a:latin typeface="方正楷体_GBK" panose="03000509000000000000" charset="-122"/>
                <a:ea typeface="方正楷体_GBK" panose="03000509000000000000" charset="-122"/>
                <a:cs typeface="方正楷体_GBK" panose="03000509000000000000" charset="-122"/>
              </a:rPr>
              <a:t>     </a:t>
            </a:r>
            <a:r>
              <a:rPr lang="zh-CN" altLang="en-US" sz="2400" b="1">
                <a:latin typeface="方正楷体_GBK" panose="03000509000000000000" charset="-122"/>
                <a:ea typeface="方正楷体_GBK" panose="03000509000000000000" charset="-122"/>
                <a:cs typeface="方正楷体_GBK" panose="03000509000000000000" charset="-122"/>
              </a:rPr>
              <a:t>项目实施内容：</a:t>
            </a:r>
            <a:r>
              <a:rPr lang="zh-CN" altLang="en-US" sz="2400">
                <a:latin typeface="方正楷体_GBK" panose="03000509000000000000" charset="-122"/>
                <a:ea typeface="方正楷体_GBK" panose="03000509000000000000" charset="-122"/>
                <a:cs typeface="方正楷体_GBK" panose="03000509000000000000" charset="-122"/>
              </a:rPr>
              <a:t>我公司与</a:t>
            </a:r>
            <a:r>
              <a:rPr lang="en-US" altLang="zh-CN" sz="2400">
                <a:latin typeface="方正楷体_GBK" panose="03000509000000000000" charset="-122"/>
                <a:ea typeface="方正楷体_GBK" panose="03000509000000000000" charset="-122"/>
                <a:cs typeface="方正楷体_GBK" panose="03000509000000000000" charset="-122"/>
              </a:rPr>
              <a:t>xx</a:t>
            </a:r>
            <a:r>
              <a:rPr lang="zh-CN" altLang="en-US" sz="2400">
                <a:latin typeface="方正楷体_GBK" panose="03000509000000000000" charset="-122"/>
                <a:ea typeface="方正楷体_GBK" panose="03000509000000000000" charset="-122"/>
                <a:cs typeface="方正楷体_GBK" panose="03000509000000000000" charset="-122"/>
              </a:rPr>
              <a:t>省</a:t>
            </a:r>
            <a:r>
              <a:rPr lang="en-US" altLang="zh-CN" sz="2400">
                <a:latin typeface="方正楷体_GBK" panose="03000509000000000000" charset="-122"/>
                <a:ea typeface="方正楷体_GBK" panose="03000509000000000000" charset="-122"/>
                <a:cs typeface="方正楷体_GBK" panose="03000509000000000000" charset="-122"/>
              </a:rPr>
              <a:t>xx</a:t>
            </a:r>
            <a:r>
              <a:rPr lang="zh-CN" altLang="en-US" sz="2400">
                <a:latin typeface="方正楷体_GBK" panose="03000509000000000000" charset="-122"/>
                <a:ea typeface="方正楷体_GBK" panose="03000509000000000000" charset="-122"/>
                <a:cs typeface="方正楷体_GBK" panose="03000509000000000000" charset="-122"/>
              </a:rPr>
              <a:t>农业科技发展有限公司合作引进燕麦甜叶一号至五号、东牧紫花苜蓿一号培育种子成果转化及技术推广。计划于2022年春季开始种植燕麦草2500亩，可采收种子750吨，每公斤种子8元，（当年产值8*750000=600万元）。2023年把种子发放给农户可种植燕麦草50000亩地，每亩地产值800公斤，每公斤2元，每亩产值1600元，预计总产值8000万元。计划种植苜蓿2000亩，本年无效益，翻年采收种子每亩60公斤，每公斤80元，每亩产值4800元，两年总产值960万元。</a:t>
            </a:r>
            <a:endParaRPr lang="zh-CN" altLang="en-US" sz="2400">
              <a:latin typeface="方正楷体_GBK" panose="03000509000000000000" charset="-122"/>
              <a:ea typeface="方正楷体_GBK" panose="03000509000000000000" charset="-122"/>
              <a:cs typeface="方正楷体_GBK" panose="03000509000000000000" charset="-122"/>
            </a:endParaRPr>
          </a:p>
          <a:p>
            <a:pPr marL="0" indent="0">
              <a:buNone/>
            </a:pPr>
            <a:r>
              <a:rPr lang="en-US" altLang="zh-CN" sz="2400">
                <a:latin typeface="方正楷体_GBK" panose="03000509000000000000" charset="-122"/>
                <a:ea typeface="方正楷体_GBK" panose="03000509000000000000" charset="-122"/>
                <a:cs typeface="方正楷体_GBK" panose="03000509000000000000" charset="-122"/>
              </a:rPr>
              <a:t>      </a:t>
            </a:r>
            <a:r>
              <a:rPr lang="zh-CN" altLang="en-US" sz="2400" b="1">
                <a:latin typeface="方正楷体_GBK" panose="03000509000000000000" charset="-122"/>
                <a:ea typeface="方正楷体_GBK" panose="03000509000000000000" charset="-122"/>
                <a:cs typeface="方正楷体_GBK" panose="03000509000000000000" charset="-122"/>
              </a:rPr>
              <a:t>主要考核指标：</a:t>
            </a:r>
            <a:r>
              <a:rPr lang="zh-CN" altLang="en-US" sz="2400">
                <a:latin typeface="方正楷体_GBK" panose="03000509000000000000" charset="-122"/>
                <a:ea typeface="方正楷体_GBK" panose="03000509000000000000" charset="-122"/>
                <a:cs typeface="方正楷体_GBK" panose="03000509000000000000" charset="-122"/>
              </a:rPr>
              <a:t>饲草料加工技术成果转化及推广项目，可带动当地种植户高品质高产量。</a:t>
            </a:r>
            <a:endParaRPr lang="zh-CN" altLang="en-US" sz="2400">
              <a:latin typeface="方正楷体_GBK" panose="03000509000000000000" charset="-122"/>
              <a:ea typeface="方正楷体_GBK" panose="03000509000000000000" charset="-122"/>
              <a:cs typeface="方正楷体_GBK" panose="03000509000000000000"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华文楷体" panose="02010600040101010101" charset="-122"/>
                <a:ea typeface="华文楷体" panose="02010600040101010101" charset="-122"/>
                <a:cs typeface="华文楷体" panose="02010600040101010101" charset="-122"/>
                <a:sym typeface="+mn-ea"/>
              </a:rPr>
              <a:t>申报要求和条件</a:t>
            </a:r>
            <a:endParaRPr lang="zh-CN" altLang="en-US"/>
          </a:p>
        </p:txBody>
      </p:sp>
      <p:sp>
        <p:nvSpPr>
          <p:cNvPr id="3" name="内容占位符 2"/>
          <p:cNvSpPr>
            <a:spLocks noGrp="1"/>
          </p:cNvSpPr>
          <p:nvPr>
            <p:ph idx="1"/>
          </p:nvPr>
        </p:nvSpPr>
        <p:spPr>
          <a:xfrm>
            <a:off x="609600" y="773430"/>
            <a:ext cx="10972800" cy="4953000"/>
          </a:xfrm>
        </p:spPr>
        <p:txBody>
          <a:bodyPr/>
          <a:p>
            <a:pPr marL="0" indent="0">
              <a:buNone/>
            </a:pPr>
            <a:r>
              <a:rPr lang="zh-CN" altLang="en-US" sz="2400">
                <a:latin typeface="华文楷体" panose="02010600040101010101" charset="-122"/>
                <a:ea typeface="华文楷体" panose="02010600040101010101" charset="-122"/>
                <a:cs typeface="华文楷体" panose="02010600040101010101" charset="-122"/>
              </a:rPr>
              <a:t>1.项目实施地（县、市、区）应具备的条件</a:t>
            </a:r>
            <a:endParaRPr lang="zh-CN" altLang="en-US" sz="2400">
              <a:latin typeface="华文楷体" panose="02010600040101010101" charset="-122"/>
              <a:ea typeface="华文楷体" panose="02010600040101010101" charset="-122"/>
              <a:cs typeface="华文楷体" panose="02010600040101010101" charset="-122"/>
            </a:endParaRPr>
          </a:p>
          <a:p>
            <a:pPr marL="0" indent="0">
              <a:buNone/>
            </a:pPr>
            <a:r>
              <a:rPr lang="zh-CN" altLang="en-US" sz="2400">
                <a:latin typeface="Calibri" panose="020F0502020204030204" charset="0"/>
                <a:ea typeface="华文楷体" panose="02010600040101010101" charset="-122"/>
                <a:cs typeface="华文楷体" panose="02010600040101010101" charset="-122"/>
              </a:rPr>
              <a:t>①</a:t>
            </a:r>
            <a:r>
              <a:rPr lang="zh-CN" altLang="en-US" sz="2400">
                <a:latin typeface="华文楷体" panose="02010600040101010101" charset="-122"/>
                <a:ea typeface="华文楷体" panose="02010600040101010101" charset="-122"/>
                <a:cs typeface="华文楷体" panose="02010600040101010101" charset="-122"/>
              </a:rPr>
              <a:t>党政主要领导重视科技工作，亲自抓乡村产业发展科技行动项目；</a:t>
            </a:r>
            <a:endParaRPr lang="zh-CN" altLang="en-US" sz="2400">
              <a:latin typeface="华文楷体" panose="02010600040101010101" charset="-122"/>
              <a:ea typeface="华文楷体" panose="02010600040101010101" charset="-122"/>
              <a:cs typeface="华文楷体" panose="02010600040101010101" charset="-122"/>
            </a:endParaRPr>
          </a:p>
          <a:p>
            <a:pPr marL="0" indent="0">
              <a:buNone/>
            </a:pPr>
            <a:r>
              <a:rPr lang="zh-CN" altLang="en-US" sz="2400">
                <a:latin typeface="Calibri" panose="020F0502020204030204" charset="0"/>
                <a:ea typeface="华文楷体" panose="02010600040101010101" charset="-122"/>
                <a:cs typeface="华文楷体" panose="02010600040101010101" charset="-122"/>
              </a:rPr>
              <a:t>②</a:t>
            </a:r>
            <a:r>
              <a:rPr lang="zh-CN" altLang="en-US" sz="2400" u="sng">
                <a:latin typeface="华文楷体" panose="02010600040101010101" charset="-122"/>
                <a:ea typeface="华文楷体" panose="02010600040101010101" charset="-122"/>
                <a:cs typeface="华文楷体" panose="02010600040101010101" charset="-122"/>
              </a:rPr>
              <a:t>项目涉及产业</a:t>
            </a:r>
            <a:r>
              <a:rPr lang="zh-CN" altLang="en-US" sz="2400">
                <a:latin typeface="华文楷体" panose="02010600040101010101" charset="-122"/>
                <a:ea typeface="华文楷体" panose="02010600040101010101" charset="-122"/>
                <a:cs typeface="华文楷体" panose="02010600040101010101" charset="-122"/>
              </a:rPr>
              <a:t>已列入当地经济、社会及科技发展规划。</a:t>
            </a:r>
            <a:endParaRPr lang="zh-CN" altLang="en-US" sz="2400">
              <a:latin typeface="华文楷体" panose="02010600040101010101" charset="-122"/>
              <a:ea typeface="华文楷体" panose="02010600040101010101" charset="-122"/>
              <a:cs typeface="华文楷体" panose="02010600040101010101" charset="-122"/>
            </a:endParaRPr>
          </a:p>
          <a:p>
            <a:pPr marL="0" indent="0">
              <a:buNone/>
            </a:pPr>
            <a:r>
              <a:rPr lang="zh-CN" altLang="en-US" sz="2400">
                <a:latin typeface="华文楷体" panose="02010600040101010101" charset="-122"/>
                <a:ea typeface="华文楷体" panose="02010600040101010101" charset="-122"/>
                <a:cs typeface="华文楷体" panose="02010600040101010101" charset="-122"/>
              </a:rPr>
              <a:t>2.申报主体相关要求 </a:t>
            </a:r>
            <a:endParaRPr lang="zh-CN" altLang="en-US" sz="2400">
              <a:latin typeface="华文楷体" panose="02010600040101010101" charset="-122"/>
              <a:ea typeface="华文楷体" panose="02010600040101010101" charset="-122"/>
              <a:cs typeface="华文楷体" panose="02010600040101010101" charset="-122"/>
            </a:endParaRPr>
          </a:p>
          <a:p>
            <a:pPr marL="0" indent="0">
              <a:buNone/>
            </a:pPr>
            <a:r>
              <a:rPr lang="zh-CN" altLang="en-US" sz="2400">
                <a:latin typeface="Calibri" panose="020F0502020204030204" charset="0"/>
                <a:ea typeface="华文楷体" panose="02010600040101010101" charset="-122"/>
                <a:cs typeface="华文楷体" panose="02010600040101010101" charset="-122"/>
              </a:rPr>
              <a:t>①</a:t>
            </a:r>
            <a:r>
              <a:rPr sz="2400">
                <a:ea typeface="华文楷体" panose="02010600040101010101" charset="-122"/>
                <a:cs typeface="华文楷体" panose="02010600040101010101" charset="-122"/>
              </a:rPr>
              <a:t>项目由县（市、区）农业领域龙头企业、重点企业或规模以上农业合作社牵头进行申报；</a:t>
            </a:r>
            <a:endParaRPr sz="2400">
              <a:ea typeface="华文楷体" panose="02010600040101010101" charset="-122"/>
              <a:cs typeface="华文楷体" panose="02010600040101010101" charset="-122"/>
            </a:endParaRPr>
          </a:p>
          <a:p>
            <a:pPr marL="0" indent="0">
              <a:buNone/>
            </a:pPr>
            <a:r>
              <a:rPr lang="zh-CN" altLang="en-US" sz="2400">
                <a:latin typeface="Calibri" panose="020F0502020204030204" charset="0"/>
                <a:ea typeface="华文楷体" panose="02010600040101010101" charset="-122"/>
                <a:cs typeface="华文楷体" panose="02010600040101010101" charset="-122"/>
                <a:sym typeface="+mn-ea"/>
              </a:rPr>
              <a:t>②</a:t>
            </a:r>
            <a:r>
              <a:rPr sz="2400" u="sng">
                <a:ea typeface="华文楷体" panose="02010600040101010101" charset="-122"/>
                <a:cs typeface="华文楷体" panose="02010600040101010101" charset="-122"/>
              </a:rPr>
              <a:t>项目须以产学研协作形式组织，技术合作（指导）单位须是高等学校、科研院所或具有独立法人资格的科研机构</a:t>
            </a:r>
            <a:r>
              <a:rPr sz="2400">
                <a:ea typeface="华文楷体" panose="02010600040101010101" charset="-122"/>
                <a:cs typeface="华文楷体" panose="02010600040101010101" charset="-122"/>
              </a:rPr>
              <a:t>；</a:t>
            </a:r>
            <a:endParaRPr sz="2400">
              <a:ea typeface="华文楷体" panose="02010600040101010101" charset="-122"/>
              <a:cs typeface="华文楷体" panose="02010600040101010101" charset="-122"/>
            </a:endParaRPr>
          </a:p>
          <a:p>
            <a:pPr marL="0" indent="0">
              <a:buNone/>
            </a:pPr>
            <a:r>
              <a:rPr lang="zh-CN" altLang="en-US" sz="2400">
                <a:latin typeface="Calibri" panose="020F0502020204030204" charset="0"/>
                <a:ea typeface="华文楷体" panose="02010600040101010101" charset="-122"/>
                <a:cs typeface="华文楷体" panose="02010600040101010101" charset="-122"/>
                <a:sym typeface="+mn-ea"/>
              </a:rPr>
              <a:t>③</a:t>
            </a:r>
            <a:r>
              <a:rPr sz="2400">
                <a:ea typeface="华文楷体" panose="02010600040101010101" charset="-122"/>
                <a:cs typeface="华文楷体" panose="02010600040101010101" charset="-122"/>
              </a:rPr>
              <a:t>农业科技园区内企业所申报项目内容须符合园区主导产业发展定位及方向。</a:t>
            </a:r>
            <a:endParaRPr lang="zh-CN" altLang="en-US" sz="2400">
              <a:latin typeface="华文楷体" panose="02010600040101010101" charset="-122"/>
              <a:ea typeface="华文楷体" panose="02010600040101010101" charset="-122"/>
              <a:cs typeface="华文楷体" panose="02010600040101010101" charset="-122"/>
            </a:endParaRPr>
          </a:p>
          <a:p>
            <a:pPr marL="0" indent="0">
              <a:buNone/>
            </a:pPr>
            <a:r>
              <a:rPr lang="zh-CN" altLang="en-US" sz="2400">
                <a:latin typeface="华文楷体" panose="02010600040101010101" charset="-122"/>
                <a:ea typeface="华文楷体" panose="02010600040101010101" charset="-122"/>
                <a:cs typeface="华文楷体" panose="02010600040101010101" charset="-122"/>
              </a:rPr>
              <a:t>3.其他要求</a:t>
            </a:r>
            <a:endParaRPr lang="zh-CN" altLang="en-US" sz="2400">
              <a:latin typeface="华文楷体" panose="02010600040101010101" charset="-122"/>
              <a:ea typeface="华文楷体" panose="02010600040101010101" charset="-122"/>
              <a:cs typeface="华文楷体" panose="02010600040101010101" charset="-122"/>
            </a:endParaRPr>
          </a:p>
          <a:p>
            <a:pPr marL="0" indent="0">
              <a:buNone/>
            </a:pPr>
            <a:r>
              <a:rPr lang="zh-CN" altLang="en-US" sz="2400">
                <a:latin typeface="Calibri" panose="020F0502020204030204" charset="0"/>
                <a:ea typeface="华文楷体" panose="02010600040101010101" charset="-122"/>
                <a:cs typeface="华文楷体" panose="02010600040101010101" charset="-122"/>
                <a:sym typeface="+mn-ea"/>
              </a:rPr>
              <a:t>①</a:t>
            </a:r>
            <a:r>
              <a:rPr lang="zh-CN" altLang="en-US" sz="2400">
                <a:latin typeface="华文楷体" panose="02010600040101010101" charset="-122"/>
                <a:ea typeface="华文楷体" panose="02010600040101010101" charset="-122"/>
                <a:cs typeface="华文楷体" panose="02010600040101010101" charset="-122"/>
              </a:rPr>
              <a:t>项目市场前景好，对当地农业示范带动作用明显。</a:t>
            </a:r>
            <a:endParaRPr lang="zh-CN" altLang="en-US" sz="2400">
              <a:latin typeface="华文楷体" panose="02010600040101010101" charset="-122"/>
              <a:ea typeface="华文楷体" panose="02010600040101010101" charset="-122"/>
              <a:cs typeface="华文楷体" panose="02010600040101010101" charset="-122"/>
            </a:endParaRPr>
          </a:p>
          <a:p>
            <a:pPr marL="0" indent="0">
              <a:buNone/>
            </a:pPr>
            <a:r>
              <a:rPr lang="zh-CN" altLang="en-US" sz="2400">
                <a:latin typeface="Calibri" panose="020F0502020204030204" charset="0"/>
                <a:ea typeface="华文楷体" panose="02010600040101010101" charset="-122"/>
                <a:cs typeface="华文楷体" panose="02010600040101010101" charset="-122"/>
                <a:sym typeface="+mn-ea"/>
              </a:rPr>
              <a:t>②</a:t>
            </a:r>
            <a:r>
              <a:rPr lang="zh-CN" altLang="en-US" sz="2400">
                <a:latin typeface="华文楷体" panose="02010600040101010101" charset="-122"/>
                <a:ea typeface="华文楷体" panose="02010600040101010101" charset="-122"/>
                <a:cs typeface="华文楷体" panose="02010600040101010101" charset="-122"/>
              </a:rPr>
              <a:t>项目承担单位自筹经费与财政拨款比例不低于1:1。</a:t>
            </a:r>
            <a:endParaRPr lang="zh-CN" altLang="en-US" sz="2400">
              <a:latin typeface="华文楷体" panose="02010600040101010101" charset="-122"/>
              <a:ea typeface="华文楷体" panose="02010600040101010101" charset="-122"/>
              <a:cs typeface="华文楷体" panose="02010600040101010101" charset="-122"/>
            </a:endParaRPr>
          </a:p>
          <a:p>
            <a:pPr marL="0" indent="0">
              <a:buNone/>
            </a:pPr>
            <a:r>
              <a:rPr lang="zh-CN" altLang="en-US" sz="2400">
                <a:latin typeface="Calibri" panose="020F0502020204030204" charset="0"/>
                <a:ea typeface="华文楷体" panose="02010600040101010101" charset="-122"/>
                <a:cs typeface="华文楷体" panose="02010600040101010101" charset="-122"/>
                <a:sym typeface="+mn-ea"/>
              </a:rPr>
              <a:t>③</a:t>
            </a:r>
            <a:r>
              <a:rPr lang="zh-CN" altLang="en-US" sz="2400">
                <a:latin typeface="华文楷体" panose="02010600040101010101" charset="-122"/>
                <a:ea typeface="华文楷体" panose="02010600040101010101" charset="-122"/>
                <a:cs typeface="华文楷体" panose="02010600040101010101" charset="-122"/>
              </a:rPr>
              <a:t>项目须在疆内实施，项目执行期2年。</a:t>
            </a:r>
            <a:endParaRPr lang="zh-CN" altLang="en-US" sz="2400">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412115"/>
            <a:ext cx="10972800" cy="582613"/>
          </a:xfrm>
        </p:spPr>
        <p:txBody>
          <a:bodyPr/>
          <a:p>
            <a:r>
              <a:rPr lang="zh-CN" altLang="en-US">
                <a:latin typeface="华文楷体" panose="02010600040101010101" charset="-122"/>
                <a:ea typeface="华文楷体" panose="02010600040101010101" charset="-122"/>
              </a:rPr>
              <a:t>申报方式</a:t>
            </a:r>
            <a:endParaRPr lang="zh-CN" altLang="en-US">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609600" y="1359535"/>
            <a:ext cx="10972800" cy="4953000"/>
          </a:xfrm>
        </p:spPr>
        <p:txBody>
          <a:bodyPr/>
          <a:p>
            <a:pPr marL="0" indent="0">
              <a:buNone/>
            </a:pPr>
            <a:r>
              <a:rPr lang="en-US" altLang="zh-CN">
                <a:latin typeface="华文楷体" panose="02010600040101010101" charset="-122"/>
                <a:ea typeface="华文楷体" panose="02010600040101010101" charset="-122"/>
                <a:cs typeface="华文楷体" panose="02010600040101010101" charset="-122"/>
              </a:rPr>
              <a:t>1.</a:t>
            </a:r>
            <a:r>
              <a:rPr lang="zh-CN" altLang="en-US">
                <a:latin typeface="华文楷体" panose="02010600040101010101" charset="-122"/>
                <a:ea typeface="华文楷体" panose="02010600040101010101" charset="-122"/>
                <a:cs typeface="华文楷体" panose="02010600040101010101" charset="-122"/>
              </a:rPr>
              <a:t>项目通过“新疆科技计划管理公共服务平台”进行网上申报，首次申报需先进行单位注册。申报项目受理后，原则上</a:t>
            </a:r>
            <a:r>
              <a:rPr lang="zh-CN" altLang="en-US" u="sng">
                <a:latin typeface="华文楷体" panose="02010600040101010101" charset="-122"/>
                <a:ea typeface="华文楷体" panose="02010600040101010101" charset="-122"/>
                <a:cs typeface="华文楷体" panose="02010600040101010101" charset="-122"/>
              </a:rPr>
              <a:t>不能更改申报单位和负责人</a:t>
            </a:r>
            <a:r>
              <a:rPr lang="zh-CN" altLang="en-US">
                <a:latin typeface="华文楷体" panose="02010600040101010101" charset="-122"/>
                <a:ea typeface="华文楷体" panose="02010600040101010101" charset="-122"/>
                <a:cs typeface="华文楷体" panose="02010600040101010101" charset="-122"/>
              </a:rPr>
              <a:t>。</a:t>
            </a:r>
            <a:endParaRPr lang="zh-CN" altLang="en-US">
              <a:latin typeface="华文楷体" panose="02010600040101010101" charset="-122"/>
              <a:ea typeface="华文楷体" panose="02010600040101010101" charset="-122"/>
              <a:cs typeface="华文楷体" panose="02010600040101010101" charset="-122"/>
            </a:endParaRPr>
          </a:p>
          <a:p>
            <a:pPr marL="0" indent="0">
              <a:buNone/>
            </a:pPr>
            <a:r>
              <a:rPr lang="en-US" altLang="zh-CN">
                <a:latin typeface="华文楷体" panose="02010600040101010101" charset="-122"/>
                <a:ea typeface="华文楷体" panose="02010600040101010101" charset="-122"/>
                <a:cs typeface="华文楷体" panose="02010600040101010101" charset="-122"/>
              </a:rPr>
              <a:t>2. 在线填写的申请材料由各推荐单位在“新疆科技计划管理公共服务平台”上进行审核推荐，并在线提交至自治区科技厅。</a:t>
            </a:r>
            <a:endParaRPr lang="en-US" altLang="zh-CN">
              <a:latin typeface="华文楷体" panose="02010600040101010101" charset="-122"/>
              <a:ea typeface="华文楷体" panose="02010600040101010101" charset="-122"/>
              <a:cs typeface="华文楷体" panose="02010600040101010101" charset="-122"/>
            </a:endParaRPr>
          </a:p>
          <a:p>
            <a:pPr marL="0" indent="0">
              <a:buNone/>
            </a:pPr>
            <a:r>
              <a:rPr lang="en-US" altLang="zh-CN">
                <a:latin typeface="华文楷体" panose="02010600040101010101" charset="-122"/>
                <a:ea typeface="华文楷体" panose="02010600040101010101" charset="-122"/>
                <a:cs typeface="华文楷体" panose="02010600040101010101" charset="-122"/>
              </a:rPr>
              <a:t>3.</a:t>
            </a:r>
            <a:r>
              <a:rPr lang="zh-CN" altLang="en-US">
                <a:latin typeface="华文楷体" panose="02010600040101010101" charset="-122"/>
                <a:ea typeface="华文楷体" panose="02010600040101010101" charset="-122"/>
                <a:cs typeface="华文楷体" panose="02010600040101010101" charset="-122"/>
              </a:rPr>
              <a:t>温馨提示：企业正常经营</a:t>
            </a:r>
            <a:r>
              <a:rPr lang="en-US" altLang="zh-CN">
                <a:latin typeface="华文楷体" panose="02010600040101010101" charset="-122"/>
                <a:ea typeface="华文楷体" panose="02010600040101010101" charset="-122"/>
                <a:cs typeface="华文楷体" panose="02010600040101010101" charset="-122"/>
              </a:rPr>
              <a:t>2</a:t>
            </a:r>
            <a:r>
              <a:rPr lang="zh-CN" altLang="en-US">
                <a:latin typeface="华文楷体" panose="02010600040101010101" charset="-122"/>
                <a:ea typeface="华文楷体" panose="02010600040101010101" charset="-122"/>
                <a:cs typeface="华文楷体" panose="02010600040101010101" charset="-122"/>
              </a:rPr>
              <a:t>年以上（申报材料要求：提交自筹经费承诺函以及近两年经审计的财务报告等）</a:t>
            </a:r>
            <a:endParaRPr lang="zh-CN" altLang="en-US">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66750" y="506730"/>
            <a:ext cx="10972800" cy="582613"/>
          </a:xfrm>
        </p:spPr>
        <p:txBody>
          <a:bodyPr/>
          <a:p>
            <a:r>
              <a:rPr lang="zh-CN" altLang="en-US">
                <a:latin typeface="华文楷体" panose="02010600040101010101" charset="-122"/>
                <a:ea typeface="华文楷体" panose="02010600040101010101" charset="-122"/>
              </a:rPr>
              <a:t>基本原则</a:t>
            </a:r>
            <a:endParaRPr lang="zh-CN" altLang="en-US">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734060" y="1354455"/>
            <a:ext cx="10972800" cy="4953000"/>
          </a:xfrm>
        </p:spPr>
        <p:txBody>
          <a:bodyPr/>
          <a:p>
            <a:pPr marL="0" indent="0">
              <a:lnSpc>
                <a:spcPct val="150000"/>
              </a:lnSpc>
              <a:buNone/>
            </a:pPr>
            <a:r>
              <a:rPr lang="en-US" altLang="zh-CN">
                <a:latin typeface="华文楷体" panose="02010600040101010101" charset="-122"/>
                <a:ea typeface="华文楷体" panose="02010600040101010101" charset="-122"/>
                <a:cs typeface="华文楷体" panose="02010600040101010101" charset="-122"/>
              </a:rPr>
              <a:t>        </a:t>
            </a:r>
            <a:r>
              <a:rPr lang="zh-CN" altLang="en-US">
                <a:latin typeface="华文楷体" panose="02010600040101010101" charset="-122"/>
                <a:ea typeface="华文楷体" panose="02010600040101010101" charset="-122"/>
                <a:cs typeface="华文楷体" panose="02010600040101010101" charset="-122"/>
              </a:rPr>
              <a:t>一是促进科技创新与农业经济融通发展，</a:t>
            </a:r>
            <a:r>
              <a:rPr lang="zh-CN" altLang="en-US" u="sng">
                <a:latin typeface="华文楷体" panose="02010600040101010101" charset="-122"/>
                <a:ea typeface="华文楷体" panose="02010600040101010101" charset="-122"/>
                <a:cs typeface="华文楷体" panose="02010600040101010101" charset="-122"/>
              </a:rPr>
              <a:t>坚持以科技引导提高产业发展质量和水平</a:t>
            </a:r>
            <a:r>
              <a:rPr lang="zh-CN" altLang="en-US">
                <a:latin typeface="华文楷体" panose="02010600040101010101" charset="-122"/>
                <a:ea typeface="华文楷体" panose="02010600040101010101" charset="-122"/>
                <a:cs typeface="华文楷体" panose="02010600040101010101" charset="-122"/>
              </a:rPr>
              <a:t>。</a:t>
            </a:r>
            <a:endParaRPr lang="zh-CN" altLang="en-US">
              <a:latin typeface="华文楷体" panose="02010600040101010101" charset="-122"/>
              <a:ea typeface="华文楷体" panose="02010600040101010101" charset="-122"/>
              <a:cs typeface="华文楷体" panose="02010600040101010101" charset="-122"/>
            </a:endParaRPr>
          </a:p>
          <a:p>
            <a:pPr marL="0" indent="0">
              <a:lnSpc>
                <a:spcPct val="150000"/>
              </a:lnSpc>
              <a:buNone/>
            </a:pPr>
            <a:endParaRPr lang="zh-CN" altLang="en-US">
              <a:latin typeface="华文楷体" panose="02010600040101010101" charset="-122"/>
              <a:ea typeface="华文楷体" panose="02010600040101010101" charset="-122"/>
              <a:cs typeface="华文楷体" panose="02010600040101010101" charset="-122"/>
            </a:endParaRPr>
          </a:p>
          <a:p>
            <a:pPr marL="0" indent="0">
              <a:lnSpc>
                <a:spcPct val="150000"/>
              </a:lnSpc>
              <a:buNone/>
            </a:pPr>
            <a:r>
              <a:rPr lang="en-US" altLang="zh-CN">
                <a:latin typeface="华文楷体" panose="02010600040101010101" charset="-122"/>
                <a:ea typeface="华文楷体" panose="02010600040101010101" charset="-122"/>
                <a:cs typeface="华文楷体" panose="02010600040101010101" charset="-122"/>
              </a:rPr>
              <a:t>        </a:t>
            </a:r>
            <a:r>
              <a:rPr lang="zh-CN" altLang="en-US">
                <a:latin typeface="华文楷体" panose="02010600040101010101" charset="-122"/>
                <a:ea typeface="华文楷体" panose="02010600040101010101" charset="-122"/>
                <a:cs typeface="华文楷体" panose="02010600040101010101" charset="-122"/>
              </a:rPr>
              <a:t>二是立足不同区域的</a:t>
            </a:r>
            <a:r>
              <a:rPr lang="zh-CN" altLang="en-US" u="sng">
                <a:latin typeface="华文楷体" panose="02010600040101010101" charset="-122"/>
                <a:ea typeface="华文楷体" panose="02010600040101010101" charset="-122"/>
                <a:cs typeface="华文楷体" panose="02010600040101010101" charset="-122"/>
              </a:rPr>
              <a:t>产业基础</a:t>
            </a:r>
            <a:r>
              <a:rPr lang="zh-CN" altLang="en-US">
                <a:latin typeface="华文楷体" panose="02010600040101010101" charset="-122"/>
                <a:ea typeface="华文楷体" panose="02010600040101010101" charset="-122"/>
                <a:cs typeface="华文楷体" panose="02010600040101010101" charset="-122"/>
              </a:rPr>
              <a:t>、</a:t>
            </a:r>
            <a:r>
              <a:rPr lang="zh-CN" altLang="en-US" u="sng">
                <a:latin typeface="华文楷体" panose="02010600040101010101" charset="-122"/>
                <a:ea typeface="华文楷体" panose="02010600040101010101" charset="-122"/>
                <a:cs typeface="华文楷体" panose="02010600040101010101" charset="-122"/>
              </a:rPr>
              <a:t>资源禀赋</a:t>
            </a:r>
            <a:r>
              <a:rPr lang="zh-CN" altLang="en-US">
                <a:latin typeface="华文楷体" panose="02010600040101010101" charset="-122"/>
                <a:ea typeface="华文楷体" panose="02010600040101010101" charset="-122"/>
                <a:cs typeface="华文楷体" panose="02010600040101010101" charset="-122"/>
              </a:rPr>
              <a:t>和</a:t>
            </a:r>
            <a:r>
              <a:rPr lang="zh-CN" altLang="en-US" u="sng">
                <a:latin typeface="华文楷体" panose="02010600040101010101" charset="-122"/>
                <a:ea typeface="华文楷体" panose="02010600040101010101" charset="-122"/>
                <a:cs typeface="华文楷体" panose="02010600040101010101" charset="-122"/>
              </a:rPr>
              <a:t>发展水平</a:t>
            </a:r>
            <a:r>
              <a:rPr lang="zh-CN" altLang="en-US">
                <a:latin typeface="华文楷体" panose="02010600040101010101" charset="-122"/>
                <a:ea typeface="华文楷体" panose="02010600040101010101" charset="-122"/>
                <a:cs typeface="华文楷体" panose="02010600040101010101" charset="-122"/>
              </a:rPr>
              <a:t>，</a:t>
            </a:r>
            <a:r>
              <a:rPr lang="zh-CN" altLang="en-US" u="sng">
                <a:latin typeface="华文楷体" panose="02010600040101010101" charset="-122"/>
                <a:ea typeface="华文楷体" panose="02010600040101010101" charset="-122"/>
                <a:cs typeface="华文楷体" panose="02010600040101010101" charset="-122"/>
              </a:rPr>
              <a:t>合理确定</a:t>
            </a:r>
            <a:r>
              <a:rPr lang="zh-CN" altLang="en-US">
                <a:latin typeface="华文楷体" panose="02010600040101010101" charset="-122"/>
                <a:ea typeface="华文楷体" panose="02010600040101010101" charset="-122"/>
                <a:cs typeface="华文楷体" panose="02010600040101010101" charset="-122"/>
              </a:rPr>
              <a:t>科技支撑农业发展的</a:t>
            </a:r>
            <a:r>
              <a:rPr lang="zh-CN" altLang="en-US" u="sng">
                <a:latin typeface="华文楷体" panose="02010600040101010101" charset="-122"/>
                <a:ea typeface="华文楷体" panose="02010600040101010101" charset="-122"/>
                <a:cs typeface="华文楷体" panose="02010600040101010101" charset="-122"/>
              </a:rPr>
              <a:t>目标</a:t>
            </a:r>
            <a:r>
              <a:rPr lang="zh-CN" altLang="en-US">
                <a:latin typeface="华文楷体" panose="02010600040101010101" charset="-122"/>
                <a:ea typeface="华文楷体" panose="02010600040101010101" charset="-122"/>
                <a:cs typeface="华文楷体" panose="02010600040101010101" charset="-122"/>
              </a:rPr>
              <a:t>、</a:t>
            </a:r>
            <a:r>
              <a:rPr lang="zh-CN" altLang="en-US" u="sng">
                <a:latin typeface="华文楷体" panose="02010600040101010101" charset="-122"/>
                <a:ea typeface="华文楷体" panose="02010600040101010101" charset="-122"/>
                <a:cs typeface="华文楷体" panose="02010600040101010101" charset="-122"/>
              </a:rPr>
              <a:t>任务</a:t>
            </a:r>
            <a:r>
              <a:rPr lang="zh-CN" altLang="en-US">
                <a:latin typeface="华文楷体" panose="02010600040101010101" charset="-122"/>
                <a:ea typeface="华文楷体" panose="02010600040101010101" charset="-122"/>
                <a:cs typeface="华文楷体" panose="02010600040101010101" charset="-122"/>
              </a:rPr>
              <a:t>和</a:t>
            </a:r>
            <a:r>
              <a:rPr lang="zh-CN" altLang="en-US" u="sng">
                <a:latin typeface="华文楷体" panose="02010600040101010101" charset="-122"/>
                <a:ea typeface="华文楷体" panose="02010600040101010101" charset="-122"/>
                <a:cs typeface="华文楷体" panose="02010600040101010101" charset="-122"/>
              </a:rPr>
              <a:t>途径</a:t>
            </a:r>
            <a:r>
              <a:rPr lang="zh-CN" altLang="en-US">
                <a:latin typeface="华文楷体" panose="02010600040101010101" charset="-122"/>
                <a:ea typeface="华文楷体" panose="02010600040101010101" charset="-122"/>
                <a:cs typeface="华文楷体" panose="02010600040101010101" charset="-122"/>
              </a:rPr>
              <a:t>。</a:t>
            </a:r>
            <a:endParaRPr lang="zh-CN" altLang="en-US">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62635" y="1114425"/>
            <a:ext cx="10972800" cy="4953000"/>
          </a:xfrm>
        </p:spPr>
        <p:txBody>
          <a:bodyPr/>
          <a:p>
            <a:pPr marL="0" indent="0">
              <a:lnSpc>
                <a:spcPct val="150000"/>
              </a:lnSpc>
              <a:buNone/>
            </a:pPr>
            <a:r>
              <a:rPr lang="en-US" altLang="zh-CN">
                <a:latin typeface="华文楷体" panose="02010600040101010101" charset="-122"/>
                <a:ea typeface="华文楷体" panose="02010600040101010101" charset="-122"/>
                <a:cs typeface="华文楷体" panose="02010600040101010101" charset="-122"/>
                <a:sym typeface="+mn-ea"/>
              </a:rPr>
              <a:t>        </a:t>
            </a:r>
            <a:r>
              <a:rPr lang="zh-CN" altLang="en-US">
                <a:latin typeface="华文楷体" panose="02010600040101010101" charset="-122"/>
                <a:ea typeface="华文楷体" panose="02010600040101010101" charset="-122"/>
                <a:cs typeface="华文楷体" panose="02010600040101010101" charset="-122"/>
                <a:sym typeface="+mn-ea"/>
              </a:rPr>
              <a:t>三是</a:t>
            </a:r>
            <a:r>
              <a:rPr lang="zh-CN" altLang="en-US" u="sng">
                <a:latin typeface="华文楷体" panose="02010600040101010101" charset="-122"/>
                <a:ea typeface="华文楷体" panose="02010600040101010101" charset="-122"/>
                <a:cs typeface="华文楷体" panose="02010600040101010101" charset="-122"/>
                <a:sym typeface="+mn-ea"/>
              </a:rPr>
              <a:t>推进全链条</a:t>
            </a:r>
            <a:r>
              <a:rPr lang="zh-CN" altLang="en-US">
                <a:latin typeface="华文楷体" panose="02010600040101010101" charset="-122"/>
                <a:ea typeface="华文楷体" panose="02010600040101010101" charset="-122"/>
                <a:cs typeface="华文楷体" panose="02010600040101010101" charset="-122"/>
                <a:sym typeface="+mn-ea"/>
              </a:rPr>
              <a:t>、</a:t>
            </a:r>
            <a:r>
              <a:rPr lang="zh-CN" altLang="en-US" u="sng">
                <a:latin typeface="华文楷体" panose="02010600040101010101" charset="-122"/>
                <a:ea typeface="华文楷体" panose="02010600040101010101" charset="-122"/>
                <a:cs typeface="华文楷体" panose="02010600040101010101" charset="-122"/>
                <a:sym typeface="+mn-ea"/>
              </a:rPr>
              <a:t>多层次</a:t>
            </a:r>
            <a:r>
              <a:rPr lang="zh-CN" altLang="en-US">
                <a:latin typeface="华文楷体" panose="02010600040101010101" charset="-122"/>
                <a:ea typeface="华文楷体" panose="02010600040101010101" charset="-122"/>
                <a:cs typeface="华文楷体" panose="02010600040101010101" charset="-122"/>
                <a:sym typeface="+mn-ea"/>
              </a:rPr>
              <a:t>、</a:t>
            </a:r>
            <a:r>
              <a:rPr lang="zh-CN" altLang="en-US" u="sng">
                <a:latin typeface="华文楷体" panose="02010600040101010101" charset="-122"/>
                <a:ea typeface="华文楷体" panose="02010600040101010101" charset="-122"/>
                <a:cs typeface="华文楷体" panose="02010600040101010101" charset="-122"/>
                <a:sym typeface="+mn-ea"/>
              </a:rPr>
              <a:t>整体性</a:t>
            </a:r>
            <a:r>
              <a:rPr lang="zh-CN" altLang="en-US">
                <a:latin typeface="华文楷体" panose="02010600040101010101" charset="-122"/>
                <a:ea typeface="华文楷体" panose="02010600040101010101" charset="-122"/>
                <a:cs typeface="华文楷体" panose="02010600040101010101" charset="-122"/>
                <a:sym typeface="+mn-ea"/>
              </a:rPr>
              <a:t>的农业产业发展，统筹兼顾生态效益最佳化、经济效益最大化、社会效益最优化。</a:t>
            </a:r>
            <a:endParaRPr lang="zh-CN" altLang="en-US">
              <a:latin typeface="华文楷体" panose="02010600040101010101" charset="-122"/>
              <a:ea typeface="华文楷体" panose="02010600040101010101" charset="-122"/>
              <a:cs typeface="华文楷体" panose="02010600040101010101" charset="-122"/>
              <a:sym typeface="+mn-ea"/>
            </a:endParaRPr>
          </a:p>
          <a:p>
            <a:pPr marL="0" indent="0">
              <a:lnSpc>
                <a:spcPct val="150000"/>
              </a:lnSpc>
              <a:buNone/>
            </a:pPr>
            <a:endParaRPr lang="zh-CN" altLang="en-US">
              <a:latin typeface="华文楷体" panose="02010600040101010101" charset="-122"/>
              <a:ea typeface="华文楷体" panose="02010600040101010101" charset="-122"/>
              <a:cs typeface="华文楷体" panose="02010600040101010101" charset="-122"/>
            </a:endParaRPr>
          </a:p>
          <a:p>
            <a:pPr marL="0" indent="0">
              <a:lnSpc>
                <a:spcPct val="150000"/>
              </a:lnSpc>
              <a:buNone/>
            </a:pPr>
            <a:r>
              <a:rPr lang="en-US" altLang="zh-CN">
                <a:latin typeface="华文楷体" panose="02010600040101010101" charset="-122"/>
                <a:ea typeface="华文楷体" panose="02010600040101010101" charset="-122"/>
                <a:cs typeface="华文楷体" panose="02010600040101010101" charset="-122"/>
                <a:sym typeface="+mn-ea"/>
              </a:rPr>
              <a:t>        </a:t>
            </a:r>
            <a:r>
              <a:rPr lang="zh-CN" altLang="en-US">
                <a:latin typeface="华文楷体" panose="02010600040101010101" charset="-122"/>
                <a:ea typeface="华文楷体" panose="02010600040101010101" charset="-122"/>
                <a:cs typeface="华文楷体" panose="02010600040101010101" charset="-122"/>
                <a:sym typeface="+mn-ea"/>
              </a:rPr>
              <a:t>四是把产业链延伸、产业升级与实现稳定脱贫有机结合起来，防止返贫，确保脱贫成效高质量、可持续，有力推进乡村振兴战略。</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9600" y="819150"/>
            <a:ext cx="10972800" cy="5443855"/>
          </a:xfrm>
        </p:spPr>
        <p:txBody>
          <a:bodyPr/>
          <a:p>
            <a:pPr marL="0" indent="0">
              <a:lnSpc>
                <a:spcPct val="150000"/>
              </a:lnSpc>
              <a:buNone/>
            </a:pPr>
            <a:r>
              <a:rPr lang="en-US" altLang="zh-CN" sz="3600">
                <a:latin typeface="华文楷体" panose="02010600040101010101" charset="-122"/>
                <a:ea typeface="华文楷体" panose="02010600040101010101" charset="-122"/>
                <a:cs typeface="华文楷体" panose="02010600040101010101" charset="-122"/>
              </a:rPr>
              <a:t>       </a:t>
            </a:r>
            <a:r>
              <a:rPr lang="zh-CN" altLang="en-US" sz="3600">
                <a:latin typeface="华文楷体" panose="02010600040101010101" charset="-122"/>
                <a:ea typeface="华文楷体" panose="02010600040101010101" charset="-122"/>
                <a:cs typeface="华文楷体" panose="02010600040101010101" charset="-122"/>
              </a:rPr>
              <a:t>项目的重点目标任务：是把科技创新、提高效益、增强后劲作为内生动力，以</a:t>
            </a:r>
            <a:r>
              <a:rPr lang="zh-CN" altLang="en-US" sz="3600" u="sng">
                <a:latin typeface="华文楷体" panose="02010600040101010101" charset="-122"/>
                <a:ea typeface="华文楷体" panose="02010600040101010101" charset="-122"/>
                <a:cs typeface="华文楷体" panose="02010600040101010101" charset="-122"/>
              </a:rPr>
              <a:t>科技项目为抓手</a:t>
            </a:r>
            <a:r>
              <a:rPr lang="zh-CN" altLang="en-US" sz="3600">
                <a:latin typeface="华文楷体" panose="02010600040101010101" charset="-122"/>
                <a:ea typeface="华文楷体" panose="02010600040101010101" charset="-122"/>
                <a:cs typeface="华文楷体" panose="02010600040101010101" charset="-122"/>
              </a:rPr>
              <a:t>，采取</a:t>
            </a:r>
            <a:r>
              <a:rPr lang="zh-CN" altLang="en-US" sz="3600" u="sng">
                <a:latin typeface="华文楷体" panose="02010600040101010101" charset="-122"/>
                <a:ea typeface="华文楷体" panose="02010600040101010101" charset="-122"/>
                <a:cs typeface="华文楷体" panose="02010600040101010101" charset="-122"/>
              </a:rPr>
              <a:t>产学研合作形式</a:t>
            </a:r>
            <a:r>
              <a:rPr lang="zh-CN" altLang="en-US" sz="3600">
                <a:latin typeface="华文楷体" panose="02010600040101010101" charset="-122"/>
                <a:ea typeface="华文楷体" panose="02010600040101010101" charset="-122"/>
                <a:cs typeface="华文楷体" panose="02010600040101010101" charset="-122"/>
              </a:rPr>
              <a:t>，通过典型示范，探索出一套可复制、可推广的科技支撑特色产业发展机制。</a:t>
            </a:r>
            <a:endParaRPr lang="zh-CN" altLang="en-US" sz="3600">
              <a:latin typeface="华文楷体" panose="02010600040101010101" charset="-122"/>
              <a:ea typeface="华文楷体" panose="02010600040101010101" charset="-122"/>
              <a:cs typeface="华文楷体" panose="02010600040101010101" charset="-122"/>
            </a:endParaRPr>
          </a:p>
          <a:p>
            <a:pPr marL="0" indent="0">
              <a:lnSpc>
                <a:spcPct val="150000"/>
              </a:lnSpc>
              <a:buNone/>
            </a:pPr>
            <a:r>
              <a:rPr lang="en-US" altLang="zh-CN" sz="3600">
                <a:latin typeface="华文楷体" panose="02010600040101010101" charset="-122"/>
                <a:ea typeface="华文楷体" panose="02010600040101010101" charset="-122"/>
                <a:cs typeface="华文楷体" panose="02010600040101010101" charset="-122"/>
              </a:rPr>
              <a:t>      </a:t>
            </a:r>
            <a:r>
              <a:rPr lang="zh-CN" altLang="en-US" sz="3600">
                <a:latin typeface="华文楷体" panose="02010600040101010101" charset="-122"/>
                <a:ea typeface="华文楷体" panose="02010600040101010101" charset="-122"/>
                <a:cs typeface="华文楷体" panose="02010600040101010101" charset="-122"/>
              </a:rPr>
              <a:t>项目的支持的额度：根据《乡村振兴产业发展科技行动实施方案》，每个项目安排财政支持资金</a:t>
            </a:r>
            <a:r>
              <a:rPr lang="en-US" altLang="zh-CN" sz="3600">
                <a:latin typeface="华文楷体" panose="02010600040101010101" charset="-122"/>
                <a:ea typeface="华文楷体" panose="02010600040101010101" charset="-122"/>
                <a:cs typeface="华文楷体" panose="02010600040101010101" charset="-122"/>
              </a:rPr>
              <a:t>40-</a:t>
            </a:r>
            <a:r>
              <a:rPr lang="zh-CN" altLang="en-US" sz="3600">
                <a:latin typeface="华文楷体" panose="02010600040101010101" charset="-122"/>
                <a:ea typeface="华文楷体" panose="02010600040101010101" charset="-122"/>
                <a:cs typeface="华文楷体" panose="02010600040101010101" charset="-122"/>
              </a:rPr>
              <a:t>60万元。</a:t>
            </a:r>
            <a:endParaRPr lang="zh-CN" altLang="en-US" sz="3600">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800" y="315595"/>
            <a:ext cx="10972800" cy="582613"/>
          </a:xfrm>
        </p:spPr>
        <p:txBody>
          <a:bodyPr/>
          <a:p>
            <a:r>
              <a:rPr lang="zh-CN" altLang="en-US">
                <a:latin typeface="华文楷体" panose="02010600040101010101" charset="-122"/>
                <a:ea typeface="华文楷体" panose="02010600040101010101" charset="-122"/>
              </a:rPr>
              <a:t>项目支持方向：</a:t>
            </a:r>
            <a:endParaRPr lang="zh-CN" altLang="en-US">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609600" y="1711325"/>
            <a:ext cx="10972800" cy="4953000"/>
          </a:xfrm>
        </p:spPr>
        <p:txBody>
          <a:bodyPr/>
          <a:p>
            <a:pPr marL="0" indent="0">
              <a:buNone/>
            </a:pPr>
            <a:r>
              <a:rPr lang="zh-CN" altLang="en-US" sz="2800">
                <a:solidFill>
                  <a:schemeClr val="tx1"/>
                </a:solidFill>
                <a:ea typeface="华文楷体" panose="02010600040101010101" charset="-122"/>
                <a:cs typeface="华文楷体" panose="02010600040101010101" charset="-122"/>
              </a:rPr>
              <a:t>粮食领域（集成推广强筋、富硒、有机专用小麦高效种植技术，提升小麦初加工及精深加工水平，加快推进主食产业化。）</a:t>
            </a:r>
            <a:endParaRPr lang="zh-CN" altLang="en-US" sz="2800">
              <a:solidFill>
                <a:schemeClr val="tx1"/>
              </a:solidFill>
              <a:ea typeface="华文楷体" panose="02010600040101010101" charset="-122"/>
              <a:cs typeface="华文楷体" panose="02010600040101010101" charset="-122"/>
            </a:endParaRPr>
          </a:p>
          <a:p>
            <a:pPr marL="0" indent="0">
              <a:buNone/>
            </a:pPr>
            <a:endParaRPr lang="zh-CN" altLang="en-US" sz="2800">
              <a:solidFill>
                <a:schemeClr val="tx1"/>
              </a:solidFill>
              <a:ea typeface="华文楷体" panose="02010600040101010101" charset="-122"/>
              <a:cs typeface="华文楷体" panose="02010600040101010101" charset="-122"/>
            </a:endParaRPr>
          </a:p>
          <a:p>
            <a:pPr marL="0" indent="0">
              <a:buNone/>
            </a:pPr>
            <a:r>
              <a:rPr lang="zh-CN" altLang="en-US" sz="2800">
                <a:solidFill>
                  <a:schemeClr val="tx1"/>
                </a:solidFill>
                <a:ea typeface="华文楷体" panose="02010600040101010101" charset="-122"/>
                <a:cs typeface="华文楷体" panose="02010600040101010101" charset="-122"/>
              </a:rPr>
              <a:t>玉米领域（在种植重点县市，集成推广早熟、高产、耐密宜机收玉米新品种，集成密植高产高效栽培技术，支持引进或开发玉米精深加工新技术，挖掘玉米综合利用价值，提升产业发展科技水平。）</a:t>
            </a:r>
            <a:endParaRPr lang="zh-CN" altLang="en-US" sz="2800">
              <a:solidFill>
                <a:schemeClr val="tx1"/>
              </a:solidFill>
              <a:ea typeface="华文楷体" panose="02010600040101010101" charset="-122"/>
              <a:cs typeface="华文楷体" panose="02010600040101010101" charset="-122"/>
            </a:endParaRPr>
          </a:p>
          <a:p>
            <a:pPr marL="0" indent="0">
              <a:buNone/>
            </a:pPr>
            <a:endParaRPr lang="zh-CN" altLang="en-US" sz="2800">
              <a:solidFill>
                <a:schemeClr val="tx1"/>
              </a:solidFill>
              <a:ea typeface="华文楷体" panose="02010600040101010101" charset="-122"/>
              <a:cs typeface="华文楷体" panose="02010600040101010101" charset="-122"/>
            </a:endParaRPr>
          </a:p>
          <a:p>
            <a:pPr marL="0" indent="0">
              <a:buNone/>
            </a:pPr>
            <a:r>
              <a:rPr lang="zh-CN" altLang="en-US" sz="2800">
                <a:solidFill>
                  <a:schemeClr val="tx1"/>
                </a:solidFill>
                <a:ea typeface="华文楷体" panose="02010600040101010101" charset="-122"/>
                <a:cs typeface="华文楷体" panose="02010600040101010101" charset="-122"/>
              </a:rPr>
              <a:t>油料领域（油脂精深加工，引进提升油脂绿色高效加工的新技术与新装备，鼓励开展核桃油、文冠果油、油莎豆油等特色高端油脂绿色加工，提升油脂产品附加值和市场竞争力</a:t>
            </a:r>
            <a:r>
              <a:rPr lang="zh-CN" altLang="en-US">
                <a:solidFill>
                  <a:schemeClr val="tx1"/>
                </a:solidFill>
                <a:ea typeface="华文楷体" panose="02010600040101010101" charset="-122"/>
                <a:cs typeface="华文楷体" panose="02010600040101010101" charset="-122"/>
              </a:rPr>
              <a:t>。）</a:t>
            </a:r>
            <a:endParaRPr lang="zh-CN" altLang="en-US">
              <a:solidFill>
                <a:schemeClr val="tx1"/>
              </a:solidFill>
              <a:ea typeface="华文楷体" panose="02010600040101010101" charset="-122"/>
              <a:cs typeface="华文楷体" panose="02010600040101010101" charset="-122"/>
            </a:endParaRPr>
          </a:p>
        </p:txBody>
      </p:sp>
      <p:sp>
        <p:nvSpPr>
          <p:cNvPr id="4" name="标题 1"/>
          <p:cNvSpPr>
            <a:spLocks noGrp="1"/>
          </p:cNvSpPr>
          <p:nvPr/>
        </p:nvSpPr>
        <p:spPr>
          <a:xfrm>
            <a:off x="609600" y="961390"/>
            <a:ext cx="10972800" cy="582613"/>
          </a:xfrm>
          <a:prstGeom prst="rect">
            <a:avLst/>
          </a:prstGeom>
          <a:noFill/>
          <a:ln w="9525">
            <a:noFill/>
          </a:ln>
        </p:spPr>
        <p:txBody>
          <a:bodyPr anchor="ctr"/>
          <a:lstStyle>
            <a:lvl1pPr marL="0" lvl="0" indent="0" algn="l" defTabSz="914400" eaLnBrk="1" fontAlgn="base" latinLnBrk="0" hangingPunct="1">
              <a:lnSpc>
                <a:spcPct val="100000"/>
              </a:lnSpc>
              <a:spcBef>
                <a:spcPct val="0"/>
              </a:spcBef>
              <a:spcAft>
                <a:spcPct val="0"/>
              </a:spcAft>
              <a:buNone/>
              <a:defRPr sz="3600" b="0" i="0" u="none" kern="1200" baseline="0">
                <a:solidFill>
                  <a:schemeClr val="tx1"/>
                </a:solidFill>
                <a:latin typeface="+mj-lt"/>
                <a:ea typeface="+mj-ea"/>
                <a:cs typeface="+mj-cs"/>
              </a:defRPr>
            </a:lvl1pPr>
          </a:lstStyle>
          <a:p>
            <a:r>
              <a:rPr lang="zh-CN" altLang="en-US" sz="3200">
                <a:ea typeface="华文楷体" panose="02010600040101010101" charset="-122"/>
                <a:cs typeface="华文楷体" panose="02010600040101010101" charset="-122"/>
                <a:sym typeface="+mn-ea"/>
              </a:rPr>
              <a:t>1.粮食及油料产业</a:t>
            </a:r>
            <a:endParaRPr lang="zh-CN" altLang="en-US" sz="3200">
              <a:latin typeface="华文楷体" panose="02010600040101010101" charset="-122"/>
              <a:ea typeface="华文楷体" panose="0201060004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528955"/>
            <a:ext cx="10972800" cy="784860"/>
          </a:xfrm>
        </p:spPr>
        <p:txBody>
          <a:bodyPr/>
          <a:p>
            <a:r>
              <a:rPr lang="en-US" altLang="zh-CN">
                <a:latin typeface="华文楷体" panose="02010600040101010101" charset="-122"/>
                <a:ea typeface="华文楷体" panose="02010600040101010101" charset="-122"/>
              </a:rPr>
              <a:t>2.</a:t>
            </a:r>
            <a:r>
              <a:rPr lang="zh-CN" altLang="en-US">
                <a:ea typeface="华文楷体" panose="02010600040101010101" charset="-122"/>
                <a:cs typeface="华文楷体" panose="02010600040101010101" charset="-122"/>
                <a:sym typeface="+mn-ea"/>
              </a:rPr>
              <a:t>棉花产业</a:t>
            </a:r>
            <a:endParaRPr lang="zh-CN" altLang="en-US">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609600" y="1536700"/>
            <a:ext cx="11358880" cy="4862195"/>
          </a:xfrm>
        </p:spPr>
        <p:txBody>
          <a:bodyPr/>
          <a:p>
            <a:pPr marL="0" indent="0">
              <a:buNone/>
            </a:pPr>
            <a:r>
              <a:rPr lang="zh-CN" altLang="en-US">
                <a:solidFill>
                  <a:schemeClr val="tx1"/>
                </a:solidFill>
                <a:ea typeface="华文楷体" panose="02010600040101010101" charset="-122"/>
                <a:cs typeface="华文楷体" panose="02010600040101010101" charset="-122"/>
              </a:rPr>
              <a:t>棉花高效种植领域（在适宜棉区集成推广配套高效栽培技术，开发、引进、转化加厚高强度地膜的回收再利用技术，引进或开发更加高效、低成本棉花种植技术并进行示范推广，进一步提高棉花种植效益。）</a:t>
            </a:r>
            <a:endParaRPr lang="zh-CN" altLang="en-US">
              <a:solidFill>
                <a:schemeClr val="tx1"/>
              </a:solidFill>
              <a:ea typeface="华文楷体" panose="02010600040101010101" charset="-122"/>
              <a:cs typeface="华文楷体" panose="02010600040101010101" charset="-122"/>
            </a:endParaRPr>
          </a:p>
          <a:p>
            <a:pPr marL="0" indent="0">
              <a:buNone/>
            </a:pPr>
            <a:endParaRPr lang="zh-CN" altLang="en-US">
              <a:solidFill>
                <a:schemeClr val="tx1"/>
              </a:solidFill>
              <a:ea typeface="华文楷体" panose="02010600040101010101" charset="-122"/>
              <a:cs typeface="华文楷体" panose="02010600040101010101" charset="-122"/>
            </a:endParaRPr>
          </a:p>
          <a:p>
            <a:pPr marL="0" indent="0">
              <a:buNone/>
            </a:pPr>
            <a:r>
              <a:rPr lang="zh-CN" altLang="en-US">
                <a:solidFill>
                  <a:schemeClr val="tx1"/>
                </a:solidFill>
                <a:ea typeface="华文楷体" panose="02010600040101010101" charset="-122"/>
                <a:cs typeface="华文楷体" panose="02010600040101010101" charset="-122"/>
              </a:rPr>
              <a:t>棉花加工领域（引进或开发轻简高效棉花清杂技术，保证高品质棉纺织原料供给；提高棉花副产物加工利用水平，开展棉籽、棉秸秆、棉壳精深加工，开发新产品）</a:t>
            </a:r>
            <a:endParaRPr lang="zh-CN" altLang="en-US">
              <a:solidFill>
                <a:schemeClr val="tx1"/>
              </a:solidFill>
              <a:ea typeface="华文楷体" panose="02010600040101010101" charset="-122"/>
              <a:cs typeface="华文楷体" panose="0201060004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76275" y="1615440"/>
            <a:ext cx="10972800" cy="4292600"/>
          </a:xfrm>
        </p:spPr>
        <p:txBody>
          <a:bodyPr/>
          <a:p>
            <a:pPr marL="0" indent="0">
              <a:buNone/>
            </a:pPr>
            <a:r>
              <a:rPr lang="zh-CN" altLang="en-US">
                <a:solidFill>
                  <a:schemeClr val="tx1"/>
                </a:solidFill>
                <a:ea typeface="华文楷体" panose="02010600040101010101" charset="-122"/>
                <a:cs typeface="华文楷体" panose="02010600040101010101" charset="-122"/>
                <a:sym typeface="+mn-ea"/>
              </a:rPr>
              <a:t>肉牛肉羊领域                    奶业    </a:t>
            </a:r>
            <a:endParaRPr lang="zh-CN" altLang="en-US">
              <a:solidFill>
                <a:schemeClr val="tx1"/>
              </a:solidFill>
              <a:ea typeface="华文楷体" panose="02010600040101010101" charset="-122"/>
              <a:cs typeface="华文楷体" panose="02010600040101010101" charset="-122"/>
              <a:sym typeface="+mn-ea"/>
            </a:endParaRPr>
          </a:p>
          <a:p>
            <a:pPr marL="0" indent="0">
              <a:buNone/>
            </a:pPr>
            <a:endParaRPr lang="zh-CN" altLang="en-US">
              <a:solidFill>
                <a:schemeClr val="tx1"/>
              </a:solidFill>
              <a:ea typeface="华文楷体" panose="02010600040101010101" charset="-122"/>
              <a:cs typeface="华文楷体" panose="02010600040101010101" charset="-122"/>
              <a:sym typeface="+mn-ea"/>
            </a:endParaRPr>
          </a:p>
          <a:p>
            <a:pPr marL="0" indent="0">
              <a:buNone/>
            </a:pPr>
            <a:r>
              <a:rPr lang="zh-CN" altLang="en-US">
                <a:solidFill>
                  <a:schemeClr val="tx1"/>
                </a:solidFill>
                <a:ea typeface="华文楷体" panose="02010600040101010101" charset="-122"/>
                <a:cs typeface="华文楷体" panose="02010600040101010101" charset="-122"/>
                <a:sym typeface="+mn-ea"/>
              </a:rPr>
              <a:t>生猪领域                           家禽领域     </a:t>
            </a:r>
            <a:endParaRPr lang="zh-CN" altLang="en-US">
              <a:solidFill>
                <a:schemeClr val="tx1"/>
              </a:solidFill>
              <a:ea typeface="华文楷体" panose="02010600040101010101" charset="-122"/>
              <a:cs typeface="华文楷体" panose="02010600040101010101" charset="-122"/>
              <a:sym typeface="+mn-ea"/>
            </a:endParaRPr>
          </a:p>
          <a:p>
            <a:pPr marL="0" indent="0">
              <a:buNone/>
            </a:pPr>
            <a:endParaRPr lang="zh-CN" altLang="en-US">
              <a:solidFill>
                <a:schemeClr val="tx1"/>
              </a:solidFill>
              <a:ea typeface="华文楷体" panose="02010600040101010101" charset="-122"/>
              <a:cs typeface="华文楷体" panose="02010600040101010101" charset="-122"/>
              <a:sym typeface="+mn-ea"/>
            </a:endParaRPr>
          </a:p>
          <a:p>
            <a:pPr marL="0" indent="0">
              <a:buNone/>
            </a:pPr>
            <a:r>
              <a:rPr lang="zh-CN" altLang="en-US">
                <a:solidFill>
                  <a:schemeClr val="tx1"/>
                </a:solidFill>
                <a:ea typeface="华文楷体" panose="02010600040101010101" charset="-122"/>
                <a:cs typeface="华文楷体" panose="02010600040101010101" charset="-122"/>
                <a:sym typeface="+mn-ea"/>
              </a:rPr>
              <a:t>水产领域                           饲料饲草领域  </a:t>
            </a:r>
            <a:endParaRPr lang="zh-CN" altLang="en-US">
              <a:solidFill>
                <a:schemeClr val="tx1"/>
              </a:solidFill>
              <a:ea typeface="华文楷体" panose="02010600040101010101" charset="-122"/>
              <a:cs typeface="华文楷体" panose="02010600040101010101" charset="-122"/>
              <a:sym typeface="+mn-ea"/>
            </a:endParaRPr>
          </a:p>
          <a:p>
            <a:pPr marL="0" indent="0">
              <a:buNone/>
            </a:pPr>
            <a:endParaRPr lang="zh-CN" altLang="en-US">
              <a:solidFill>
                <a:schemeClr val="tx1"/>
              </a:solidFill>
              <a:ea typeface="华文楷体" panose="02010600040101010101" charset="-122"/>
              <a:cs typeface="华文楷体" panose="02010600040101010101" charset="-122"/>
              <a:sym typeface="+mn-ea"/>
            </a:endParaRPr>
          </a:p>
          <a:p>
            <a:pPr marL="0" indent="0">
              <a:buNone/>
            </a:pPr>
            <a:r>
              <a:rPr lang="zh-CN" altLang="en-US">
                <a:solidFill>
                  <a:schemeClr val="tx1"/>
                </a:solidFill>
                <a:ea typeface="华文楷体" panose="02010600040101010101" charset="-122"/>
                <a:cs typeface="华文楷体" panose="02010600040101010101" charset="-122"/>
                <a:sym typeface="+mn-ea"/>
              </a:rPr>
              <a:t>牛羊肉精深加工及副产品综合利用等</a:t>
            </a:r>
            <a:endParaRPr lang="zh-CN" altLang="en-US">
              <a:solidFill>
                <a:schemeClr val="tx1"/>
              </a:solidFill>
              <a:ea typeface="华文楷体" panose="02010600040101010101" charset="-122"/>
              <a:cs typeface="华文楷体" panose="02010600040101010101" charset="-122"/>
              <a:sym typeface="+mn-ea"/>
            </a:endParaRPr>
          </a:p>
        </p:txBody>
      </p:sp>
      <p:sp>
        <p:nvSpPr>
          <p:cNvPr id="2" name="标题 1"/>
          <p:cNvSpPr>
            <a:spLocks noGrp="1"/>
          </p:cNvSpPr>
          <p:nvPr>
            <p:ph type="title"/>
          </p:nvPr>
        </p:nvSpPr>
        <p:spPr>
          <a:xfrm>
            <a:off x="609600" y="591820"/>
            <a:ext cx="10972800" cy="582613"/>
          </a:xfrm>
        </p:spPr>
        <p:txBody>
          <a:bodyPr/>
          <a:p>
            <a:r>
              <a:rPr lang="en-US" altLang="zh-CN">
                <a:latin typeface="华文楷体" panose="02010600040101010101" charset="-122"/>
                <a:ea typeface="华文楷体" panose="02010600040101010101" charset="-122"/>
              </a:rPr>
              <a:t>3</a:t>
            </a:r>
            <a:r>
              <a:rPr lang="zh-CN" altLang="en-US">
                <a:ea typeface="华文楷体" panose="02010600040101010101" charset="-122"/>
                <a:cs typeface="华文楷体" panose="02010600040101010101" charset="-122"/>
                <a:sym typeface="+mn-ea"/>
              </a:rPr>
              <a:t>.优质畜产品产业</a:t>
            </a:r>
            <a:endParaRPr lang="zh-CN" altLang="en-US">
              <a:ea typeface="华文楷体" panose="02010600040101010101" charset="-122"/>
              <a:cs typeface="华文楷体" panose="02010600040101010101"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604520"/>
            <a:ext cx="10972800" cy="582613"/>
          </a:xfrm>
        </p:spPr>
        <p:txBody>
          <a:bodyPr/>
          <a:p>
            <a:r>
              <a:rPr>
                <a:latin typeface="华文楷体" panose="02010600040101010101" charset="-122"/>
                <a:ea typeface="华文楷体" panose="02010600040101010101" charset="-122"/>
              </a:rPr>
              <a:t>4.绿色有机果蔬产业</a:t>
            </a:r>
            <a:endParaRPr>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676275" y="1759585"/>
            <a:ext cx="10972800" cy="4342130"/>
          </a:xfrm>
        </p:spPr>
        <p:txBody>
          <a:bodyPr/>
          <a:p>
            <a:pPr marL="0" indent="0">
              <a:buNone/>
            </a:pPr>
            <a:r>
              <a:rPr lang="zh-CN" altLang="en-US">
                <a:solidFill>
                  <a:schemeClr val="tx1"/>
                </a:solidFill>
                <a:ea typeface="华文楷体" panose="02010600040101010101" charset="-122"/>
              </a:rPr>
              <a:t>特色干果领域</a:t>
            </a:r>
            <a:r>
              <a:rPr lang="en-US" altLang="zh-CN">
                <a:solidFill>
                  <a:schemeClr val="tx1"/>
                </a:solidFill>
                <a:ea typeface="华文楷体" panose="02010600040101010101" charset="-122"/>
              </a:rPr>
              <a:t>        </a:t>
            </a:r>
            <a:r>
              <a:rPr lang="zh-CN" altLang="en-US">
                <a:solidFill>
                  <a:schemeClr val="tx1"/>
                </a:solidFill>
                <a:ea typeface="华文楷体" panose="02010600040101010101" charset="-122"/>
              </a:rPr>
              <a:t>特色鲜果领域</a:t>
            </a:r>
            <a:r>
              <a:rPr lang="en-US" altLang="zh-CN">
                <a:solidFill>
                  <a:schemeClr val="tx1"/>
                </a:solidFill>
                <a:ea typeface="华文楷体" panose="02010600040101010101" charset="-122"/>
              </a:rPr>
              <a:t>              </a:t>
            </a:r>
            <a:r>
              <a:rPr lang="zh-CN" altLang="en-US">
                <a:solidFill>
                  <a:schemeClr val="tx1"/>
                </a:solidFill>
                <a:ea typeface="华文楷体" panose="02010600040101010101" charset="-122"/>
              </a:rPr>
              <a:t>葡萄领域</a:t>
            </a:r>
            <a:endParaRPr lang="zh-CN" altLang="en-US">
              <a:solidFill>
                <a:schemeClr val="tx1"/>
              </a:solidFill>
              <a:ea typeface="华文楷体" panose="02010600040101010101" charset="-122"/>
            </a:endParaRPr>
          </a:p>
          <a:p>
            <a:pPr marL="0" indent="0">
              <a:buNone/>
            </a:pPr>
            <a:endParaRPr lang="zh-CN" altLang="en-US">
              <a:solidFill>
                <a:schemeClr val="tx1"/>
              </a:solidFill>
              <a:ea typeface="华文楷体" panose="02010600040101010101" charset="-122"/>
            </a:endParaRPr>
          </a:p>
          <a:p>
            <a:pPr marL="0" indent="0">
              <a:buNone/>
            </a:pPr>
            <a:r>
              <a:rPr lang="zh-CN" altLang="en-US">
                <a:solidFill>
                  <a:schemeClr val="tx1"/>
                </a:solidFill>
                <a:ea typeface="华文楷体" panose="02010600040101010101" charset="-122"/>
              </a:rPr>
              <a:t>杏领域</a:t>
            </a:r>
            <a:r>
              <a:rPr lang="en-US" altLang="zh-CN">
                <a:solidFill>
                  <a:schemeClr val="tx1"/>
                </a:solidFill>
                <a:ea typeface="华文楷体" panose="02010600040101010101" charset="-122"/>
              </a:rPr>
              <a:t>                   </a:t>
            </a:r>
            <a:r>
              <a:rPr lang="zh-CN" altLang="en-US">
                <a:solidFill>
                  <a:schemeClr val="tx1"/>
                </a:solidFill>
                <a:ea typeface="华文楷体" panose="02010600040101010101" charset="-122"/>
              </a:rPr>
              <a:t>新梅领域</a:t>
            </a:r>
            <a:r>
              <a:rPr lang="en-US" altLang="zh-CN">
                <a:solidFill>
                  <a:schemeClr val="tx1"/>
                </a:solidFill>
                <a:ea typeface="华文楷体" panose="02010600040101010101" charset="-122"/>
              </a:rPr>
              <a:t>                     </a:t>
            </a:r>
            <a:r>
              <a:rPr lang="zh-CN" altLang="en-US">
                <a:solidFill>
                  <a:schemeClr val="tx1"/>
                </a:solidFill>
                <a:ea typeface="华文楷体" panose="02010600040101010101" charset="-122"/>
              </a:rPr>
              <a:t>樱桃领域</a:t>
            </a:r>
            <a:endParaRPr lang="zh-CN" altLang="en-US">
              <a:solidFill>
                <a:schemeClr val="tx1"/>
              </a:solidFill>
              <a:ea typeface="华文楷体" panose="02010600040101010101" charset="-122"/>
            </a:endParaRPr>
          </a:p>
          <a:p>
            <a:pPr marL="0" indent="0">
              <a:buNone/>
            </a:pPr>
            <a:endParaRPr lang="zh-CN" altLang="en-US">
              <a:solidFill>
                <a:schemeClr val="tx1"/>
              </a:solidFill>
              <a:ea typeface="华文楷体" panose="02010600040101010101" charset="-122"/>
            </a:endParaRPr>
          </a:p>
          <a:p>
            <a:pPr marL="0" indent="0">
              <a:buNone/>
            </a:pPr>
            <a:r>
              <a:rPr lang="zh-CN" altLang="en-US">
                <a:solidFill>
                  <a:schemeClr val="tx1"/>
                </a:solidFill>
                <a:ea typeface="华文楷体" panose="02010600040101010101" charset="-122"/>
              </a:rPr>
              <a:t>蔬菜领域</a:t>
            </a:r>
            <a:r>
              <a:rPr lang="zh-CN" altLang="en-US">
                <a:solidFill>
                  <a:schemeClr val="tx1"/>
                </a:solidFill>
                <a:ea typeface="华文楷体" panose="02010600040101010101" charset="-122"/>
                <a:cs typeface="华文楷体" panose="02010600040101010101" charset="-122"/>
              </a:rPr>
              <a:t>               </a:t>
            </a:r>
            <a:r>
              <a:rPr lang="zh-CN" altLang="en-US">
                <a:solidFill>
                  <a:schemeClr val="tx1"/>
                </a:solidFill>
                <a:ea typeface="华文楷体" panose="02010600040101010101" charset="-122"/>
              </a:rPr>
              <a:t>中药材领域</a:t>
            </a:r>
            <a:r>
              <a:rPr lang="en-US" altLang="zh-CN">
                <a:solidFill>
                  <a:schemeClr val="tx1"/>
                </a:solidFill>
                <a:ea typeface="华文楷体" panose="02010600040101010101" charset="-122"/>
              </a:rPr>
              <a:t>  </a:t>
            </a:r>
            <a:endParaRPr lang="en-US" altLang="zh-CN">
              <a:solidFill>
                <a:schemeClr val="tx1"/>
              </a:solidFill>
              <a:ea typeface="华文楷体" panose="02010600040101010101" charset="-122"/>
            </a:endParaRPr>
          </a:p>
          <a:p>
            <a:pPr marL="0" indent="0">
              <a:buNone/>
            </a:pPr>
            <a:endParaRPr lang="en-US" altLang="zh-CN">
              <a:solidFill>
                <a:schemeClr val="tx1"/>
              </a:solidFill>
              <a:ea typeface="华文楷体" panose="02010600040101010101" charset="-122"/>
            </a:endParaRPr>
          </a:p>
          <a:p>
            <a:pPr marL="0" indent="0">
              <a:buNone/>
            </a:pPr>
            <a:r>
              <a:rPr lang="zh-CN" altLang="en-US">
                <a:solidFill>
                  <a:schemeClr val="tx1"/>
                </a:solidFill>
                <a:ea typeface="华文楷体" panose="02010600040101010101" charset="-122"/>
              </a:rPr>
              <a:t>病虫害防治、保鲜及产品加工</a:t>
            </a:r>
            <a:endParaRPr lang="zh-CN" altLang="en-US">
              <a:solidFill>
                <a:schemeClr val="tx1"/>
              </a:solidFill>
              <a:ea typeface="华文楷体" panose="02010600040101010101"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937895"/>
            <a:ext cx="10972800" cy="582613"/>
          </a:xfrm>
        </p:spPr>
        <p:txBody>
          <a:bodyPr/>
          <a:p>
            <a:r>
              <a:rPr lang="zh-CN" altLang="en-US">
                <a:ea typeface="华文楷体" panose="02010600040101010101" charset="-122"/>
                <a:cs typeface="华文楷体" panose="02010600040101010101" charset="-122"/>
                <a:sym typeface="+mn-ea"/>
              </a:rPr>
              <a:t>5.其他</a:t>
            </a:r>
            <a:endParaRPr lang="zh-CN" altLang="en-US">
              <a:ea typeface="华文楷体" panose="02010600040101010101" charset="-122"/>
              <a:cs typeface="华文楷体" panose="02010600040101010101" charset="-122"/>
            </a:endParaRPr>
          </a:p>
        </p:txBody>
      </p:sp>
      <p:sp>
        <p:nvSpPr>
          <p:cNvPr id="3" name="内容占位符 2"/>
          <p:cNvSpPr>
            <a:spLocks noGrp="1"/>
          </p:cNvSpPr>
          <p:nvPr>
            <p:ph idx="1"/>
          </p:nvPr>
        </p:nvSpPr>
        <p:spPr>
          <a:xfrm>
            <a:off x="495300" y="2055495"/>
            <a:ext cx="10972800" cy="3229610"/>
          </a:xfrm>
        </p:spPr>
        <p:txBody>
          <a:bodyPr/>
          <a:p>
            <a:pPr marL="0" indent="0">
              <a:buNone/>
            </a:pPr>
            <a:r>
              <a:rPr lang="zh-CN" altLang="en-US">
                <a:ea typeface="华文楷体" panose="02010600040101010101" charset="-122"/>
              </a:rPr>
              <a:t>农机装备和智慧农业领域          现代物流领域</a:t>
            </a:r>
            <a:endParaRPr lang="zh-CN" altLang="en-US">
              <a:ea typeface="华文楷体" panose="02010600040101010101" charset="-122"/>
            </a:endParaRPr>
          </a:p>
          <a:p>
            <a:pPr marL="0" indent="0">
              <a:buNone/>
            </a:pPr>
            <a:endParaRPr lang="zh-CN" altLang="en-US">
              <a:ea typeface="华文楷体" panose="02010600040101010101" charset="-122"/>
            </a:endParaRPr>
          </a:p>
          <a:p>
            <a:pPr marL="0" indent="0">
              <a:buNone/>
            </a:pPr>
            <a:r>
              <a:rPr lang="zh-CN" altLang="en-US">
                <a:ea typeface="华文楷体" panose="02010600040101010101" charset="-122"/>
              </a:rPr>
              <a:t>电子商务领域                            耕地保护领域</a:t>
            </a:r>
            <a:endParaRPr lang="zh-CN" altLang="en-US">
              <a:ea typeface="华文楷体" panose="02010600040101010101" charset="-122"/>
            </a:endParaRPr>
          </a:p>
          <a:p>
            <a:pPr marL="0" indent="0">
              <a:buNone/>
            </a:pPr>
            <a:endParaRPr lang="zh-CN" altLang="en-US">
              <a:ea typeface="华文楷体" panose="02010600040101010101" charset="-122"/>
            </a:endParaRPr>
          </a:p>
          <a:p>
            <a:pPr marL="0" indent="0">
              <a:buNone/>
            </a:pPr>
            <a:r>
              <a:rPr lang="zh-CN" altLang="en-US">
                <a:ea typeface="华文楷体" panose="02010600040101010101" charset="-122"/>
              </a:rPr>
              <a:t>节水农业领域</a:t>
            </a:r>
            <a:endParaRPr lang="zh-CN" altLang="en-US">
              <a:ea typeface="华文楷体" panose="02010600040101010101" charset="-122"/>
            </a:endParaRPr>
          </a:p>
        </p:txBody>
      </p:sp>
    </p:spTree>
  </p:cSld>
  <p:clrMapOvr>
    <a:masterClrMapping/>
  </p:clrMapOvr>
</p:sld>
</file>

<file path=ppt/tags/tag1.xml><?xml version="1.0" encoding="utf-8"?>
<p:tagLst xmlns:p="http://schemas.openxmlformats.org/presentationml/2006/main">
  <p:tag name="KSO_WPP_MARK_KEY" val="41c77ea2-cce9-497c-832c-6ffc1c81e41a"/>
  <p:tag name="COMMONDATA" val="eyJoZGlkIjoiMzQ3YTVlZjIxN2UwNmZiNjRjYzliMGZjM2YxMGMxNmMifQ=="/>
  <p:tag name="commondata" val="eyJoZGlkIjoiOWFjYzEwZTljMzI1OGVhYTk3NjgwODA4YTE5MGQyYjMifQ=="/>
</p:tagLst>
</file>

<file path=ppt/theme/theme1.xml><?xml version="1.0" encoding="utf-8"?>
<a:theme xmlns:a="http://schemas.openxmlformats.org/drawingml/2006/main" name="红色底纹">
  <a:themeElements>
    <a:clrScheme name="">
      <a:dk1>
        <a:srgbClr val="000000"/>
      </a:dk1>
      <a:lt1>
        <a:srgbClr val="FFFFFF"/>
      </a:lt1>
      <a:dk2>
        <a:srgbClr val="000000"/>
      </a:dk2>
      <a:lt2>
        <a:srgbClr val="969696"/>
      </a:lt2>
      <a:accent1>
        <a:srgbClr val="A50021"/>
      </a:accent1>
      <a:accent2>
        <a:srgbClr val="CC0000"/>
      </a:accent2>
      <a:accent3>
        <a:srgbClr val="FFFFFF"/>
      </a:accent3>
      <a:accent4>
        <a:srgbClr val="000000"/>
      </a:accent4>
      <a:accent5>
        <a:srgbClr val="CFAAAB"/>
      </a:accent5>
      <a:accent6>
        <a:srgbClr val="B70000"/>
      </a:accent6>
      <a:hlink>
        <a:srgbClr val="FF6600"/>
      </a:hlink>
      <a:folHlink>
        <a:srgbClr val="FF99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A50021"/>
        </a:accent1>
        <a:accent2>
          <a:srgbClr val="CC0000"/>
        </a:accent2>
        <a:accent3>
          <a:srgbClr val="FFFFFF"/>
        </a:accent3>
        <a:accent4>
          <a:srgbClr val="000000"/>
        </a:accent4>
        <a:accent5>
          <a:srgbClr val="CFAAAB"/>
        </a:accent5>
        <a:accent6>
          <a:srgbClr val="B70000"/>
        </a:accent6>
        <a:hlink>
          <a:srgbClr val="FF6600"/>
        </a:hlink>
        <a:folHlink>
          <a:srgbClr val="FF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2585</Words>
  <Application>WPS 演示</Application>
  <PresentationFormat>宽屏</PresentationFormat>
  <Paragraphs>93</Paragraphs>
  <Slides>14</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14</vt:i4>
      </vt:variant>
    </vt:vector>
  </HeadingPairs>
  <TitlesOfParts>
    <vt:vector size="24" baseType="lpstr">
      <vt:lpstr>Arial</vt:lpstr>
      <vt:lpstr>宋体</vt:lpstr>
      <vt:lpstr>Wingdings</vt:lpstr>
      <vt:lpstr>方正小标宋_GBK</vt:lpstr>
      <vt:lpstr>华文楷体</vt:lpstr>
      <vt:lpstr>微软雅黑</vt:lpstr>
      <vt:lpstr>方正楷体_GBK</vt:lpstr>
      <vt:lpstr>Calibri</vt:lpstr>
      <vt:lpstr>Arial Unicode MS</vt:lpstr>
      <vt:lpstr>红色底纹</vt:lpstr>
      <vt:lpstr>自治区科技成果转化示范专项—乡村振兴产业发展科技行动计划 项目申报解读</vt:lpstr>
      <vt:lpstr>基本原则</vt:lpstr>
      <vt:lpstr>PowerPoint 演示文稿</vt:lpstr>
      <vt:lpstr>PowerPoint 演示文稿</vt:lpstr>
      <vt:lpstr>项目支持方向：</vt:lpstr>
      <vt:lpstr>2.棉花产业</vt:lpstr>
      <vt:lpstr>3.优质畜产品产业</vt:lpstr>
      <vt:lpstr>4.绿色有机果蔬产业</vt:lpstr>
      <vt:lpstr>5.其他</vt:lpstr>
      <vt:lpstr>        综上所述，我们乡村振兴产业发展科技行动的目标任务是提升县域主导产业相关企业科技创新能力和水平，助力乡村振兴产业兴旺。         实现目标的方式是支持县域内的农业企业围绕主导、特色、优势产业，联合科研院所高校来进行项目申报。         支持的方向：主要是特色高效农业、农产品加工、乡村旅游、农村电商物流等产业</vt:lpstr>
      <vt:lpstr>PowerPoint 演示文稿</vt:lpstr>
      <vt:lpstr>PowerPoint 演示文稿</vt:lpstr>
      <vt:lpstr>申报要求和条件</vt:lpstr>
      <vt:lpstr>申报方式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c:creator>
  <cp:lastModifiedBy>风之子</cp:lastModifiedBy>
  <cp:revision>18</cp:revision>
  <dcterms:created xsi:type="dcterms:W3CDTF">2022-07-07T02:29:00Z</dcterms:created>
  <dcterms:modified xsi:type="dcterms:W3CDTF">2024-04-25T17:18:10Z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2052-12.1.0.16729</vt:lpwstr>
  </property>
  <property fmtid="{D5CDD505-2E9C-101B-9397-08002B2CF9AE}" pid="3" name="ICV">
    <vt:lpwstr>9A50419D4F224EE4A48BF36F63510D6D_13</vt:lpwstr>
  </property>
</Properties>
</file>